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82" r:id="rId3"/>
    <p:sldMasterId id="2147483688" r:id="rId4"/>
  </p:sldMasterIdLst>
  <p:notesMasterIdLst>
    <p:notesMasterId r:id="rId40"/>
  </p:notesMasterIdLst>
  <p:sldIdLst>
    <p:sldId id="267" r:id="rId5"/>
    <p:sldId id="1906" r:id="rId6"/>
    <p:sldId id="1909" r:id="rId7"/>
    <p:sldId id="1588" r:id="rId8"/>
    <p:sldId id="1688" r:id="rId9"/>
    <p:sldId id="1695" r:id="rId10"/>
    <p:sldId id="1919" r:id="rId11"/>
    <p:sldId id="1908" r:id="rId12"/>
    <p:sldId id="1660" r:id="rId13"/>
    <p:sldId id="1920" r:id="rId14"/>
    <p:sldId id="1929" r:id="rId15"/>
    <p:sldId id="1922" r:id="rId16"/>
    <p:sldId id="1668" r:id="rId17"/>
    <p:sldId id="1659" r:id="rId18"/>
    <p:sldId id="1740" r:id="rId19"/>
    <p:sldId id="1671" r:id="rId20"/>
    <p:sldId id="270" r:id="rId21"/>
    <p:sldId id="271" r:id="rId22"/>
    <p:sldId id="272" r:id="rId23"/>
    <p:sldId id="273" r:id="rId24"/>
    <p:sldId id="274" r:id="rId25"/>
    <p:sldId id="275" r:id="rId26"/>
    <p:sldId id="1811" r:id="rId27"/>
    <p:sldId id="1921" r:id="rId28"/>
    <p:sldId id="1720" r:id="rId29"/>
    <p:sldId id="1721" r:id="rId30"/>
    <p:sldId id="1728" r:id="rId31"/>
    <p:sldId id="1684" r:id="rId32"/>
    <p:sldId id="1926" r:id="rId33"/>
    <p:sldId id="1925" r:id="rId34"/>
    <p:sldId id="1924" r:id="rId35"/>
    <p:sldId id="1565" r:id="rId36"/>
    <p:sldId id="1656" r:id="rId37"/>
    <p:sldId id="1927" r:id="rId38"/>
    <p:sldId id="1928" r:id="rId39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F75AC83-BF37-4230-90FF-A4303ED24A8E}">
          <p14:sldIdLst>
            <p14:sldId id="267"/>
          </p14:sldIdLst>
        </p14:section>
        <p14:section name="Intro to series" id="{846E1DC6-8CBA-40F9-ACF9-BB0A4FD750B0}">
          <p14:sldIdLst>
            <p14:sldId id="1906"/>
            <p14:sldId id="1909"/>
            <p14:sldId id="1588"/>
            <p14:sldId id="1688"/>
            <p14:sldId id="1695"/>
          </p14:sldIdLst>
        </p14:section>
        <p14:section name="Navigating 4D" id="{7DA652F3-8BA0-400D-B072-3C507FBC1D27}">
          <p14:sldIdLst>
            <p14:sldId id="1919"/>
            <p14:sldId id="1908"/>
            <p14:sldId id="1660"/>
            <p14:sldId id="1920"/>
            <p14:sldId id="1929"/>
            <p14:sldId id="1922"/>
            <p14:sldId id="1668"/>
            <p14:sldId id="1659"/>
            <p14:sldId id="1740"/>
            <p14:sldId id="1671"/>
            <p14:sldId id="270"/>
            <p14:sldId id="271"/>
            <p14:sldId id="272"/>
            <p14:sldId id="273"/>
            <p14:sldId id="274"/>
            <p14:sldId id="275"/>
            <p14:sldId id="1811"/>
            <p14:sldId id="1921"/>
            <p14:sldId id="1720"/>
            <p14:sldId id="1721"/>
            <p14:sldId id="1728"/>
            <p14:sldId id="1684"/>
            <p14:sldId id="1926"/>
            <p14:sldId id="1925"/>
            <p14:sldId id="1924"/>
            <p14:sldId id="1565"/>
            <p14:sldId id="1656"/>
            <p14:sldId id="1927"/>
            <p14:sldId id="1928"/>
          </p14:sldIdLst>
        </p14:section>
        <p14:section name="Backup and working" id="{EDFD58CB-16FC-4247-9FBE-C6F1B018FF11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E2DE481-96B1-65F3-DCFB-5CB4D48A5DA8}" name="Benjamin Peltz" initials="BP" userId="S::bpeltz@UCHICAGO.EDU::39c3b512-618b-4377-9a0b-8098870c76e3" providerId="AD"/>
  <p188:author id="{1C45218A-CDE6-BF32-BC62-01EA8DE23C26}" name="David Keith" initials="DK" userId="S::davidkeith@UCHICAGO.EDU::42f977d9-efcd-4328-83d5-c3e4a8015bb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6FACB5-BB5E-4AB7-ACCD-86168B4F87CC}" v="76" dt="2025-11-22T16:06:05.6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66" autoAdjust="0"/>
    <p:restoredTop sz="94031" autoAdjust="0"/>
  </p:normalViewPr>
  <p:slideViewPr>
    <p:cSldViewPr snapToGrid="0">
      <p:cViewPr varScale="1">
        <p:scale>
          <a:sx n="89" d="100"/>
          <a:sy n="89" d="100"/>
        </p:scale>
        <p:origin x="209" y="2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44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8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8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r">
              <a:defRPr sz="1200"/>
            </a:lvl1pPr>
          </a:lstStyle>
          <a:p>
            <a:fld id="{8CAF4C09-EB91-4E2E-8BDC-105F8EBA4D3E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4700" y="1198563"/>
            <a:ext cx="5765800" cy="3243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1" tIns="48326" rIns="96651" bIns="4832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9"/>
            <a:ext cx="5852160" cy="3780472"/>
          </a:xfrm>
          <a:prstGeom prst="rect">
            <a:avLst/>
          </a:prstGeom>
        </p:spPr>
        <p:txBody>
          <a:bodyPr vert="horz" lIns="96651" tIns="48326" rIns="96651" bIns="4832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7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7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r">
              <a:defRPr sz="1200"/>
            </a:lvl1pPr>
          </a:lstStyle>
          <a:p>
            <a:fld id="{1577C5A9-9588-4561-A8D0-39ABDE3C0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19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rldefense.proofpoint.com/v2/url?u=https-3A__slate.com_technology_2015_02_nrc-2Dgeoengineering-2Dreport-2Dclimate-2Dhacking-2Dis-2Ddangerous-2Dand-2Dbarking-2Dmad.html&amp;d=DwMFaQ&amp;c=WO-RGvefibhHBZq3fL85hQ&amp;r=neh3HfyxmZ_gBZatRfRYBzMg9NX5Zr0ZXsotkfaB-qc&amp;m=F2EuMkUNUvMlXbLCvtp8Q-ZYYgNKcleZOhpdBcY22vw&amp;s=1ohzb2UXf2rq6YTfY153uwLYQnq0mH7laXG8XIUKkBM&amp;e=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rldefense.proofpoint.com/v2/url?u=https-3A__wattsupwiththat.com_2011_06_17_leaked-2Dsmoke-2Dand-2Dmirror-2Dgeoengineering-2Dideas-2Dfrom-2Dthe-2Dipcc_&amp;d=DwMFaQ&amp;c=WO-RGvefibhHBZq3fL85hQ&amp;r=neh3HfyxmZ_gBZatRfRYBzMg9NX5Zr0ZXsotkfaB-qc&amp;m=F2EuMkUNUvMlXbLCvtp8Q-ZYYgNKcleZOhpdBcY22vw&amp;s=MMhgj12ruS5vwfUjcrYS5ZDuvel8C1nhVMLwWmGlMYM&amp;e=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s.egu.eu/divisions/cl/2018/12/03/god-does-not-play-dice-but-bill-nordhaus-does-what-can-models-tell-us-about-the-economics-of-climate-change/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300" u="sng">
                <a:hlinkClick r:id="rId3"/>
              </a:rPr>
              <a:t>https://slate.com/technology/2015/02/nrc-geoengineering-report-climate-hacking-is-dangerous-and-barking-mad.html</a:t>
            </a:r>
            <a:r>
              <a:rPr lang="en-US" sz="1300"/>
              <a:t>  </a:t>
            </a:r>
          </a:p>
          <a:p>
            <a:br>
              <a:rPr lang="en-US" sz="1300"/>
            </a:br>
            <a:r>
              <a:rPr lang="en-US" sz="1300"/>
              <a:t>title: "Climate Hacking Is Barking Mad"</a:t>
            </a:r>
          </a:p>
          <a:p>
            <a:r>
              <a:rPr lang="en-US" sz="1300"/>
              <a:t> </a:t>
            </a:r>
          </a:p>
          <a:p>
            <a:r>
              <a:rPr lang="en-US" sz="1300"/>
              <a:t>Here's another from some climate deniers / skeptics: What's up with that - a climate denial website described it as batshit crazy</a:t>
            </a:r>
          </a:p>
          <a:p>
            <a:r>
              <a:rPr lang="en-US" sz="1300"/>
              <a:t> </a:t>
            </a:r>
          </a:p>
          <a:p>
            <a:r>
              <a:rPr lang="en-US" sz="1300" u="sng">
                <a:hlinkClick r:id="rId4"/>
              </a:rPr>
              <a:t>https://wattsupwiththat.com/2011/06/17/leaked-smoke-and-mirror-geoengineering-ideas-from-the-ipcc/</a:t>
            </a:r>
            <a:r>
              <a:rPr lang="en-US" sz="1300"/>
              <a:t> </a:t>
            </a:r>
          </a:p>
          <a:p>
            <a:r>
              <a:rPr lang="en-US" sz="1300"/>
              <a:t> </a:t>
            </a:r>
          </a:p>
          <a:p>
            <a:r>
              <a:rPr lang="en-US" sz="1300"/>
              <a:t>"....it’s </a:t>
            </a:r>
            <a:r>
              <a:rPr lang="en-US" sz="1300" i="1"/>
              <a:t>batshit crazy</a:t>
            </a:r>
            <a:r>
              <a:rPr lang="en-US" sz="1300"/>
              <a:t> and a powder-keg for priming a global explosion of the law of unintended consequences." </a:t>
            </a:r>
          </a:p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FC97ECA2-E60F-4932-8384-38DE9052DE24}" type="datetime1">
              <a:rPr lang="en-US" smtClean="0"/>
              <a:pPr>
                <a:defRPr/>
              </a:pPr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9A2ADD-3788-49A7-A77E-AC8EA308A2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07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has many sub types, much complexity but more-or-less every physical thing that humans can to do to reduce climate risk fits into one, and only one of these. </a:t>
            </a:r>
          </a:p>
          <a:p>
            <a:endParaRPr lang="en-US" dirty="0"/>
          </a:p>
          <a:p>
            <a:r>
              <a:rPr lang="en-US" dirty="0"/>
              <a:t>And, collapsing any two of these into one, removes an essential part of the problem.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7C5A9-9588-4561-A8D0-39ABDE3C09A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660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16A0E-1608-E120-5E8F-C628376CB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118628-3006-D4E0-60CC-1112F668C9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47E9BE-F9EC-FDB5-A986-BE61A9FEA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Fall 2019 version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E63EAD-5628-01C3-6574-EE1827754F4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defTabSz="1041460">
              <a:defRPr/>
            </a:pPr>
            <a:fld id="{55A368F5-8845-422B-A503-53C624A23F3E}" type="datetime1">
              <a:rPr lang="en-US">
                <a:solidFill>
                  <a:srgbClr val="000000"/>
                </a:solidFill>
                <a:latin typeface="Aptos" panose="02110004020202020204"/>
              </a:rPr>
              <a:pPr defTabSz="1041460">
                <a:defRPr/>
              </a:pPr>
              <a:t>11/24/2025</a:t>
            </a:fld>
            <a:endParaRPr lang="en-US">
              <a:solidFill>
                <a:srgbClr val="000000"/>
              </a:solidFill>
              <a:latin typeface="Aptos" panose="02110004020202020204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5B412-E8B3-68EA-8E41-8D5908C96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41460">
              <a:defRPr/>
            </a:pPr>
            <a:fld id="{879A2ADD-3788-49A7-A77E-AC8EA308A2B4}" type="slidenum">
              <a:rPr lang="en-US">
                <a:solidFill>
                  <a:srgbClr val="000000"/>
                </a:solidFill>
                <a:latin typeface="Aptos" panose="02110004020202020204"/>
              </a:rPr>
              <a:pPr defTabSz="1041460">
                <a:defRPr/>
              </a:pPr>
              <a:t>8</a:t>
            </a:fld>
            <a:endParaRPr lang="en-US">
              <a:solidFill>
                <a:srgbClr val="000000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181655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https://blogs.egu.eu/divisions/cl/2018/12/03/god-does-not-play-dice-but-bill-nordhaus-does-what-can-models-tell-us-about-the-economics-of-climate-change/</a:t>
            </a:r>
            <a:endParaRPr lang="en-US" dirty="0"/>
          </a:p>
          <a:p>
            <a:endParaRPr lang="en-US" dirty="0"/>
          </a:p>
          <a:p>
            <a:r>
              <a:rPr lang="en-US" dirty="0"/>
              <a:t>Claudia Wieners, 2018 </a:t>
            </a:r>
            <a:r>
              <a:rPr lang="en-US" sz="1500" dirty="0">
                <a:latin typeface="Times New Roman" pitchFamily="18" charset="0"/>
              </a:rPr>
              <a:t>God does not play DICE – but Bill Nordhaus does! What can models tell us about the economics of climate change?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FC97ECA2-E60F-4932-8384-38DE9052DE24}" type="datetime1">
              <a:rPr lang="en-US" smtClean="0"/>
              <a:pPr>
                <a:defRPr/>
              </a:pPr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9A2ADD-3788-49A7-A77E-AC8EA308A2B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970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043341">
              <a:defRPr/>
            </a:pPr>
            <a:r>
              <a:rPr lang="en-US" dirty="0"/>
              <a:t>Costs and GDP: NPV over 2020-2120, discounted at 3% per year</a:t>
            </a:r>
          </a:p>
          <a:p>
            <a:r>
              <a:rPr lang="en-US" sz="1700" dirty="0"/>
              <a:t>Optimal climate policy in three dimensions, Mariia Belaia</a:t>
            </a:r>
            <a:r>
              <a:rPr lang="en-US" sz="1700" baseline="30000" dirty="0"/>
              <a:t>,</a:t>
            </a:r>
            <a:r>
              <a:rPr lang="en-US" sz="1700" dirty="0"/>
              <a:t> Juan Moreno-Cruz, and David Keith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defTabSz="10414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C97ECA2-E60F-4932-8384-38DE9052DE24}" type="datetime1">
              <a:rPr lang="en-US" sz="1100" i="1">
                <a:solidFill>
                  <a:srgbClr val="000000"/>
                </a:solidFill>
                <a:latin typeface="Times New Roman" pitchFamily="18" charset="0"/>
              </a:rPr>
              <a:pPr defTabSz="104146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11/24/2025</a:t>
            </a:fld>
            <a:endParaRPr lang="en-US" sz="1100" i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10414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100" i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0414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79A2ADD-3788-49A7-A77E-AC8EA308A2B4}" type="slidenum">
              <a:rPr lang="en-US" sz="1100" i="1">
                <a:solidFill>
                  <a:srgbClr val="000000"/>
                </a:solidFill>
                <a:latin typeface="Times New Roman" pitchFamily="18" charset="0"/>
              </a:rPr>
              <a:pPr defTabSz="104146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sz="1100" i="1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074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Costs and GDP: NPV over 2020-2120, discounted at 3% per 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0414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F5CEFE3-115D-BF42-9326-C04F6100F00B}" type="slidenum">
              <a:rPr lang="en-US" sz="1100" i="1">
                <a:solidFill>
                  <a:srgbClr val="000000"/>
                </a:solidFill>
                <a:latin typeface="Times New Roman" pitchFamily="18" charset="0"/>
              </a:rPr>
              <a:pPr defTabSz="104146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sz="1100" i="1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898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0414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F5CEFE3-115D-BF42-9326-C04F6100F00B}" type="slidenum">
              <a:rPr lang="en-US" sz="1100" i="1">
                <a:solidFill>
                  <a:srgbClr val="000000"/>
                </a:solidFill>
                <a:latin typeface="Times New Roman" pitchFamily="18" charset="0"/>
              </a:rPr>
              <a:pPr defTabSz="104146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sz="1100" i="1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746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043341">
              <a:defRPr/>
            </a:pPr>
            <a:r>
              <a:rPr lang="en-US" dirty="0"/>
              <a:t>Costs and GDP: NPV over 2020-2120, discounted at 3% per year</a:t>
            </a:r>
          </a:p>
          <a:p>
            <a:r>
              <a:rPr lang="en-US" sz="1700" dirty="0"/>
              <a:t>Optimal climate policy in three dimensions, Mariia Belaia</a:t>
            </a:r>
            <a:r>
              <a:rPr lang="en-US" sz="1700" baseline="30000" dirty="0"/>
              <a:t>,</a:t>
            </a:r>
            <a:r>
              <a:rPr lang="en-US" sz="1700" dirty="0"/>
              <a:t> Juan Moreno-Cruz, and David Keith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defTabSz="10414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C97ECA2-E60F-4932-8384-38DE9052DE24}" type="datetime1">
              <a:rPr lang="en-US" sz="1100" i="1">
                <a:solidFill>
                  <a:srgbClr val="000000"/>
                </a:solidFill>
                <a:latin typeface="Times New Roman" pitchFamily="18" charset="0"/>
              </a:rPr>
              <a:pPr defTabSz="104146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11/24/2025</a:t>
            </a:fld>
            <a:endParaRPr lang="en-US" sz="1100" i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10414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100" i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0414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79A2ADD-3788-49A7-A77E-AC8EA308A2B4}" type="slidenum">
              <a:rPr lang="en-US" sz="1100" i="1">
                <a:solidFill>
                  <a:srgbClr val="000000"/>
                </a:solidFill>
                <a:latin typeface="Times New Roman" pitchFamily="18" charset="0"/>
              </a:rPr>
              <a:pPr defTabSz="104146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sz="1100" i="1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4859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515">
              <a:defRPr/>
            </a:pPr>
            <a:fld id="{1577C5A9-9588-4561-A8D0-39ABDE3C09AA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66515">
                <a:defRPr/>
              </a:pPr>
              <a:t>24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2691977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B6A338-9EC3-451A-ACA8-90E9BB3B098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038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GtCO2yr</a:t>
            </a:r>
            <a:r>
              <a:rPr lang="en-US" baseline="30000" dirty="0"/>
              <a:t>-1</a:t>
            </a:r>
            <a:r>
              <a:rPr lang="en-US" dirty="0"/>
              <a:t>/K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B6A338-9EC3-451A-ACA8-90E9BB3B098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3317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1000*.05=50 $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B6A338-9EC3-451A-ACA8-90E9BB3B098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40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D2FFA-1AFA-FDCF-F1E9-879C29780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A1744D-6850-585F-4BF1-AED8088393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326808-7A22-0AAD-61EF-4C94D3A014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34E3AA-412F-E68B-057A-881AB94C36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B6A338-9EC3-451A-ACA8-90E9BB3B098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473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4F0A8-AE4E-389A-881A-6386D4438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D51709-3AD4-CA83-E0F9-F33E3E025F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940860-07C8-972B-91ED-C264A46EBF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Fall 2019 version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8A1C0-8A51-405E-D31D-D44F086F018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defTabSz="1041460">
              <a:defRPr/>
            </a:pPr>
            <a:fld id="{55A368F5-8845-422B-A503-53C624A23F3E}" type="datetime1">
              <a:rPr lang="en-US">
                <a:solidFill>
                  <a:srgbClr val="000000"/>
                </a:solidFill>
                <a:latin typeface="Aptos" panose="02110004020202020204"/>
              </a:rPr>
              <a:pPr defTabSz="1041460">
                <a:defRPr/>
              </a:pPr>
              <a:t>11/24/2025</a:t>
            </a:fld>
            <a:endParaRPr lang="en-US">
              <a:solidFill>
                <a:srgbClr val="000000"/>
              </a:solidFill>
              <a:latin typeface="Aptos" panose="02110004020202020204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49820-03F6-572B-A017-8E04D4AA6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41460">
              <a:defRPr/>
            </a:pPr>
            <a:fld id="{879A2ADD-3788-49A7-A77E-AC8EA308A2B4}" type="slidenum">
              <a:rPr lang="en-US">
                <a:solidFill>
                  <a:srgbClr val="000000"/>
                </a:solidFill>
                <a:latin typeface="Aptos" panose="02110004020202020204"/>
              </a:rPr>
              <a:pPr defTabSz="1041460">
                <a:defRPr/>
              </a:pPr>
              <a:t>30</a:t>
            </a:fld>
            <a:endParaRPr lang="en-US">
              <a:solidFill>
                <a:srgbClr val="000000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8649546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81051-B1F9-CFF8-C850-AE333403E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1E0CBA-4A77-8A96-224B-17B24A722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AB14B0-910F-A81F-EFF8-A5E0E9E08F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Fall 2019 version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D1920-D65C-C669-10D3-93D83CE4C8F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defTabSz="1041460">
              <a:defRPr/>
            </a:pPr>
            <a:fld id="{55A368F5-8845-422B-A503-53C624A23F3E}" type="datetime1">
              <a:rPr lang="en-US">
                <a:solidFill>
                  <a:srgbClr val="000000"/>
                </a:solidFill>
                <a:latin typeface="Aptos" panose="02110004020202020204"/>
              </a:rPr>
              <a:pPr defTabSz="1041460">
                <a:defRPr/>
              </a:pPr>
              <a:t>11/24/2025</a:t>
            </a:fld>
            <a:endParaRPr lang="en-US">
              <a:solidFill>
                <a:srgbClr val="000000"/>
              </a:solidFill>
              <a:latin typeface="Aptos" panose="02110004020202020204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D48F75-674A-D2FA-166D-664B72884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41460">
              <a:defRPr/>
            </a:pPr>
            <a:fld id="{879A2ADD-3788-49A7-A77E-AC8EA308A2B4}" type="slidenum">
              <a:rPr lang="en-US">
                <a:solidFill>
                  <a:srgbClr val="000000"/>
                </a:solidFill>
                <a:latin typeface="Aptos" panose="02110004020202020204"/>
              </a:rPr>
              <a:pPr defTabSz="1041460">
                <a:defRPr/>
              </a:pPr>
              <a:t>31</a:t>
            </a:fld>
            <a:endParaRPr lang="en-US">
              <a:solidFill>
                <a:srgbClr val="000000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0719670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do</a:t>
            </a:r>
          </a:p>
          <a:p>
            <a:pPr marL="375906" indent="-375906">
              <a:buAutoNum type="arabicPeriod"/>
            </a:pPr>
            <a:r>
              <a:rPr lang="en-US"/>
              <a:t>Make background of faces grey (save white versions on other slide)</a:t>
            </a:r>
          </a:p>
          <a:p>
            <a:pPr marL="375906" indent="-375906">
              <a:buAutoNum type="arabicPeriod"/>
            </a:pPr>
            <a:r>
              <a:rPr lang="en-US"/>
              <a:t>Make faces same size and align </a:t>
            </a:r>
            <a:r>
              <a:rPr lang="en-US" err="1"/>
              <a:t>ctrs</a:t>
            </a:r>
            <a:endParaRPr lang="en-US"/>
          </a:p>
          <a:p>
            <a:pPr marL="375906" indent="-375906">
              <a:buAutoNum type="arabicPeriod"/>
            </a:pPr>
            <a:r>
              <a:rPr lang="en-US"/>
              <a:t>On time axis, work to make the stack look good with three arrows, and then animate so it goes emissions cuts, SG, CDR</a:t>
            </a:r>
          </a:p>
          <a:p>
            <a:pPr marL="375906" indent="-375906">
              <a:buAutoNum type="arabicPeriod"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defTabSz="10414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5A368F5-8845-422B-A503-53C624A23F3E}" type="datetime1">
              <a:rPr lang="en-US" sz="1100" i="1">
                <a:solidFill>
                  <a:srgbClr val="000000"/>
                </a:solidFill>
                <a:latin typeface="Times New Roman" pitchFamily="18" charset="0"/>
              </a:rPr>
              <a:pPr defTabSz="104146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11/24/2025</a:t>
            </a:fld>
            <a:endParaRPr lang="en-US" sz="1100" i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4146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79A2ADD-3788-49A7-A77E-AC8EA308A2B4}" type="slidenum">
              <a:rPr lang="en-US" sz="1100" i="1">
                <a:solidFill>
                  <a:srgbClr val="000000"/>
                </a:solidFill>
                <a:latin typeface="Times New Roman" pitchFamily="18" charset="0"/>
              </a:rPr>
              <a:pPr defTabSz="104146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sz="1100" i="1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7574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7C5A9-9588-4561-A8D0-39ABDE3C09A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41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4.png"/><Relationship Id="rId7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9.png"/><Relationship Id="rId7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6.png"/><Relationship Id="rId7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9.png"/><Relationship Id="rId7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0799A-9656-ED23-81AB-5C4B7E8A7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3FB57C-0607-4EDF-21A8-9F06149E0E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A0AB85-4363-938A-F4B2-A5AF94989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A1905-AC1F-4707-8E94-F7174B1F09CF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374DF4-68E7-830D-D2DD-0D3D9347B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8C7C4-A3AB-6B60-E394-44C660A24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81440-20C3-465A-9E72-49E41BC79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774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8A3B7-16AD-7AF0-439D-491A8030F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96"/>
            <a:ext cx="10515600" cy="825172"/>
          </a:xfrm>
        </p:spPr>
        <p:txBody>
          <a:bodyPr>
            <a:normAutofit/>
          </a:bodyPr>
          <a:lstStyle>
            <a:lvl1pPr>
              <a:defRPr sz="2800">
                <a:solidFill>
                  <a:srgbClr val="00B0F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76013-9074-3D2B-6C6C-6F3DAD124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0479"/>
            <a:ext cx="10515600" cy="4351338"/>
          </a:xfrm>
        </p:spPr>
        <p:txBody>
          <a:bodyPr/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6073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275A1-5530-B569-F696-ECD1DDB25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6BB7B0-A3C4-4901-6EF8-028DD8E85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99B08-4471-0108-EA1A-76AB5DC79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A1905-AC1F-4707-8E94-F7174B1F09CF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03DF7-B747-4204-BEFE-B40FAE68B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8F3BBA-C698-5432-C7DE-CF6E49CED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81440-20C3-465A-9E72-49E41BC79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598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4AB9F-7CAE-632B-E5F9-E39AC2C15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F0DAAF-9A11-9288-9D10-ED397D3F1C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EEFBFA-C860-3D6E-7D70-106C694CBD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4AB465-1AB5-24D1-2343-094F4C3C2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A1905-AC1F-4707-8E94-F7174B1F09CF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D19C35-1DC7-71D7-5684-E361807D2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280EF1-C51A-51D7-F4C0-83E9F3767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81440-20C3-465A-9E72-49E41BC79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624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40369-B238-E7D2-46DB-244B06294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D395E-AFBB-12B2-5A59-86F119BBD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3D4E34-7009-E4D5-D085-5E7890332E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D162C0-5B30-99CD-C64F-A87746DB33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63659E-1CE8-9F3B-D995-25E4F74CA7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53AC6F-70BC-C16D-C3F2-1A6F3B79C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A1905-AC1F-4707-8E94-F7174B1F09CF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D93CAF-01C3-0E7B-8F28-9F00A967A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F3FBF3-845C-C93C-5D42-C96EEAFE2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81440-20C3-465A-9E72-49E41BC79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229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7817-9406-3DA4-6B64-80858C9C6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EAF43A-39BF-6F5A-18E3-275830518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A1905-AC1F-4707-8E94-F7174B1F09CF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C847A2-415F-6A9F-BB23-7FBB2CD7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61DD9C-0546-9BDF-3067-8158BDC3B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81440-20C3-465A-9E72-49E41BC79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76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5F41FF-4B3D-4F9F-0E3A-91CF1AE16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A1905-AC1F-4707-8E94-F7174B1F09CF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27706D-2201-3A67-FE51-2520C07BB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1A9859-7672-BC68-70BB-7F63B5BB4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81440-20C3-465A-9E72-49E41BC79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860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55AAA-FE93-AE5D-A3C2-10C02D76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14F16D-3E10-4697-BAA4-2610585E2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4C711-5739-8749-F38C-F439959FF6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E9F272-F7FE-5742-7553-574A7E283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A1905-AC1F-4707-8E94-F7174B1F09CF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C6B6F6-736D-DC12-5C7C-13CDA6948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CBE2A6-13A8-91FF-5CD4-61DA9824D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81440-20C3-465A-9E72-49E41BC79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09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82728-F294-59CA-9DA6-60055ABBB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17E305-A866-E36A-7781-FFE9FF2923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DED3A1-E280-630C-E7BA-B9198AFCC2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2DB0C6-B428-33E2-E0A3-4C7D0FD50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A1905-AC1F-4707-8E94-F7174B1F09CF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335A07-9AAB-42E3-164D-1138F1DAE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488976-A1BE-9FC8-04F8-6A933142C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81440-20C3-465A-9E72-49E41BC79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644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9EC6D-F456-42BD-AC25-34F488804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CE9E5E-A387-ED0B-1B72-8A34859D7D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8F67F-E98B-EBCA-25C5-9245B3928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A1905-AC1F-4707-8E94-F7174B1F09CF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43DA9-BB64-26CC-FF9E-950267C9A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3358E-5F54-3D89-B7E8-65150FA34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81440-20C3-465A-9E72-49E41BC79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192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BDD9C3-341B-39D6-FF65-EBE176E9A9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E22B63-DDDF-32A3-160B-49B3D1254B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08D421-000C-ACA2-D2DB-6D540E16F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A1905-AC1F-4707-8E94-F7174B1F09CF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B889C-0117-8E6A-7FAF-6866B9BC1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65FC6-0824-ADD6-C620-C766D43CA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81440-20C3-465A-9E72-49E41BC79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156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Image Background Shi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0A963CE4-0B47-E14C-9F34-FE73C1C1A4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t="28434" r="25845" b="9306"/>
          <a:stretch/>
        </p:blipFill>
        <p:spPr>
          <a:xfrm>
            <a:off x="-1" y="0"/>
            <a:ext cx="12192001" cy="682425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9E3BA62-8BB3-B747-9E3E-15AA957B8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0000"/>
          </a:blip>
          <a:srcRect/>
          <a:stretch/>
        </p:blipFill>
        <p:spPr>
          <a:xfrm>
            <a:off x="-2703201" y="-2649403"/>
            <a:ext cx="9640714" cy="124762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201106"/>
            <a:ext cx="3776134" cy="2387600"/>
          </a:xfrm>
        </p:spPr>
        <p:txBody>
          <a:bodyPr anchor="b">
            <a:noAutofit/>
          </a:bodyPr>
          <a:lstStyle>
            <a:lvl1pPr algn="l">
              <a:defRPr sz="4800" b="0" i="0">
                <a:solidFill>
                  <a:schemeClr val="accent1"/>
                </a:solidFill>
                <a:latin typeface="Helvetica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0580" y="3680781"/>
            <a:ext cx="3739954" cy="6235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/>
                </a:solidFill>
                <a:latin typeface="Helvetica" pitchFamily="2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6A5BA48-AFE1-5E44-A9C5-06E7B917E328}"/>
              </a:ext>
            </a:extLst>
          </p:cNvPr>
          <p:cNvGrpSpPr/>
          <p:nvPr userDrawn="1"/>
        </p:nvGrpSpPr>
        <p:grpSpPr>
          <a:xfrm>
            <a:off x="0" y="6395644"/>
            <a:ext cx="12192000" cy="470922"/>
            <a:chOff x="0" y="6395644"/>
            <a:chExt cx="12192000" cy="47092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80D7907-C9D3-3549-909B-0DF4C37BE507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11A4FFB-2DA6-B041-8E46-A9F639194E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703686" y="6407383"/>
              <a:ext cx="2094393" cy="451789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AFD6274-0791-934D-9895-1D69E96EC5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/>
            <a:stretch/>
          </p:blipFill>
          <p:spPr>
            <a:xfrm>
              <a:off x="4110607" y="6395644"/>
              <a:ext cx="2088055" cy="462356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3874AEBB-E874-8448-8608-9D9CEE764C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rcRect/>
            <a:stretch/>
          </p:blipFill>
          <p:spPr>
            <a:xfrm>
              <a:off x="2763387" y="6410995"/>
              <a:ext cx="2040333" cy="450968"/>
            </a:xfrm>
            <a:prstGeom prst="rect">
              <a:avLst/>
            </a:prstGeom>
          </p:spPr>
        </p:pic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B065AF6-9149-3648-8E45-2ACA8FA07ED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D170052-8987-EA41-9962-ED4E6D421F6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82306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B5ACAA2-15A7-A242-95F3-F25F41B673C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38031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5ED9AEA-ED2D-3E00-73C3-72167F20D842}"/>
              </a:ext>
            </a:extLst>
          </p:cNvPr>
          <p:cNvGrpSpPr/>
          <p:nvPr userDrawn="1"/>
        </p:nvGrpSpPr>
        <p:grpSpPr>
          <a:xfrm>
            <a:off x="0" y="6395648"/>
            <a:ext cx="12192000" cy="470918"/>
            <a:chOff x="0" y="6395648"/>
            <a:chExt cx="12192000" cy="470918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D42DEBB-14DF-D586-A4F1-FA4628BC52E0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36" name="Picture 16">
              <a:extLst>
                <a:ext uri="{FF2B5EF4-FFF2-40B4-BE49-F238E27FC236}">
                  <a16:creationId xmlns:a16="http://schemas.microsoft.com/office/drawing/2014/main" id="{7DC00C2F-F416-0550-099B-81551055FFE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838200" y="6483378"/>
              <a:ext cx="1873405" cy="316631"/>
            </a:xfrm>
            <a:prstGeom prst="rect">
              <a:avLst/>
            </a:prstGeom>
          </p:spPr>
        </p:pic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27B669A-0F21-DCDF-E5E4-7C188F3BA19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C473B1-050A-A247-ADA5-767EBF5542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7DFC1CBA-4892-A140-A01E-A83B9C8F6E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384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Image Background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5CC0828-A75B-F849-8641-3DEDF618C8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8434" r="25845" b="9209"/>
          <a:stretch/>
        </p:blipFill>
        <p:spPr>
          <a:xfrm>
            <a:off x="-1" y="0"/>
            <a:ext cx="12192000" cy="683481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E9FA067-2C4D-C14D-A888-A679E57BB2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-15888"/>
            <a:ext cx="5306907" cy="647501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>
              <a:latin typeface="Helvetica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201106"/>
            <a:ext cx="3776134" cy="2387600"/>
          </a:xfrm>
        </p:spPr>
        <p:txBody>
          <a:bodyPr anchor="b">
            <a:noAutofit/>
          </a:bodyPr>
          <a:lstStyle>
            <a:lvl1pPr algn="l">
              <a:defRPr sz="4800" b="0" i="0">
                <a:solidFill>
                  <a:schemeClr val="accent1"/>
                </a:solidFill>
                <a:latin typeface="Helvetica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0580" y="3680781"/>
            <a:ext cx="3739954" cy="6235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/>
                </a:solidFill>
                <a:latin typeface="Helvetica" pitchFamily="2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37163BF-3A81-2549-BBA1-DD2297BF2E61}"/>
              </a:ext>
            </a:extLst>
          </p:cNvPr>
          <p:cNvGrpSpPr/>
          <p:nvPr userDrawn="1"/>
        </p:nvGrpSpPr>
        <p:grpSpPr>
          <a:xfrm>
            <a:off x="0" y="6395644"/>
            <a:ext cx="12192000" cy="470922"/>
            <a:chOff x="0" y="6395644"/>
            <a:chExt cx="12192000" cy="47092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6AB37B8-08AE-A24D-9A15-E005CE6538B8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8DDB43C-FB49-224C-8652-7BE6DDE9E0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/>
            <a:stretch/>
          </p:blipFill>
          <p:spPr>
            <a:xfrm>
              <a:off x="703686" y="6407383"/>
              <a:ext cx="2094393" cy="451789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95EF9B5-A787-EA4B-86A6-ED5B1988CF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4110607" y="6395644"/>
              <a:ext cx="2088055" cy="462356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EA3AF97-D04F-8F4A-8167-C306A187B0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/>
            <a:stretch/>
          </p:blipFill>
          <p:spPr>
            <a:xfrm>
              <a:off x="2763387" y="6410995"/>
              <a:ext cx="2040333" cy="450968"/>
            </a:xfrm>
            <a:prstGeom prst="rect">
              <a:avLst/>
            </a:prstGeom>
          </p:spPr>
        </p:pic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F1B61ED-8963-3247-B88B-7C128694B70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BB634E0-223B-8C43-8FCE-13571079D93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82306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31340C4-4637-9544-AD35-26F6763C72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38031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8F466AD-E15B-EA05-2E09-DB7780C2B182}"/>
              </a:ext>
            </a:extLst>
          </p:cNvPr>
          <p:cNvGrpSpPr/>
          <p:nvPr userDrawn="1"/>
        </p:nvGrpSpPr>
        <p:grpSpPr>
          <a:xfrm>
            <a:off x="0" y="6395648"/>
            <a:ext cx="12192000" cy="470918"/>
            <a:chOff x="0" y="6395648"/>
            <a:chExt cx="12192000" cy="47091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1167D0C-F7BC-5211-2E56-350D515D48B0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6" name="Picture 16">
              <a:extLst>
                <a:ext uri="{FF2B5EF4-FFF2-40B4-BE49-F238E27FC236}">
                  <a16:creationId xmlns:a16="http://schemas.microsoft.com/office/drawing/2014/main" id="{02F50351-7CE8-5433-EBE7-6E25F1A2EC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38200" y="6483378"/>
              <a:ext cx="1873405" cy="316631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39F82B1-F6CC-1345-6D19-6E064188A28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Slide Number Placeholder 3">
            <a:extLst>
              <a:ext uri="{FF2B5EF4-FFF2-40B4-BE49-F238E27FC236}">
                <a16:creationId xmlns:a16="http://schemas.microsoft.com/office/drawing/2014/main" id="{00C56AA3-E32C-0E48-BEC1-1F1FE93DB4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1" y="6459132"/>
            <a:ext cx="3432387" cy="365125"/>
          </a:xfrm>
        </p:spPr>
        <p:txBody>
          <a:bodyPr/>
          <a:lstStyle>
            <a:lvl1pPr>
              <a:defRPr b="0" i="0"/>
            </a:lvl1pPr>
          </a:lstStyle>
          <a:p>
            <a:fld id="{7DFC1CBA-4892-A140-A01E-A83B9C8F6E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6869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Grey Shie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14DE7D81-13B8-AF4E-B872-344D1FDA5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995160" y="-2087105"/>
            <a:ext cx="8384488" cy="10850515"/>
            <a:chOff x="3890639" y="-2045539"/>
            <a:chExt cx="8193228" cy="10603002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DB044032-08FC-B844-88A8-08FDA25149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30000"/>
            </a:blip>
            <a:srcRect/>
            <a:stretch/>
          </p:blipFill>
          <p:spPr>
            <a:xfrm>
              <a:off x="3890639" y="-2045539"/>
              <a:ext cx="8193228" cy="10603002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B5DAE276-DC3F-7F4D-8C26-D2C187FF2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5000"/>
            </a:blip>
            <a:srcRect/>
            <a:stretch/>
          </p:blipFill>
          <p:spPr>
            <a:xfrm>
              <a:off x="5173001" y="727132"/>
              <a:ext cx="5641848" cy="4936616"/>
            </a:xfrm>
            <a:prstGeom prst="rect">
              <a:avLst/>
            </a:prstGeom>
          </p:spPr>
        </p:pic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D9CD9831-3B3C-754B-A7A8-952190E4C5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201106"/>
            <a:ext cx="5583936" cy="2387600"/>
          </a:xfrm>
        </p:spPr>
        <p:txBody>
          <a:bodyPr anchor="b">
            <a:normAutofit/>
          </a:bodyPr>
          <a:lstStyle>
            <a:lvl1pPr algn="l">
              <a:defRPr sz="4800" b="0" i="0">
                <a:solidFill>
                  <a:schemeClr val="accent1"/>
                </a:solidFill>
                <a:latin typeface="Helvetica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ED9668E-7616-1345-B7B1-F38998B6A14F}"/>
              </a:ext>
            </a:extLst>
          </p:cNvPr>
          <p:cNvGrpSpPr/>
          <p:nvPr userDrawn="1"/>
        </p:nvGrpSpPr>
        <p:grpSpPr>
          <a:xfrm>
            <a:off x="0" y="6395644"/>
            <a:ext cx="12192000" cy="470922"/>
            <a:chOff x="0" y="6395644"/>
            <a:chExt cx="12192000" cy="47092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4D1A3D0-4FC2-BD4B-80E4-B645C00F12C9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6A5CA1C-F727-B149-8097-BB1439F163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703686" y="6407383"/>
              <a:ext cx="2094393" cy="451789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4923127-1B75-4846-92BD-742131FA42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/>
            <a:stretch/>
          </p:blipFill>
          <p:spPr>
            <a:xfrm>
              <a:off x="4110607" y="6395644"/>
              <a:ext cx="2088055" cy="46235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257C875-1102-B04C-856D-45FD7401D9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rcRect/>
            <a:stretch/>
          </p:blipFill>
          <p:spPr>
            <a:xfrm>
              <a:off x="2763387" y="6410995"/>
              <a:ext cx="2040333" cy="450968"/>
            </a:xfrm>
            <a:prstGeom prst="rect">
              <a:avLst/>
            </a:prstGeom>
          </p:spPr>
        </p:pic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1B9F0A3-7301-A245-97F5-063935E592C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D78FD68-5E7A-1A4F-A49A-E4F8F743C2F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82306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44FC8ED-44B7-244B-B3D6-A3CE6D0D95D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38031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Subtitle 2">
            <a:extLst>
              <a:ext uri="{FF2B5EF4-FFF2-40B4-BE49-F238E27FC236}">
                <a16:creationId xmlns:a16="http://schemas.microsoft.com/office/drawing/2014/main" id="{16BDA11F-C7EA-8E41-AB78-A68AE2718A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0579" y="3680781"/>
            <a:ext cx="5551823" cy="623598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tx2"/>
                </a:solidFill>
                <a:latin typeface="Helvetica" pitchFamily="2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B459EFA-2D4F-CEAA-02FC-68E5BC821274}"/>
              </a:ext>
            </a:extLst>
          </p:cNvPr>
          <p:cNvGrpSpPr/>
          <p:nvPr userDrawn="1"/>
        </p:nvGrpSpPr>
        <p:grpSpPr>
          <a:xfrm>
            <a:off x="0" y="6395648"/>
            <a:ext cx="12192000" cy="470918"/>
            <a:chOff x="0" y="6395648"/>
            <a:chExt cx="12192000" cy="47091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8074999-1A49-DBDF-C08F-F49F34705110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14" name="Picture 16">
              <a:extLst>
                <a:ext uri="{FF2B5EF4-FFF2-40B4-BE49-F238E27FC236}">
                  <a16:creationId xmlns:a16="http://schemas.microsoft.com/office/drawing/2014/main" id="{94E3F65D-8756-0FC2-E0D9-1A624AEF42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838200" y="6483378"/>
              <a:ext cx="1873405" cy="316631"/>
            </a:xfrm>
            <a:prstGeom prst="rect">
              <a:avLst/>
            </a:prstGeom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85CDA51-2766-0883-7EAE-A89EC037B50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92827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Grey Phoenix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B5DAE276-DC3F-7F4D-8C26-D2C187FF26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rcRect/>
          <a:stretch/>
        </p:blipFill>
        <p:spPr>
          <a:xfrm>
            <a:off x="8307457" y="750290"/>
            <a:ext cx="5773549" cy="505185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9CD9831-3B3C-754B-A7A8-952190E4C5A3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914400" y="1201106"/>
            <a:ext cx="5583936" cy="2387600"/>
          </a:xfrm>
        </p:spPr>
        <p:txBody>
          <a:bodyPr anchor="b">
            <a:normAutofit/>
          </a:bodyPr>
          <a:lstStyle>
            <a:lvl1pPr algn="l">
              <a:defRPr sz="4800" b="0" i="0">
                <a:solidFill>
                  <a:schemeClr val="accent1"/>
                </a:solidFill>
                <a:latin typeface="Helvetica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FCD0C7C-CA0B-6D4B-9E66-C56947278E67}"/>
              </a:ext>
            </a:extLst>
          </p:cNvPr>
          <p:cNvGrpSpPr/>
          <p:nvPr userDrawn="1"/>
        </p:nvGrpSpPr>
        <p:grpSpPr>
          <a:xfrm>
            <a:off x="0" y="6395644"/>
            <a:ext cx="12192000" cy="470922"/>
            <a:chOff x="0" y="6395644"/>
            <a:chExt cx="12192000" cy="47092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0053998-B21C-2143-A93B-FEA89D63FCCC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4813638-BF56-CE47-82B3-C8C80C097B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/>
            <a:stretch/>
          </p:blipFill>
          <p:spPr>
            <a:xfrm>
              <a:off x="703686" y="6407383"/>
              <a:ext cx="2094393" cy="451789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7A11D22-26C3-6F4F-91EA-60BD722F99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4110607" y="6395644"/>
              <a:ext cx="2088055" cy="46235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2F21B53-CDCF-9E4C-BF0E-51A2355E21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/>
            <a:stretch/>
          </p:blipFill>
          <p:spPr>
            <a:xfrm>
              <a:off x="2763387" y="6410995"/>
              <a:ext cx="2040333" cy="450968"/>
            </a:xfrm>
            <a:prstGeom prst="rect">
              <a:avLst/>
            </a:prstGeom>
          </p:spPr>
        </p:pic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B8463C2-D23C-D848-9189-3E0C7F383AB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1984FA4-D078-EB4D-B645-CBFB6FE7DDE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82306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9C149CB-F362-704D-B34F-D4919B1265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38031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Subtitle 2">
            <a:extLst>
              <a:ext uri="{FF2B5EF4-FFF2-40B4-BE49-F238E27FC236}">
                <a16:creationId xmlns:a16="http://schemas.microsoft.com/office/drawing/2014/main" id="{16BDA11F-C7EA-8E41-AB78-A68AE2718AE7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950579" y="3680781"/>
            <a:ext cx="5551823" cy="623598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tx2"/>
                </a:solidFill>
                <a:latin typeface="Helvetica" pitchFamily="2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02F988C-A077-00FD-EE40-F58DA6E952F7}"/>
              </a:ext>
            </a:extLst>
          </p:cNvPr>
          <p:cNvGrpSpPr/>
          <p:nvPr userDrawn="1"/>
        </p:nvGrpSpPr>
        <p:grpSpPr>
          <a:xfrm>
            <a:off x="0" y="6395648"/>
            <a:ext cx="12192000" cy="470918"/>
            <a:chOff x="0" y="6395648"/>
            <a:chExt cx="12192000" cy="47091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D95AED5-F6AF-BB2B-67A6-B7BF1352A0B3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4" name="Picture 16">
              <a:extLst>
                <a:ext uri="{FF2B5EF4-FFF2-40B4-BE49-F238E27FC236}">
                  <a16:creationId xmlns:a16="http://schemas.microsoft.com/office/drawing/2014/main" id="{DB492AB3-972C-655D-98BD-91C864EB5B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38200" y="6483378"/>
              <a:ext cx="1873405" cy="316631"/>
            </a:xfrm>
            <a:prstGeom prst="rect">
              <a:avLst/>
            </a:prstGeom>
          </p:spPr>
        </p:pic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905D10F-6800-9FB2-4932-C7E49E74D39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66033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Grey B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5416ABD3-B0FF-3B4C-8FD0-7EFA69524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311896" y="0"/>
            <a:ext cx="5773549" cy="6400800"/>
            <a:chOff x="5156004" y="0"/>
            <a:chExt cx="5773549" cy="64008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7F6E9A7-0B96-9A45-BE03-B02DAC131566}"/>
                </a:ext>
              </a:extLst>
            </p:cNvPr>
            <p:cNvSpPr/>
            <p:nvPr userDrawn="1"/>
          </p:nvSpPr>
          <p:spPr>
            <a:xfrm>
              <a:off x="5303520" y="0"/>
              <a:ext cx="3840480" cy="64008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>
                <a:latin typeface="Helvetica" pitchFamily="2" charset="0"/>
              </a:endParaRP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1CCBEB3A-B9C1-834D-8C72-39DBB30106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15000"/>
            </a:blip>
            <a:srcRect/>
            <a:stretch/>
          </p:blipFill>
          <p:spPr>
            <a:xfrm>
              <a:off x="5156004" y="750290"/>
              <a:ext cx="5773549" cy="5051855"/>
            </a:xfrm>
            <a:prstGeom prst="rect">
              <a:avLst/>
            </a:prstGeom>
          </p:spPr>
        </p:pic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92991CA0-39EA-1545-AEF0-B75C5CE476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201106"/>
            <a:ext cx="5583936" cy="2387600"/>
          </a:xfrm>
        </p:spPr>
        <p:txBody>
          <a:bodyPr anchor="b">
            <a:normAutofit/>
          </a:bodyPr>
          <a:lstStyle>
            <a:lvl1pPr algn="l">
              <a:defRPr sz="4800" b="0" i="0">
                <a:solidFill>
                  <a:schemeClr val="accent1"/>
                </a:solidFill>
                <a:latin typeface="Helvetica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66F5B0B-C9FD-0347-A1C2-1D3B7E62F1ED}"/>
              </a:ext>
            </a:extLst>
          </p:cNvPr>
          <p:cNvGrpSpPr/>
          <p:nvPr userDrawn="1"/>
        </p:nvGrpSpPr>
        <p:grpSpPr>
          <a:xfrm>
            <a:off x="0" y="6395644"/>
            <a:ext cx="12192000" cy="470922"/>
            <a:chOff x="0" y="6395644"/>
            <a:chExt cx="12192000" cy="47092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CC818AB-BB6F-E04B-BBFA-A07BE3C4FEB7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C13BF5B-E37C-E74A-9F18-110D87EEF2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/>
            <a:stretch/>
          </p:blipFill>
          <p:spPr>
            <a:xfrm>
              <a:off x="703686" y="6407383"/>
              <a:ext cx="2094393" cy="451789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0D653A7-8DDC-9146-936C-D518FF5B25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4110607" y="6395644"/>
              <a:ext cx="2088055" cy="46235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311BD60-7275-D64C-9F4F-99B8799ABD9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/>
            <a:stretch/>
          </p:blipFill>
          <p:spPr>
            <a:xfrm>
              <a:off x="2763387" y="6410995"/>
              <a:ext cx="2040333" cy="450968"/>
            </a:xfrm>
            <a:prstGeom prst="rect">
              <a:avLst/>
            </a:prstGeom>
          </p:spPr>
        </p:pic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7228A89-9676-CC42-BA39-DEE5DFAB9D9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4B1F78E-824B-5545-8FAB-D9C78DA5226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82306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C05EDDD-3185-DA4E-BC25-9F4B4809B5D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38031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Subtitle 2">
            <a:extLst>
              <a:ext uri="{FF2B5EF4-FFF2-40B4-BE49-F238E27FC236}">
                <a16:creationId xmlns:a16="http://schemas.microsoft.com/office/drawing/2014/main" id="{71327F5D-F3C8-B04A-BB58-B93516C9BA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0579" y="3680781"/>
            <a:ext cx="5551823" cy="623598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tx2"/>
                </a:solidFill>
                <a:latin typeface="Helvetica" pitchFamily="2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CBCF19E-9F40-8F62-10A2-DF07201785EC}"/>
              </a:ext>
            </a:extLst>
          </p:cNvPr>
          <p:cNvGrpSpPr/>
          <p:nvPr userDrawn="1"/>
        </p:nvGrpSpPr>
        <p:grpSpPr>
          <a:xfrm>
            <a:off x="0" y="6395648"/>
            <a:ext cx="12192000" cy="470918"/>
            <a:chOff x="0" y="6395648"/>
            <a:chExt cx="12192000" cy="47091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71C2BA9-AE4D-1FCE-4049-F448BF2FA141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4" name="Picture 16">
              <a:extLst>
                <a:ext uri="{FF2B5EF4-FFF2-40B4-BE49-F238E27FC236}">
                  <a16:creationId xmlns:a16="http://schemas.microsoft.com/office/drawing/2014/main" id="{E041846A-53EA-3F3F-FC70-F12D4D3F78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38200" y="6483378"/>
              <a:ext cx="1873405" cy="316631"/>
            </a:xfrm>
            <a:prstGeom prst="rect">
              <a:avLst/>
            </a:prstGeom>
          </p:spPr>
        </p:pic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B21EB494-7B38-B90C-2513-9CF41379E08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4923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 Greyston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FCE658D9-D054-3F4C-A92D-31C587025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311896" y="0"/>
            <a:ext cx="5773549" cy="6400800"/>
            <a:chOff x="5156004" y="0"/>
            <a:chExt cx="5773549" cy="64008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21968A1-5801-1E42-B6BA-F3BB96E0DF89}"/>
                </a:ext>
              </a:extLst>
            </p:cNvPr>
            <p:cNvSpPr/>
            <p:nvPr userDrawn="1"/>
          </p:nvSpPr>
          <p:spPr>
            <a:xfrm>
              <a:off x="5303520" y="0"/>
              <a:ext cx="3732588" cy="64008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>
                <a:latin typeface="Helvetica" pitchFamily="2" charset="0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0FE511D-5816-794B-A1B8-B5C1A62FA9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30000"/>
            </a:blip>
            <a:srcRect/>
            <a:stretch/>
          </p:blipFill>
          <p:spPr>
            <a:xfrm>
              <a:off x="5156004" y="749809"/>
              <a:ext cx="5773549" cy="5051855"/>
            </a:xfrm>
            <a:prstGeom prst="rect">
              <a:avLst/>
            </a:prstGeom>
          </p:spPr>
        </p:pic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BA048696-EA6C-704F-9DD8-BBC1BBCE22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201106"/>
            <a:ext cx="5583936" cy="2387600"/>
          </a:xfrm>
        </p:spPr>
        <p:txBody>
          <a:bodyPr anchor="b">
            <a:normAutofit/>
          </a:bodyPr>
          <a:lstStyle>
            <a:lvl1pPr algn="l">
              <a:defRPr sz="4800" b="0" i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3D550AB-4267-2745-B8A7-471587897BC8}"/>
              </a:ext>
            </a:extLst>
          </p:cNvPr>
          <p:cNvGrpSpPr/>
          <p:nvPr userDrawn="1"/>
        </p:nvGrpSpPr>
        <p:grpSpPr>
          <a:xfrm>
            <a:off x="0" y="6395644"/>
            <a:ext cx="12192000" cy="470922"/>
            <a:chOff x="0" y="6395644"/>
            <a:chExt cx="12192000" cy="470922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BA9218E-908A-5D45-ADBF-342BC22CD9DD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C6B51FA-8094-1142-B844-02A6D5A91E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/>
            <a:stretch/>
          </p:blipFill>
          <p:spPr>
            <a:xfrm>
              <a:off x="703686" y="6407383"/>
              <a:ext cx="2094393" cy="451789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FBCE1E5-92F9-E440-A62D-5E61D450F2D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4110607" y="6395644"/>
              <a:ext cx="2088055" cy="462356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FDEA80A-CA0F-2D4E-A557-B300352C55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/>
            <a:stretch/>
          </p:blipFill>
          <p:spPr>
            <a:xfrm>
              <a:off x="2763387" y="6410995"/>
              <a:ext cx="2040333" cy="450968"/>
            </a:xfrm>
            <a:prstGeom prst="rect">
              <a:avLst/>
            </a:prstGeom>
          </p:spPr>
        </p:pic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EA4C7F4-A86F-4345-824D-93F8B6A11CE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2C5A06C-3A86-1544-AE26-F096D3B7EB2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82306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0AF234B-1982-6E49-A62B-987E45B9F55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38031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Subtitle 2">
            <a:extLst>
              <a:ext uri="{FF2B5EF4-FFF2-40B4-BE49-F238E27FC236}">
                <a16:creationId xmlns:a16="http://schemas.microsoft.com/office/drawing/2014/main" id="{273C311C-0F83-4F4C-B006-EF4884A4D7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0579" y="3680781"/>
            <a:ext cx="5551823" cy="623598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18E3397-DAC6-717E-F667-01EE86CC5E50}"/>
              </a:ext>
            </a:extLst>
          </p:cNvPr>
          <p:cNvGrpSpPr/>
          <p:nvPr userDrawn="1"/>
        </p:nvGrpSpPr>
        <p:grpSpPr>
          <a:xfrm>
            <a:off x="0" y="6395648"/>
            <a:ext cx="12192000" cy="470918"/>
            <a:chOff x="0" y="6395648"/>
            <a:chExt cx="12192000" cy="47091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92E5E54-92E9-8D39-76B4-884040942FB0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4" name="Picture 16">
              <a:extLst>
                <a:ext uri="{FF2B5EF4-FFF2-40B4-BE49-F238E27FC236}">
                  <a16:creationId xmlns:a16="http://schemas.microsoft.com/office/drawing/2014/main" id="{FC78E1AA-AE2F-8C8A-8BCF-3DF0209E5CA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38200" y="6483378"/>
              <a:ext cx="1873405" cy="316631"/>
            </a:xfrm>
            <a:prstGeom prst="rect">
              <a:avLst/>
            </a:prstGeom>
          </p:spPr>
        </p:pic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898E9555-44C0-DE4E-6AE6-06758B15274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126760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sz="16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DFC1CBA-4892-A140-A01E-A83B9C8F6E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429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Light Greysto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2359716"/>
            <a:ext cx="10515600" cy="2581861"/>
          </a:xfrm>
        </p:spPr>
        <p:txBody>
          <a:bodyPr anchor="b">
            <a:normAutofit/>
          </a:bodyPr>
          <a:lstStyle>
            <a:lvl1pPr>
              <a:defRPr sz="4000" b="0" i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968566"/>
            <a:ext cx="10515600" cy="925510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DFC1CBA-4892-A140-A01E-A83B9C8F6E3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8C8D841-3845-F943-981F-C2E3E57F437A}"/>
              </a:ext>
            </a:extLst>
          </p:cNvPr>
          <p:cNvGrpSpPr/>
          <p:nvPr userDrawn="1"/>
        </p:nvGrpSpPr>
        <p:grpSpPr>
          <a:xfrm>
            <a:off x="0" y="6395644"/>
            <a:ext cx="12192000" cy="470922"/>
            <a:chOff x="0" y="6395644"/>
            <a:chExt cx="12192000" cy="47092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FA82A58-E4D6-B345-A3C4-34CEF615051E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9E30AB7-A0FC-FC44-843C-EF28BA8176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703686" y="6407383"/>
              <a:ext cx="2094393" cy="451789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001F344-09DD-214B-8FF3-3D62A27D5AA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/>
            <a:stretch/>
          </p:blipFill>
          <p:spPr>
            <a:xfrm>
              <a:off x="4110607" y="6395644"/>
              <a:ext cx="2088055" cy="462356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37A3D9F-A0DB-7744-A26D-224E6AE479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2763387" y="6410995"/>
              <a:ext cx="2040333" cy="450968"/>
            </a:xfrm>
            <a:prstGeom prst="rect">
              <a:avLst/>
            </a:prstGeom>
          </p:spPr>
        </p:pic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72FEE50-C598-2041-A9E0-2129F1D8876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6816E62-6B63-B445-A704-1319D5659E3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82306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59F63FC-9363-394E-ABDD-888147A4AD2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38031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89CD69E-4FBE-784C-A603-C5046E41FB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25000"/>
          </a:blip>
          <a:srcRect/>
          <a:stretch/>
        </p:blipFill>
        <p:spPr>
          <a:xfrm>
            <a:off x="9427464" y="0"/>
            <a:ext cx="3836416" cy="335686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859FAE6-F265-BEC5-EDDC-17B9589F54CA}"/>
              </a:ext>
            </a:extLst>
          </p:cNvPr>
          <p:cNvGrpSpPr/>
          <p:nvPr userDrawn="1"/>
        </p:nvGrpSpPr>
        <p:grpSpPr>
          <a:xfrm>
            <a:off x="0" y="6395648"/>
            <a:ext cx="12192000" cy="470918"/>
            <a:chOff x="0" y="6395648"/>
            <a:chExt cx="12192000" cy="47091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3966C67-FE8E-9BD6-FAD6-BBBA4EE31711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7" name="Picture 16">
              <a:extLst>
                <a:ext uri="{FF2B5EF4-FFF2-40B4-BE49-F238E27FC236}">
                  <a16:creationId xmlns:a16="http://schemas.microsoft.com/office/drawing/2014/main" id="{FCE1ACAF-73CC-8C78-1E0D-D118D4B8BE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38200" y="6483378"/>
              <a:ext cx="1873405" cy="316631"/>
            </a:xfrm>
            <a:prstGeom prst="rect">
              <a:avLst/>
            </a:prstGeom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B97C4F7-9E56-E4CA-359E-2B095424396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527974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968566"/>
            <a:ext cx="10515600" cy="925510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rgbClr val="76767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2359716"/>
            <a:ext cx="10515600" cy="2581861"/>
          </a:xfrm>
        </p:spPr>
        <p:txBody>
          <a:bodyPr anchor="b">
            <a:normAutofit/>
          </a:bodyPr>
          <a:lstStyle>
            <a:lvl1pPr>
              <a:defRPr sz="4000" b="0" i="0">
                <a:solidFill>
                  <a:srgbClr val="8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DFC1CBA-4892-A140-A01E-A83B9C8F6E3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BC63AC4-5A08-2448-A97C-452F675A36B9}"/>
              </a:ext>
            </a:extLst>
          </p:cNvPr>
          <p:cNvGrpSpPr/>
          <p:nvPr userDrawn="1"/>
        </p:nvGrpSpPr>
        <p:grpSpPr>
          <a:xfrm>
            <a:off x="0" y="6395644"/>
            <a:ext cx="12192000" cy="470922"/>
            <a:chOff x="0" y="6395644"/>
            <a:chExt cx="12192000" cy="47092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D9D04EE-FB04-984A-A9E5-11B792051E10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ED6D137-810A-2B42-B9FD-BA384D6CC0C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703686" y="6407383"/>
              <a:ext cx="2094393" cy="451789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2E847BA-92A7-9B49-86E2-22CFAE7BFD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/>
            <a:stretch/>
          </p:blipFill>
          <p:spPr>
            <a:xfrm>
              <a:off x="4110607" y="6395644"/>
              <a:ext cx="2088055" cy="462356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0FB2BA55-CB17-8F41-9008-63E0333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2763387" y="6410995"/>
              <a:ext cx="2040333" cy="450968"/>
            </a:xfrm>
            <a:prstGeom prst="rect">
              <a:avLst/>
            </a:prstGeom>
          </p:spPr>
        </p:pic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FA87152-16F0-7644-A3F6-738E589BAC5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99AEF35-302D-AF43-9DF6-02E1B36C71B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82306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5AD3D85-C85C-CB4B-A24F-14DDE7B6854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38031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42C294E9-685F-4941-9BB0-F4B17776B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10000"/>
          </a:blip>
          <a:srcRect/>
          <a:stretch/>
        </p:blipFill>
        <p:spPr>
          <a:xfrm>
            <a:off x="9429243" y="0"/>
            <a:ext cx="3836416" cy="335686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5C54364-64A9-04AE-62B1-01F558E11EF6}"/>
              </a:ext>
            </a:extLst>
          </p:cNvPr>
          <p:cNvGrpSpPr/>
          <p:nvPr userDrawn="1"/>
        </p:nvGrpSpPr>
        <p:grpSpPr>
          <a:xfrm>
            <a:off x="0" y="6395648"/>
            <a:ext cx="12192000" cy="470918"/>
            <a:chOff x="0" y="6395648"/>
            <a:chExt cx="12192000" cy="47091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FEF2136-6C1B-73D5-386E-DE81A09B39A8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7" name="Picture 16">
              <a:extLst>
                <a:ext uri="{FF2B5EF4-FFF2-40B4-BE49-F238E27FC236}">
                  <a16:creationId xmlns:a16="http://schemas.microsoft.com/office/drawing/2014/main" id="{F1398A64-E26D-5F82-71A1-7BD22AFB27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38200" y="6483378"/>
              <a:ext cx="1873405" cy="316631"/>
            </a:xfrm>
            <a:prstGeom prst="rect">
              <a:avLst/>
            </a:prstGeom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B971EA0-8CB8-6523-FC92-ED48519EE5D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46871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Maro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78B395A-ABD1-784B-A94A-7A6283C5448E}"/>
              </a:ext>
            </a:extLst>
          </p:cNvPr>
          <p:cNvSpPr/>
          <p:nvPr/>
        </p:nvSpPr>
        <p:spPr>
          <a:xfrm>
            <a:off x="0" y="3"/>
            <a:ext cx="12192000" cy="6865237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>
              <a:latin typeface="Helvetica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968566"/>
            <a:ext cx="10515600" cy="925510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2359716"/>
            <a:ext cx="10515600" cy="2581861"/>
          </a:xfrm>
        </p:spPr>
        <p:txBody>
          <a:bodyPr anchor="b">
            <a:normAutofit/>
          </a:bodyPr>
          <a:lstStyle>
            <a:lvl1pPr>
              <a:defRPr sz="4000" b="0" i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DFC1CBA-4892-A140-A01E-A83B9C8F6E3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880606-C0DA-1244-B23A-CDDC05B4C63A}"/>
              </a:ext>
            </a:extLst>
          </p:cNvPr>
          <p:cNvGrpSpPr/>
          <p:nvPr userDrawn="1"/>
        </p:nvGrpSpPr>
        <p:grpSpPr>
          <a:xfrm>
            <a:off x="0" y="6395644"/>
            <a:ext cx="12192000" cy="470922"/>
            <a:chOff x="0" y="6395644"/>
            <a:chExt cx="12192000" cy="47092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54CFDE2-E6EB-A345-957E-50A4ECD423D1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33868FDA-D1BB-EE41-ABB2-465907C57CB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703686" y="6407383"/>
              <a:ext cx="2094393" cy="451789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F9B5EFB-5007-AD46-BE77-BAC76C6086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/>
            <a:stretch/>
          </p:blipFill>
          <p:spPr>
            <a:xfrm>
              <a:off x="4110607" y="6395644"/>
              <a:ext cx="2088055" cy="462356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468986D-4939-0940-815B-86D85FFC6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2763387" y="6410995"/>
              <a:ext cx="2040333" cy="450968"/>
            </a:xfrm>
            <a:prstGeom prst="rect">
              <a:avLst/>
            </a:prstGeom>
          </p:spPr>
        </p:pic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BD39B1C-C9BE-9F4C-88E3-EF2E97B7E50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386A2B6-31F3-7C45-864E-49505F12A28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82306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064CECC-4175-4844-A728-504904E6D94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38031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1853C0E5-BAE9-8B41-90FD-2C57873CF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 trans="8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9427464" y="0"/>
            <a:ext cx="3836416" cy="335686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A06C241-C4F0-B7B2-552B-A0B8CE0708B5}"/>
              </a:ext>
            </a:extLst>
          </p:cNvPr>
          <p:cNvGrpSpPr/>
          <p:nvPr userDrawn="1"/>
        </p:nvGrpSpPr>
        <p:grpSpPr>
          <a:xfrm>
            <a:off x="0" y="6395648"/>
            <a:ext cx="12192000" cy="470918"/>
            <a:chOff x="0" y="6395648"/>
            <a:chExt cx="12192000" cy="47091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60552CE-BDDA-9929-7637-82B2CA4196AA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7" name="Picture 16">
              <a:extLst>
                <a:ext uri="{FF2B5EF4-FFF2-40B4-BE49-F238E27FC236}">
                  <a16:creationId xmlns:a16="http://schemas.microsoft.com/office/drawing/2014/main" id="{6DDC6D59-C626-FD95-A3DA-DD1AC6DB9B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838200" y="6483378"/>
              <a:ext cx="1873405" cy="316631"/>
            </a:xfrm>
            <a:prstGeom prst="rect">
              <a:avLst/>
            </a:prstGeom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86F5463-E1C8-8F06-5A6C-608868B6B70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517364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400" b="0" i="0"/>
            </a:lvl1pPr>
            <a:lvl2pPr>
              <a:defRPr sz="2000" b="0" i="0"/>
            </a:lvl2pPr>
            <a:lvl3pPr>
              <a:defRPr sz="1800" b="0" i="0"/>
            </a:lvl3pPr>
            <a:lvl4pPr>
              <a:defRPr sz="1600" b="0" i="0"/>
            </a:lvl4pPr>
            <a:lvl5pPr>
              <a:defRPr sz="14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400" b="0" i="0"/>
            </a:lvl1pPr>
            <a:lvl2pPr>
              <a:defRPr sz="2000" b="0" i="0"/>
            </a:lvl2pPr>
            <a:lvl3pPr>
              <a:defRPr sz="1800" b="0" i="0"/>
            </a:lvl3pPr>
            <a:lvl4pPr>
              <a:defRPr sz="1600" b="0" i="0"/>
            </a:lvl4pPr>
            <a:lvl5pPr>
              <a:defRPr sz="14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DFC1CBA-4892-A140-A01E-A83B9C8F6E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0759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"/>
            <a:ext cx="10515600" cy="1325563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5157787" cy="82391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 b="0" i="0">
                <a:solidFill>
                  <a:srgbClr val="8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8"/>
            <a:ext cx="5157787" cy="3400425"/>
          </a:xfrm>
        </p:spPr>
        <p:txBody>
          <a:bodyPr/>
          <a:lstStyle>
            <a:lvl1pPr>
              <a:defRPr sz="2400" b="0" i="0"/>
            </a:lvl1pPr>
            <a:lvl2pPr>
              <a:defRPr sz="2000" b="0" i="0"/>
            </a:lvl2pPr>
            <a:lvl3pPr>
              <a:defRPr sz="1800" b="0" i="0"/>
            </a:lvl3pPr>
            <a:lvl4pPr>
              <a:defRPr sz="1600" b="0" i="0"/>
            </a:lvl4pPr>
            <a:lvl5pPr>
              <a:defRPr sz="14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2" y="1681163"/>
            <a:ext cx="5183188" cy="82391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 b="0" i="0">
                <a:solidFill>
                  <a:srgbClr val="8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8"/>
            <a:ext cx="5183188" cy="3400425"/>
          </a:xfrm>
        </p:spPr>
        <p:txBody>
          <a:bodyPr/>
          <a:lstStyle>
            <a:lvl1pPr>
              <a:defRPr sz="2400" b="0" i="0"/>
            </a:lvl1pPr>
            <a:lvl2pPr>
              <a:defRPr sz="2000" b="0" i="0"/>
            </a:lvl2pPr>
            <a:lvl3pPr>
              <a:defRPr sz="1800" b="0" i="0"/>
            </a:lvl3pPr>
            <a:lvl4pPr>
              <a:defRPr sz="1600" b="0" i="0"/>
            </a:lvl4pPr>
            <a:lvl5pPr>
              <a:defRPr sz="14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DFC1CBA-4892-A140-A01E-A83B9C8F6E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4694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DFC1CBA-4892-A140-A01E-A83B9C8F6E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2946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DFC1CBA-4892-A140-A01E-A83B9C8F6E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9486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DCFD0A-EE5E-3E41-9808-9D111F540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DFC1CBA-4892-A140-A01E-A83B9C8F6E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0B90FFB-1D8E-AF4C-A20C-D4A3B8A3A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F7EFA50-3B63-3A4E-837C-38C854BE21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8203" y="1811867"/>
            <a:ext cx="3356036" cy="2047752"/>
          </a:xfrm>
        </p:spPr>
        <p:txBody>
          <a:bodyPr/>
          <a:lstStyle>
            <a:lvl1pPr marL="0" indent="0">
              <a:buNone/>
              <a:defRPr sz="3200" b="0" i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7E8FA33-8160-E84B-9F98-0A2BFB2A29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1" y="3995065"/>
            <a:ext cx="3356035" cy="1128713"/>
          </a:xfrm>
        </p:spPr>
        <p:txBody>
          <a:bodyPr/>
          <a:lstStyle>
            <a:lvl1pPr marL="0" indent="0">
              <a:buNone/>
              <a:defRPr sz="1600" b="0" i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7B00556-D0CC-204C-9B94-C8062981F511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4417013" y="3995065"/>
            <a:ext cx="3357971" cy="1128713"/>
          </a:xfrm>
        </p:spPr>
        <p:txBody>
          <a:bodyPr/>
          <a:lstStyle>
            <a:lvl1pPr marL="0" indent="0">
              <a:buNone/>
              <a:defRPr sz="1600" b="0" i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42899E92-C4B9-4144-ADBA-EF18DD116823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7995828" y="3995065"/>
            <a:ext cx="3357969" cy="1128713"/>
          </a:xfrm>
        </p:spPr>
        <p:txBody>
          <a:bodyPr/>
          <a:lstStyle>
            <a:lvl1pPr marL="0" indent="0">
              <a:buNone/>
              <a:defRPr sz="1600" b="0" i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C631A6A1-A439-A143-ABEA-DDB2D12F1818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4417015" y="1811870"/>
            <a:ext cx="3357972" cy="2048933"/>
          </a:xfrm>
        </p:spPr>
        <p:txBody>
          <a:bodyPr/>
          <a:lstStyle>
            <a:lvl1pPr marL="0" indent="0">
              <a:buNone/>
              <a:defRPr sz="3200" b="0" i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5E8AC718-D08E-D142-ABDD-8F7BAA4AC98E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7995827" y="1811870"/>
            <a:ext cx="3357972" cy="2048933"/>
          </a:xfrm>
        </p:spPr>
        <p:txBody>
          <a:bodyPr/>
          <a:lstStyle>
            <a:lvl1pPr marL="0" indent="0">
              <a:buNone/>
              <a:defRPr sz="3200" b="0" i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635748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 Picture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C10E13E9-A40B-8242-87D0-21EA016AAB43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2" y="3231643"/>
            <a:ext cx="6065519" cy="3184256"/>
          </a:xfrm>
        </p:spPr>
        <p:txBody>
          <a:bodyPr/>
          <a:lstStyle>
            <a:lvl1pPr marL="0" indent="0">
              <a:buNone/>
              <a:defRPr sz="3200" b="0" i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CBE66D83-505F-514A-94A7-9B6AE6877B0C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6126480" y="3231643"/>
            <a:ext cx="6065523" cy="3172968"/>
          </a:xfrm>
        </p:spPr>
        <p:txBody>
          <a:bodyPr/>
          <a:lstStyle>
            <a:lvl1pPr marL="0" indent="0">
              <a:buNone/>
              <a:defRPr sz="3200" b="0" i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11E4A28-1755-3844-AD33-415D78C99D8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0" y="2"/>
            <a:ext cx="6065520" cy="3172968"/>
          </a:xfrm>
        </p:spPr>
        <p:txBody>
          <a:bodyPr/>
          <a:lstStyle>
            <a:lvl1pPr marL="0" indent="0">
              <a:buNone/>
              <a:defRPr sz="3200" b="0" i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57D2046-3B53-4544-9BDB-18F56371C74D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6126480" y="2"/>
            <a:ext cx="6065523" cy="3172968"/>
          </a:xfrm>
        </p:spPr>
        <p:txBody>
          <a:bodyPr/>
          <a:lstStyle>
            <a:lvl1pPr marL="0" indent="0">
              <a:buNone/>
              <a:defRPr sz="3200" b="0" i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9113D8F-5565-DD41-BF67-678D23803461}"/>
              </a:ext>
            </a:extLst>
          </p:cNvPr>
          <p:cNvGrpSpPr/>
          <p:nvPr userDrawn="1"/>
        </p:nvGrpSpPr>
        <p:grpSpPr>
          <a:xfrm>
            <a:off x="0" y="6395644"/>
            <a:ext cx="12192000" cy="470922"/>
            <a:chOff x="0" y="6395644"/>
            <a:chExt cx="12192000" cy="47092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3EEC998-5A27-9346-81A2-F9B3545521BA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95D0983-302A-8E44-935E-E9CF14A3B0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703686" y="6407383"/>
              <a:ext cx="2094393" cy="451789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015891E-6C12-7A4A-9019-596974DFB3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/>
            <a:stretch/>
          </p:blipFill>
          <p:spPr>
            <a:xfrm>
              <a:off x="4110607" y="6395644"/>
              <a:ext cx="2088055" cy="46235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A8CE5FE-A213-BB49-8ADF-88DBCC642A6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2763387" y="6410995"/>
              <a:ext cx="2040333" cy="450968"/>
            </a:xfrm>
            <a:prstGeom prst="rect">
              <a:avLst/>
            </a:prstGeom>
          </p:spPr>
        </p:pic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9B5F19-F9FD-9945-B1B4-5CE6811368C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D948919-2B39-9F40-BEC5-4401D0782D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82306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1FC6DE8-7C84-554C-B3A1-A637C6377D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38031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75D9226-0545-D67A-C6F9-D4C33C4D70C6}"/>
              </a:ext>
            </a:extLst>
          </p:cNvPr>
          <p:cNvGrpSpPr/>
          <p:nvPr userDrawn="1"/>
        </p:nvGrpSpPr>
        <p:grpSpPr>
          <a:xfrm>
            <a:off x="0" y="6395648"/>
            <a:ext cx="12192000" cy="470918"/>
            <a:chOff x="0" y="6395648"/>
            <a:chExt cx="12192000" cy="47091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828AFDD-44BC-5332-6486-4837FBA3137C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4" name="Picture 16">
              <a:extLst>
                <a:ext uri="{FF2B5EF4-FFF2-40B4-BE49-F238E27FC236}">
                  <a16:creationId xmlns:a16="http://schemas.microsoft.com/office/drawing/2014/main" id="{EB800F2B-A1FB-D12D-725A-8AB4B75F42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838200" y="6483378"/>
              <a:ext cx="1873405" cy="316631"/>
            </a:xfrm>
            <a:prstGeom prst="rect">
              <a:avLst/>
            </a:prstGeom>
          </p:spPr>
        </p:pic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34E1A75-9BE9-060C-1283-9132E0465FF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DCFD0A-EE5E-3E41-9808-9D111F540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DFC1CBA-4892-A140-A01E-A83B9C8F6E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2645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 Grey B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B31D2FB2-72E8-654B-BDC3-440102A15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311896" y="0"/>
            <a:ext cx="5773549" cy="6400800"/>
            <a:chOff x="5156004" y="0"/>
            <a:chExt cx="5773549" cy="64008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D659737-1021-E747-89B3-76FB616933A4}"/>
                </a:ext>
              </a:extLst>
            </p:cNvPr>
            <p:cNvSpPr/>
            <p:nvPr userDrawn="1"/>
          </p:nvSpPr>
          <p:spPr>
            <a:xfrm>
              <a:off x="5303520" y="0"/>
              <a:ext cx="3732588" cy="64008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>
                <a:latin typeface="Helvetica" pitchFamily="2" charset="0"/>
              </a:endParaRP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42803AD-AA31-3A44-8C9A-BA97BCD301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15000"/>
            </a:blip>
            <a:srcRect/>
            <a:stretch/>
          </p:blipFill>
          <p:spPr>
            <a:xfrm>
              <a:off x="5156004" y="750290"/>
              <a:ext cx="5773549" cy="5051855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2430928"/>
            <a:ext cx="5264149" cy="1991782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rgbClr val="76767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9B499C2-3DE5-514E-B209-26F56500FA87}"/>
              </a:ext>
            </a:extLst>
          </p:cNvPr>
          <p:cNvGrpSpPr/>
          <p:nvPr userDrawn="1"/>
        </p:nvGrpSpPr>
        <p:grpSpPr>
          <a:xfrm>
            <a:off x="0" y="6395644"/>
            <a:ext cx="12192000" cy="470922"/>
            <a:chOff x="0" y="6395644"/>
            <a:chExt cx="12192000" cy="47092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0ED4D4F-AC78-4449-BA53-42FFD88FDE0E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CF554CD-5CBC-CF47-8E84-2AFF6ABE9C2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/>
            <a:stretch/>
          </p:blipFill>
          <p:spPr>
            <a:xfrm>
              <a:off x="703686" y="6407383"/>
              <a:ext cx="2094393" cy="451789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BDDA2C1-3616-7241-B086-5ABC8293189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4110607" y="6395644"/>
              <a:ext cx="2088055" cy="462356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0EFBC9D1-2F97-9D42-A63A-E905AD2804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/>
            <a:stretch/>
          </p:blipFill>
          <p:spPr>
            <a:xfrm>
              <a:off x="2763387" y="6410995"/>
              <a:ext cx="2040333" cy="450968"/>
            </a:xfrm>
            <a:prstGeom prst="rect">
              <a:avLst/>
            </a:prstGeom>
          </p:spPr>
        </p:pic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E02FBD5-1048-6C42-A32F-B6FF988FF74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45E88F5-032D-4742-90D8-A9DC9A08980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82306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1D2D71F-129B-5E4F-8CDC-34CF412348E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38031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867D078-44FE-3536-E459-C0504CCDDE18}"/>
              </a:ext>
            </a:extLst>
          </p:cNvPr>
          <p:cNvGrpSpPr/>
          <p:nvPr userDrawn="1"/>
        </p:nvGrpSpPr>
        <p:grpSpPr>
          <a:xfrm>
            <a:off x="0" y="6395648"/>
            <a:ext cx="12192000" cy="470918"/>
            <a:chOff x="0" y="6395648"/>
            <a:chExt cx="12192000" cy="47091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90504AD-A2BA-1C8E-7137-E9682EF12FF3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5" name="Picture 16">
              <a:extLst>
                <a:ext uri="{FF2B5EF4-FFF2-40B4-BE49-F238E27FC236}">
                  <a16:creationId xmlns:a16="http://schemas.microsoft.com/office/drawing/2014/main" id="{642D8C32-2508-AE85-47F3-7C1C9CD149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38200" y="6483378"/>
              <a:ext cx="1873405" cy="316631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875AE62-D026-4F8A-614D-B9229F862F0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DFC1CBA-4892-A140-A01E-A83B9C8F6E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9168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 Shie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41B7554-0594-584B-919D-1DF1A71D1E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995160" y="-2087105"/>
            <a:ext cx="8384488" cy="10850515"/>
            <a:chOff x="3890639" y="-2045539"/>
            <a:chExt cx="8193228" cy="10603002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C2FF98D-B38B-4E4F-A7D3-EFDE30DF1B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30000"/>
            </a:blip>
            <a:srcRect/>
            <a:stretch/>
          </p:blipFill>
          <p:spPr>
            <a:xfrm>
              <a:off x="3890639" y="-2045539"/>
              <a:ext cx="8193228" cy="10603002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0EA7C03-7F17-CF4E-91C2-9F463E1BD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5000"/>
            </a:blip>
            <a:srcRect/>
            <a:stretch/>
          </p:blipFill>
          <p:spPr>
            <a:xfrm>
              <a:off x="5173001" y="727132"/>
              <a:ext cx="5641848" cy="4936616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2430928"/>
            <a:ext cx="5264149" cy="1991782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rgbClr val="76767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53E5C16-F0BD-5F46-97A8-CEDF94F42EED}"/>
              </a:ext>
            </a:extLst>
          </p:cNvPr>
          <p:cNvGrpSpPr/>
          <p:nvPr userDrawn="1"/>
        </p:nvGrpSpPr>
        <p:grpSpPr>
          <a:xfrm>
            <a:off x="0" y="6395644"/>
            <a:ext cx="12192000" cy="470922"/>
            <a:chOff x="0" y="6395644"/>
            <a:chExt cx="12192000" cy="47092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8E1EF7D-E655-2A49-9DEE-EC8AD2225E5C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F566C16-C310-8747-A5D4-D3BBDF298DC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703686" y="6407383"/>
              <a:ext cx="2094393" cy="451789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804ACBA-7D52-3048-90F9-2E5A92B426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/>
            <a:stretch/>
          </p:blipFill>
          <p:spPr>
            <a:xfrm>
              <a:off x="4110607" y="6395644"/>
              <a:ext cx="2088055" cy="462356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F591FCF-6710-3B47-A27A-B39CABD128E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rcRect/>
            <a:stretch/>
          </p:blipFill>
          <p:spPr>
            <a:xfrm>
              <a:off x="2763387" y="6410995"/>
              <a:ext cx="2040333" cy="450968"/>
            </a:xfrm>
            <a:prstGeom prst="rect">
              <a:avLst/>
            </a:prstGeom>
          </p:spPr>
        </p:pic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5925706-8E66-E649-919D-D820B55EC1A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D8E2732-D8C0-B54D-8A5C-D2D2DA2B4B9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82306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DE44246-B7C8-B34C-8C09-B5BB65F4229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38031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8AEF2E3-FBE3-445F-CEB0-FC4767DF53D4}"/>
              </a:ext>
            </a:extLst>
          </p:cNvPr>
          <p:cNvGrpSpPr/>
          <p:nvPr userDrawn="1"/>
        </p:nvGrpSpPr>
        <p:grpSpPr>
          <a:xfrm>
            <a:off x="0" y="6395648"/>
            <a:ext cx="12192000" cy="470918"/>
            <a:chOff x="0" y="6395648"/>
            <a:chExt cx="12192000" cy="47091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DD87BEA-1648-6A8B-21C2-F1F5B8642B27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5" name="Picture 16">
              <a:extLst>
                <a:ext uri="{FF2B5EF4-FFF2-40B4-BE49-F238E27FC236}">
                  <a16:creationId xmlns:a16="http://schemas.microsoft.com/office/drawing/2014/main" id="{05A321E6-4489-2830-9117-752002F468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838200" y="6483378"/>
              <a:ext cx="1873405" cy="316631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1DD1F2E-717C-56B5-6D25-DD18B919F41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DFC1CBA-4892-A140-A01E-A83B9C8F6E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3695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 Grey Phoenix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86A13415-5C23-C347-8FD4-FCC01FDDBED9}"/>
              </a:ext>
            </a:extLst>
          </p:cNvPr>
          <p:cNvGrpSpPr/>
          <p:nvPr userDrawn="1"/>
        </p:nvGrpSpPr>
        <p:grpSpPr>
          <a:xfrm>
            <a:off x="0" y="6395644"/>
            <a:ext cx="12192000" cy="470922"/>
            <a:chOff x="0" y="6395644"/>
            <a:chExt cx="12192000" cy="47092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6D88F65-95EA-794A-84D9-561E25623B28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F2065E5-A0DB-D342-872B-5182669289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703686" y="6407383"/>
              <a:ext cx="2094393" cy="45178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E68B7D1-B803-C641-9681-DF4B3C70FC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/>
            <a:stretch/>
          </p:blipFill>
          <p:spPr>
            <a:xfrm>
              <a:off x="4110607" y="6395644"/>
              <a:ext cx="2088055" cy="462356"/>
            </a:xfrm>
            <a:prstGeom prst="rect">
              <a:avLst/>
            </a:prstGeom>
          </p:spPr>
        </p:pic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EED2DC2-9202-A944-8C6A-0589E3A7960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BA4F2D5-BFD8-7C41-B78C-F5640F5D43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2763387" y="6410995"/>
              <a:ext cx="2040333" cy="450968"/>
            </a:xfrm>
            <a:prstGeom prst="rect">
              <a:avLst/>
            </a:prstGeom>
          </p:spPr>
        </p:pic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E420895-B2CF-EF4A-B9B1-CB48B3E4556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82306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C3B47EB-28B4-E243-9BB4-C94F69D366D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38031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2430928"/>
            <a:ext cx="5264149" cy="1991782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rgbClr val="76767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1A3D350-3A11-F04D-9DBD-7AF23535D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15000"/>
          </a:blip>
          <a:srcRect/>
          <a:stretch/>
        </p:blipFill>
        <p:spPr>
          <a:xfrm>
            <a:off x="8307457" y="750290"/>
            <a:ext cx="5773549" cy="505185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FCEB212-667B-8AC5-BEB2-9B6BDDA78540}"/>
              </a:ext>
            </a:extLst>
          </p:cNvPr>
          <p:cNvGrpSpPr/>
          <p:nvPr userDrawn="1"/>
        </p:nvGrpSpPr>
        <p:grpSpPr>
          <a:xfrm>
            <a:off x="0" y="6395648"/>
            <a:ext cx="12192000" cy="470918"/>
            <a:chOff x="0" y="6395648"/>
            <a:chExt cx="12192000" cy="47091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037050C-D08D-DAAD-285B-CF1C7D96B958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5" name="Picture 16">
              <a:extLst>
                <a:ext uri="{FF2B5EF4-FFF2-40B4-BE49-F238E27FC236}">
                  <a16:creationId xmlns:a16="http://schemas.microsoft.com/office/drawing/2014/main" id="{E1A56296-4DA9-4FFE-8F93-7F18E4FCF4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38200" y="6483378"/>
              <a:ext cx="1873405" cy="316631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2685376-5476-DA2A-6AB0-090D07F92F4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DFC1CBA-4892-A140-A01E-A83B9C8F6E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6772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 Dark Greyston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6DDAAFD-B28B-B347-8A93-5F44BAFD3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311896" y="0"/>
            <a:ext cx="5773549" cy="6400800"/>
            <a:chOff x="5156004" y="0"/>
            <a:chExt cx="5773549" cy="64008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394388C-76E0-6545-A3AB-12CBFD8DCF09}"/>
                </a:ext>
              </a:extLst>
            </p:cNvPr>
            <p:cNvSpPr/>
            <p:nvPr userDrawn="1"/>
          </p:nvSpPr>
          <p:spPr>
            <a:xfrm>
              <a:off x="5303520" y="0"/>
              <a:ext cx="3732588" cy="64008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>
                <a:latin typeface="Helvetica" pitchFamily="2" charset="0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722082E-E1DF-634A-A836-3F5F10A936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30000"/>
            </a:blip>
            <a:srcRect/>
            <a:stretch/>
          </p:blipFill>
          <p:spPr>
            <a:xfrm>
              <a:off x="5156004" y="750290"/>
              <a:ext cx="5773549" cy="5051855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2430928"/>
            <a:ext cx="5264149" cy="1991782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75BAB41-634C-384C-BD5E-EC3DBF8AC7FF}"/>
              </a:ext>
            </a:extLst>
          </p:cNvPr>
          <p:cNvGrpSpPr/>
          <p:nvPr userDrawn="1"/>
        </p:nvGrpSpPr>
        <p:grpSpPr>
          <a:xfrm>
            <a:off x="0" y="6395644"/>
            <a:ext cx="12192000" cy="470922"/>
            <a:chOff x="0" y="6395644"/>
            <a:chExt cx="12192000" cy="470922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4A157C6-DEF5-B642-BB25-3E6B4CA3F128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92B8B0D-DD6D-3E4F-AF16-D03DD5CD8B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/>
            <a:stretch/>
          </p:blipFill>
          <p:spPr>
            <a:xfrm>
              <a:off x="703686" y="6407383"/>
              <a:ext cx="2094393" cy="451789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7EF85D8-837C-A145-B497-D5A8A951387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4110607" y="6395644"/>
              <a:ext cx="2088055" cy="462356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F36674F0-347A-FA45-92A9-58740148D9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/>
            <a:stretch/>
          </p:blipFill>
          <p:spPr>
            <a:xfrm>
              <a:off x="2763387" y="6410995"/>
              <a:ext cx="2040333" cy="450968"/>
            </a:xfrm>
            <a:prstGeom prst="rect">
              <a:avLst/>
            </a:prstGeom>
          </p:spPr>
        </p:pic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4EA944C-50C1-D746-9CA5-FCD2C7BCB23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3CEFCA9-6235-B048-8F96-0EFC276B54D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82306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D4CD5D1-3EC6-9244-A991-B397D6230A1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38031" y="6509932"/>
              <a:ext cx="0" cy="2507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1D7F040-9263-B10B-5C65-0483AC026966}"/>
              </a:ext>
            </a:extLst>
          </p:cNvPr>
          <p:cNvGrpSpPr/>
          <p:nvPr userDrawn="1"/>
        </p:nvGrpSpPr>
        <p:grpSpPr>
          <a:xfrm>
            <a:off x="0" y="6395648"/>
            <a:ext cx="12192000" cy="470918"/>
            <a:chOff x="0" y="6395648"/>
            <a:chExt cx="12192000" cy="47091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0418BF4-6B65-5A7C-16E8-4D563659464F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5" name="Picture 16">
              <a:extLst>
                <a:ext uri="{FF2B5EF4-FFF2-40B4-BE49-F238E27FC236}">
                  <a16:creationId xmlns:a16="http://schemas.microsoft.com/office/drawing/2014/main" id="{70891DF2-07C9-5A05-9245-3167D7FB82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38200" y="6483378"/>
              <a:ext cx="1873405" cy="316631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B91FB2A-6FC9-EB5C-1480-4CE095BDFB7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DFC1CBA-4892-A140-A01E-A83B9C8F6E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971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1752600"/>
            <a:ext cx="5791200" cy="688975"/>
          </a:xfrm>
        </p:spPr>
        <p:txBody>
          <a:bodyPr/>
          <a:lstStyle>
            <a:lvl1pPr algn="l">
              <a:defRPr sz="2400">
                <a:solidFill>
                  <a:srgbClr val="FF33C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2590800"/>
            <a:ext cx="8534400" cy="17526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FF33CC"/>
                </a:solidFill>
              </a:defRPr>
            </a:lvl1pPr>
            <a:lvl2pPr marL="457098" indent="0" algn="ctr">
              <a:buNone/>
              <a:defRPr/>
            </a:lvl2pPr>
            <a:lvl3pPr marL="914197" indent="0" algn="ctr">
              <a:buNone/>
              <a:defRPr/>
            </a:lvl3pPr>
            <a:lvl4pPr marL="1371296" indent="0" algn="ctr">
              <a:buNone/>
              <a:defRPr/>
            </a:lvl4pPr>
            <a:lvl5pPr marL="1828396" indent="0" algn="ctr">
              <a:buNone/>
              <a:defRPr/>
            </a:lvl5pPr>
            <a:lvl6pPr marL="2285494" indent="0" algn="ctr">
              <a:buNone/>
              <a:defRPr/>
            </a:lvl6pPr>
            <a:lvl7pPr marL="2742592" indent="0" algn="ctr">
              <a:buNone/>
              <a:defRPr/>
            </a:lvl7pPr>
            <a:lvl8pPr marL="3199692" indent="0" algn="ctr">
              <a:buNone/>
              <a:defRPr/>
            </a:lvl8pPr>
            <a:lvl9pPr marL="365679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260841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63869"/>
            <a:ext cx="103632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07340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161893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59633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295400"/>
            <a:ext cx="5080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95400"/>
            <a:ext cx="5080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76574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1752600"/>
            <a:ext cx="5791200" cy="688975"/>
          </a:xfrm>
        </p:spPr>
        <p:txBody>
          <a:bodyPr/>
          <a:lstStyle>
            <a:lvl1pPr algn="l">
              <a:defRPr sz="2400">
                <a:solidFill>
                  <a:srgbClr val="FF33C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2590800"/>
            <a:ext cx="8534400" cy="17526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FF33CC"/>
                </a:solidFill>
              </a:defRPr>
            </a:lvl1pPr>
            <a:lvl2pPr marL="457098" indent="0" algn="ctr">
              <a:buNone/>
              <a:defRPr/>
            </a:lvl2pPr>
            <a:lvl3pPr marL="914197" indent="0" algn="ctr">
              <a:buNone/>
              <a:defRPr/>
            </a:lvl3pPr>
            <a:lvl4pPr marL="1371296" indent="0" algn="ctr">
              <a:buNone/>
              <a:defRPr/>
            </a:lvl4pPr>
            <a:lvl5pPr marL="1828396" indent="0" algn="ctr">
              <a:buNone/>
              <a:defRPr/>
            </a:lvl5pPr>
            <a:lvl6pPr marL="2285494" indent="0" algn="ctr">
              <a:buNone/>
              <a:defRPr/>
            </a:lvl6pPr>
            <a:lvl7pPr marL="2742592" indent="0" algn="ctr">
              <a:buNone/>
              <a:defRPr/>
            </a:lvl7pPr>
            <a:lvl8pPr marL="3199692" indent="0" algn="ctr">
              <a:buNone/>
              <a:defRPr/>
            </a:lvl8pPr>
            <a:lvl9pPr marL="365679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413579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63869"/>
            <a:ext cx="103632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30977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854741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52545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295400"/>
            <a:ext cx="5080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95400"/>
            <a:ext cx="5080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80571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2">
            <a:extLst>
              <a:ext uri="{FF2B5EF4-FFF2-40B4-BE49-F238E27FC236}">
                <a16:creationId xmlns:a16="http://schemas.microsoft.com/office/drawing/2014/main" id="{A0262B3F-13EE-4D9F-A8FB-C0BFFBB3C2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38099" y="627465"/>
            <a:ext cx="5349240" cy="560306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CA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9D7DEED-CA24-4312-BDB7-3F62C862EC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00651" y="627465"/>
            <a:ext cx="5349240" cy="560306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CA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39232883-0E9B-4F4F-9454-E2E5B15DA373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036985" y="1379220"/>
            <a:ext cx="4099560" cy="4099560"/>
          </a:xfrm>
          <a:prstGeom prst="ellipse">
            <a:avLst/>
          </a:prstGeom>
          <a:ln w="7620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799">
                <a:solidFill>
                  <a:schemeClr val="tx1"/>
                </a:solidFill>
              </a:defRPr>
            </a:lvl1pPr>
          </a:lstStyle>
          <a:p>
            <a:endParaRPr lang="en-CA"/>
          </a:p>
        </p:txBody>
      </p:sp>
      <p:sp>
        <p:nvSpPr>
          <p:cNvPr id="13" name="Slide Number Placeholder 10">
            <a:extLst>
              <a:ext uri="{FF2B5EF4-FFF2-40B4-BE49-F238E27FC236}">
                <a16:creationId xmlns:a16="http://schemas.microsoft.com/office/drawing/2014/main" id="{ABEF42D9-7DBF-4BCF-B8C2-85C05D95E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 flipV="1">
            <a:off x="11664399" y="1843992"/>
            <a:ext cx="27432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/>
              <a:t>  </a:t>
            </a:r>
            <a:r>
              <a:rPr lang="en-CA" b="0" spc="15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7938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35980C-F55B-4DBD-8D36-006477109EA7}"/>
              </a:ext>
            </a:extLst>
          </p:cNvPr>
          <p:cNvSpPr/>
          <p:nvPr userDrawn="1"/>
        </p:nvSpPr>
        <p:spPr>
          <a:xfrm>
            <a:off x="0" y="0"/>
            <a:ext cx="306324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076F9C8-FFC7-4AD7-A265-ABAEBE8FFA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5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4838" t="12263" r="40462" b="9185"/>
          <a:stretch/>
        </p:blipFill>
        <p:spPr>
          <a:xfrm>
            <a:off x="0" y="0"/>
            <a:ext cx="3055781" cy="6858000"/>
          </a:xfrm>
          <a:prstGeom prst="rect">
            <a:avLst/>
          </a:prstGeom>
        </p:spPr>
      </p:pic>
      <p:sp>
        <p:nvSpPr>
          <p:cNvPr id="8" name="Slide Number Placeholder 10">
            <a:extLst>
              <a:ext uri="{FF2B5EF4-FFF2-40B4-BE49-F238E27FC236}">
                <a16:creationId xmlns:a16="http://schemas.microsoft.com/office/drawing/2014/main" id="{5E66BF70-E492-49EB-B954-3CA2A79FB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 flipV="1">
            <a:off x="11664399" y="1843992"/>
            <a:ext cx="274320" cy="3170016"/>
          </a:xfrm>
          <a:prstGeom prst="rect">
            <a:avLst/>
          </a:prstGeom>
        </p:spPr>
        <p:txBody>
          <a:bodyPr vert="vert270"/>
          <a:lstStyle>
            <a:lvl1pPr algn="ctr">
              <a:defRPr lang="en-CA" sz="525" b="1" kern="1200" spc="225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F889C17-26EB-420F-9224-CD470244BE89}" type="slidenum">
              <a:rPr lang="en-CA" smtClean="0"/>
              <a:pPr/>
              <a:t>‹#›</a:t>
            </a:fld>
            <a:r>
              <a:rPr lang="en-CA"/>
              <a:t>  </a:t>
            </a:r>
            <a:r>
              <a:rPr lang="en-CA" b="0" spc="150">
                <a:solidFill>
                  <a:schemeClr val="bg2">
                    <a:lumMod val="50000"/>
                  </a:schemeClr>
                </a:solidFill>
              </a:rPr>
              <a:t>CARBON ENGINEERING | CONFIDENTIAL</a:t>
            </a:r>
            <a:endParaRPr lang="en-CA" b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301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2CCCA5-FB53-DE5E-482C-9F7ABF417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C696BD-E48F-8DC0-C614-8CEF2F14E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47EA8-60DA-392E-2A8B-D42027366B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2A1905-AC1F-4707-8E94-F7174B1F09CF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37B99-5833-652D-D332-0C8BA0EB5D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CEDF8-9968-4927-EE61-667663F5B6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D81440-20C3-465A-9E72-49E41BC79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54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B4C7C09-7E8E-7948-8436-ABCE3F63656B}"/>
              </a:ext>
            </a:extLst>
          </p:cNvPr>
          <p:cNvGrpSpPr/>
          <p:nvPr userDrawn="1"/>
        </p:nvGrpSpPr>
        <p:grpSpPr>
          <a:xfrm>
            <a:off x="0" y="6395648"/>
            <a:ext cx="12192000" cy="470918"/>
            <a:chOff x="0" y="6395648"/>
            <a:chExt cx="12192000" cy="47091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3803185-146A-A14A-A4BF-97AB80981521}"/>
                </a:ext>
              </a:extLst>
            </p:cNvPr>
            <p:cNvSpPr/>
            <p:nvPr userDrawn="1"/>
          </p:nvSpPr>
          <p:spPr>
            <a:xfrm>
              <a:off x="0" y="6400222"/>
              <a:ext cx="12192000" cy="466344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0" i="0">
                <a:latin typeface="Helvetica" pitchFamily="2" charset="0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5E445A6-E661-A542-93F8-3BDAE8F20DC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rcRect/>
            <a:stretch/>
          </p:blipFill>
          <p:spPr>
            <a:xfrm>
              <a:off x="838200" y="6483378"/>
              <a:ext cx="1873405" cy="316631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C432EE2-7792-3845-B4F9-855AEA81B94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395648"/>
              <a:ext cx="12192000" cy="0"/>
            </a:xfrm>
            <a:prstGeom prst="line">
              <a:avLst/>
            </a:prstGeom>
            <a:ln w="6350">
              <a:solidFill>
                <a:srgbClr val="D6D6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838200" y="0"/>
            <a:ext cx="10515600" cy="1312744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838200" y="1534136"/>
            <a:ext cx="10515600" cy="4429492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8610601" y="6459132"/>
            <a:ext cx="3432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i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defRPr>
            </a:lvl1pPr>
          </a:lstStyle>
          <a:p>
            <a:fld id="{7DFC1CBA-4892-A140-A01E-A83B9C8F6E3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E5C833-4073-5D47-B09D-AF15D624975A}"/>
              </a:ext>
            </a:extLst>
          </p:cNvPr>
          <p:cNvCxnSpPr>
            <a:cxnSpLocks/>
          </p:cNvCxnSpPr>
          <p:nvPr userDrawn="1"/>
        </p:nvCxnSpPr>
        <p:spPr>
          <a:xfrm>
            <a:off x="0" y="1344113"/>
            <a:ext cx="12192000" cy="0"/>
          </a:xfrm>
          <a:prstGeom prst="line">
            <a:avLst/>
          </a:prstGeom>
          <a:ln w="38100">
            <a:solidFill>
              <a:srgbClr val="D6D6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019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rgbClr val="800000"/>
          </a:solidFill>
          <a:latin typeface="Helvetica" pitchFamily="2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800000"/>
        </a:buClr>
        <a:buFont typeface="Arial" panose="020B0604020202020204" pitchFamily="34" charset="0"/>
        <a:buChar char="•"/>
        <a:defRPr sz="2400" b="0" i="0" kern="1200">
          <a:solidFill>
            <a:srgbClr val="767676"/>
          </a:solidFill>
          <a:latin typeface="Helvetica" pitchFamily="2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00000"/>
        </a:buClr>
        <a:buFont typeface="Arial" panose="020B0604020202020204" pitchFamily="34" charset="0"/>
        <a:buChar char="•"/>
        <a:defRPr sz="2000" b="0" i="0" kern="1200">
          <a:solidFill>
            <a:srgbClr val="767676"/>
          </a:solidFill>
          <a:latin typeface="Helvetica" pitchFamily="2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00000"/>
        </a:buClr>
        <a:buFont typeface="Arial" panose="020B0604020202020204" pitchFamily="34" charset="0"/>
        <a:buChar char="•"/>
        <a:defRPr sz="1800" b="0" i="0" kern="1200">
          <a:solidFill>
            <a:srgbClr val="767676"/>
          </a:solidFill>
          <a:latin typeface="Helvetica" pitchFamily="2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00000"/>
        </a:buClr>
        <a:buFont typeface="Arial" panose="020B0604020202020204" pitchFamily="34" charset="0"/>
        <a:buChar char="•"/>
        <a:defRPr sz="1600" b="0" i="0" kern="1200">
          <a:solidFill>
            <a:srgbClr val="767676"/>
          </a:solidFill>
          <a:latin typeface="Helvetica" pitchFamily="2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00000"/>
        </a:buClr>
        <a:buFont typeface="Arial" panose="020B0604020202020204" pitchFamily="34" charset="0"/>
        <a:buChar char="•"/>
        <a:defRPr sz="1400" b="0" i="0" kern="1200">
          <a:solidFill>
            <a:srgbClr val="767676"/>
          </a:solidFill>
          <a:latin typeface="Helvetica" pitchFamily="2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55" tIns="46028" rIns="92055" bIns="4602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95400"/>
            <a:ext cx="10363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55" tIns="46028" rIns="92055" bIns="460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1198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Calibri" pitchFamily="34" charset="0"/>
        </a:defRPr>
      </a:lvl5pPr>
      <a:lvl6pPr marL="457098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Calibri" pitchFamily="34" charset="0"/>
        </a:defRPr>
      </a:lvl6pPr>
      <a:lvl7pPr marL="914197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Calibri" pitchFamily="34" charset="0"/>
        </a:defRPr>
      </a:lvl7pPr>
      <a:lvl8pPr marL="1371296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Calibri" pitchFamily="34" charset="0"/>
        </a:defRPr>
      </a:lvl8pPr>
      <a:lvl9pPr marL="1828396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Calibri" pitchFamily="34" charset="0"/>
        </a:defRPr>
      </a:lvl9pPr>
    </p:titleStyle>
    <p:bodyStyle>
      <a:lvl1pPr marL="342824" indent="-342824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784" indent="-285686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2pPr>
      <a:lvl3pPr marL="1142747" indent="-22855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599846" indent="-2285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6945" indent="-22855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5pPr>
      <a:lvl6pPr marL="2514044" indent="-22855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6pPr>
      <a:lvl7pPr marL="2971142" indent="-22855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7pPr>
      <a:lvl8pPr marL="3428241" indent="-22855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8pPr>
      <a:lvl9pPr marL="3885339" indent="-22855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8" algn="l" defTabSz="914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97" algn="l" defTabSz="914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96" algn="l" defTabSz="914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96" algn="l" defTabSz="914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94" algn="l" defTabSz="914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92" algn="l" defTabSz="914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92" algn="l" defTabSz="914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90" algn="l" defTabSz="914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55" tIns="46028" rIns="92055" bIns="4602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95400"/>
            <a:ext cx="10363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55" tIns="46028" rIns="92055" bIns="460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514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Calibri" pitchFamily="34" charset="0"/>
        </a:defRPr>
      </a:lvl5pPr>
      <a:lvl6pPr marL="457098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Calibri" pitchFamily="34" charset="0"/>
        </a:defRPr>
      </a:lvl6pPr>
      <a:lvl7pPr marL="914197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Calibri" pitchFamily="34" charset="0"/>
        </a:defRPr>
      </a:lvl7pPr>
      <a:lvl8pPr marL="1371296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Calibri" pitchFamily="34" charset="0"/>
        </a:defRPr>
      </a:lvl8pPr>
      <a:lvl9pPr marL="1828396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Calibri" pitchFamily="34" charset="0"/>
        </a:defRPr>
      </a:lvl9pPr>
    </p:titleStyle>
    <p:bodyStyle>
      <a:lvl1pPr marL="342824" indent="-342824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784" indent="-285686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2pPr>
      <a:lvl3pPr marL="1142747" indent="-22855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599846" indent="-2285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6945" indent="-22855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5pPr>
      <a:lvl6pPr marL="2514044" indent="-22855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6pPr>
      <a:lvl7pPr marL="2971142" indent="-22855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7pPr>
      <a:lvl8pPr marL="3428241" indent="-22855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8pPr>
      <a:lvl9pPr marL="3885339" indent="-22855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8" algn="l" defTabSz="914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97" algn="l" defTabSz="914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96" algn="l" defTabSz="914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96" algn="l" defTabSz="914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94" algn="l" defTabSz="914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92" algn="l" defTabSz="914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92" algn="l" defTabSz="914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90" algn="l" defTabSz="914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0.xml"/><Relationship Id="rId6" Type="http://schemas.microsoft.com/office/2007/relationships/hdphoto" Target="../media/hdphoto3.wdp"/><Relationship Id="rId5" Type="http://schemas.openxmlformats.org/officeDocument/2006/relationships/image" Target="../media/image43.png"/><Relationship Id="rId4" Type="http://schemas.microsoft.com/office/2007/relationships/hdphoto" Target="../media/hdphoto2.wdp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23C43-B511-2E4C-F0E0-D0F5802510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2628" y="1255059"/>
            <a:ext cx="8498542" cy="2173942"/>
          </a:xfrm>
        </p:spPr>
        <p:txBody>
          <a:bodyPr>
            <a:normAutofit/>
          </a:bodyPr>
          <a:lstStyle/>
          <a:p>
            <a:r>
              <a:rPr lang="en-US" sz="4000"/>
              <a:t>Arthur H. Compton Lecture Series: An Intro to Climate Systems Engineering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140996-A4FB-B700-1403-9693A85AAA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8807" y="3680781"/>
            <a:ext cx="5551823" cy="62359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Lecturer: Professor David Keith</a:t>
            </a:r>
          </a:p>
          <a:p>
            <a:r>
              <a:rPr lang="en-US" dirty="0"/>
              <a:t>22</a:t>
            </a:r>
            <a:r>
              <a:rPr lang="en-US" baseline="30000" dirty="0"/>
              <a:t>nd</a:t>
            </a:r>
            <a:r>
              <a:rPr lang="en-US" dirty="0"/>
              <a:t> November 2025</a:t>
            </a:r>
          </a:p>
        </p:txBody>
      </p:sp>
    </p:spTree>
    <p:extLst>
      <p:ext uri="{BB962C8B-B14F-4D97-AF65-F5344CB8AC3E}">
        <p14:creationId xmlns:p14="http://schemas.microsoft.com/office/powerpoint/2010/main" val="1958876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75C98-5BAE-B805-4265-5045DDB13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EB3C622-39FA-3E56-5071-DF7D0F3452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1479943"/>
              </p:ext>
            </p:extLst>
          </p:nvPr>
        </p:nvGraphicFramePr>
        <p:xfrm>
          <a:off x="249444" y="579196"/>
          <a:ext cx="11693112" cy="55804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8986">
                  <a:extLst>
                    <a:ext uri="{9D8B030D-6E8A-4147-A177-3AD203B41FA5}">
                      <a16:colId xmlns:a16="http://schemas.microsoft.com/office/drawing/2014/main" val="1703790565"/>
                    </a:ext>
                  </a:extLst>
                </a:gridCol>
                <a:gridCol w="2013737">
                  <a:extLst>
                    <a:ext uri="{9D8B030D-6E8A-4147-A177-3AD203B41FA5}">
                      <a16:colId xmlns:a16="http://schemas.microsoft.com/office/drawing/2014/main" val="4192183175"/>
                    </a:ext>
                  </a:extLst>
                </a:gridCol>
                <a:gridCol w="8550389">
                  <a:extLst>
                    <a:ext uri="{9D8B030D-6E8A-4147-A177-3AD203B41FA5}">
                      <a16:colId xmlns:a16="http://schemas.microsoft.com/office/drawing/2014/main" val="1688653689"/>
                    </a:ext>
                  </a:extLst>
                </a:gridCol>
              </a:tblGrid>
              <a:tr h="33222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Helvetica" pitchFamily="2" charset="0"/>
                        </a:rPr>
                        <a:t> </a:t>
                      </a:r>
                      <a:endParaRPr lang="en-US" sz="1800" kern="100">
                        <a:effectLst/>
                        <a:latin typeface="Helvetica" pitchFamily="2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240" marR="6024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Helvetica" pitchFamily="2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Speakers</a:t>
                      </a:r>
                    </a:p>
                  </a:txBody>
                  <a:tcPr marL="60240" marR="6024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Helvetica" pitchFamily="2" charset="0"/>
                        </a:rPr>
                        <a:t>Topics</a:t>
                      </a:r>
                      <a:endParaRPr lang="en-US" sz="1800" kern="100">
                        <a:effectLst/>
                        <a:latin typeface="Helvetica" pitchFamily="2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240" marR="60240" marT="0" marB="0"/>
                </a:tc>
                <a:extLst>
                  <a:ext uri="{0D108BD9-81ED-4DB2-BD59-A6C34878D82A}">
                    <a16:rowId xmlns:a16="http://schemas.microsoft.com/office/drawing/2014/main" val="3637569480"/>
                  </a:ext>
                </a:extLst>
              </a:tr>
              <a:tr h="69655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Helvetica" pitchFamily="2" charset="0"/>
                        </a:rPr>
                        <a:t>Oct 4</a:t>
                      </a:r>
                      <a:endParaRPr lang="en-US" sz="1800" kern="100">
                        <a:effectLst/>
                        <a:latin typeface="Helvetica" pitchFamily="2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240" marR="6024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Helvetica" pitchFamily="2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Keith</a:t>
                      </a:r>
                    </a:p>
                  </a:txBody>
                  <a:tcPr marL="60240" marR="6024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Helvetica" pitchFamily="2" charset="0"/>
                        </a:rPr>
                        <a:t>Introductions. Climate in 4 Dimensions. Emissions are peaking. Adaptation. Climate in Context. </a:t>
                      </a:r>
                      <a:endParaRPr lang="en-US" sz="1800" kern="100" dirty="0">
                        <a:effectLst/>
                        <a:latin typeface="Helvetica" pitchFamily="2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240" marR="60240" marT="0" marB="0"/>
                </a:tc>
                <a:extLst>
                  <a:ext uri="{0D108BD9-81ED-4DB2-BD59-A6C34878D82A}">
                    <a16:rowId xmlns:a16="http://schemas.microsoft.com/office/drawing/2014/main" val="2424495877"/>
                  </a:ext>
                </a:extLst>
              </a:tr>
              <a:tr h="69655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Helvetica" pitchFamily="2" charset="0"/>
                        </a:rPr>
                        <a:t>Oct 11</a:t>
                      </a:r>
                      <a:endParaRPr lang="en-US" sz="1800" kern="100">
                        <a:effectLst/>
                        <a:latin typeface="Helvetica" pitchFamily="2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240" marR="6024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Helvetica" pitchFamily="2" charset="0"/>
                        </a:rPr>
                        <a:t>Archer</a:t>
                      </a:r>
                      <a:endParaRPr lang="en-US" sz="1800" kern="100">
                        <a:effectLst/>
                        <a:latin typeface="Helvetica" pitchFamily="2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240" marR="6024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Helvetica" pitchFamily="2" charset="0"/>
                        </a:rPr>
                        <a:t>Carbon cycle and natural geochemical processes as basis to understand carbon removal.</a:t>
                      </a:r>
                      <a:endParaRPr lang="en-US" sz="1800" kern="100" dirty="0">
                        <a:effectLst/>
                        <a:latin typeface="Helvetica" pitchFamily="2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240" marR="60240" marT="0" marB="0"/>
                </a:tc>
                <a:extLst>
                  <a:ext uri="{0D108BD9-81ED-4DB2-BD59-A6C34878D82A}">
                    <a16:rowId xmlns:a16="http://schemas.microsoft.com/office/drawing/2014/main" val="2281969234"/>
                  </a:ext>
                </a:extLst>
              </a:tr>
              <a:tr h="69655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Helvetica" pitchFamily="2" charset="0"/>
                        </a:rPr>
                        <a:t>Oct 18</a:t>
                      </a:r>
                      <a:endParaRPr lang="en-US" sz="1800" kern="100">
                        <a:effectLst/>
                        <a:latin typeface="Helvetica" pitchFamily="2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240" marR="6024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Helvetica" pitchFamily="2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Shaw</a:t>
                      </a:r>
                    </a:p>
                  </a:txBody>
                  <a:tcPr marL="60240" marR="6024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Helvetica" pitchFamily="2" charset="0"/>
                        </a:rPr>
                        <a:t>Scientific basis for predicting climate changes in response to emissions of greenhouse gases and aerosol pollution.</a:t>
                      </a:r>
                      <a:endParaRPr lang="en-US" sz="1800" kern="100" dirty="0">
                        <a:effectLst/>
                        <a:latin typeface="Helvetica" pitchFamily="2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240" marR="60240" marT="0" marB="0"/>
                </a:tc>
                <a:extLst>
                  <a:ext uri="{0D108BD9-81ED-4DB2-BD59-A6C34878D82A}">
                    <a16:rowId xmlns:a16="http://schemas.microsoft.com/office/drawing/2014/main" val="1195117796"/>
                  </a:ext>
                </a:extLst>
              </a:tr>
              <a:tr h="69655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Helvetica" pitchFamily="2" charset="0"/>
                        </a:rPr>
                        <a:t>Oct 25</a:t>
                      </a:r>
                      <a:endParaRPr lang="en-US" sz="1800" kern="100">
                        <a:effectLst/>
                        <a:latin typeface="Helvetica" pitchFamily="2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240" marR="6024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Helvetica" pitchFamily="2" charset="0"/>
                        </a:rPr>
                        <a:t>Cael</a:t>
                      </a:r>
                      <a:endParaRPr lang="en-US" sz="1800" kern="100">
                        <a:effectLst/>
                        <a:latin typeface="Helvetica" pitchFamily="2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240" marR="6024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Helvetica" pitchFamily="2" charset="0"/>
                        </a:rPr>
                        <a:t>Carbon removal, including ocean alkalinity enhancement, land-based methods, bioenergy with carbon capture, and direct air capture with storage.</a:t>
                      </a:r>
                      <a:endParaRPr lang="en-US" sz="1800" kern="100" dirty="0">
                        <a:effectLst/>
                        <a:latin typeface="Helvetica" pitchFamily="2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240" marR="60240" marT="0" marB="0"/>
                </a:tc>
                <a:extLst>
                  <a:ext uri="{0D108BD9-81ED-4DB2-BD59-A6C34878D82A}">
                    <a16:rowId xmlns:a16="http://schemas.microsoft.com/office/drawing/2014/main" val="2699143926"/>
                  </a:ext>
                </a:extLst>
              </a:tr>
              <a:tr h="69655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Helvetica" pitchFamily="2" charset="0"/>
                        </a:rPr>
                        <a:t>Nov 1</a:t>
                      </a:r>
                      <a:endParaRPr lang="en-US" sz="1800" kern="100">
                        <a:effectLst/>
                        <a:latin typeface="Helvetica" pitchFamily="2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240" marR="6024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Helvetica" pitchFamily="2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Keith</a:t>
                      </a:r>
                    </a:p>
                  </a:txBody>
                  <a:tcPr marL="60240" marR="6024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Helvetica" pitchFamily="2" charset="0"/>
                        </a:rPr>
                        <a:t>Sunlight Reflection Methods (SRM) Part 1: How to Reflect Sunlight, the history of SRM, and why stratospheric sulfur aerosols are most plausible now. </a:t>
                      </a:r>
                      <a:endParaRPr lang="en-US" sz="1800" kern="100" dirty="0">
                        <a:effectLst/>
                        <a:latin typeface="Helvetica" pitchFamily="2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240" marR="60240" marT="0" marB="0"/>
                </a:tc>
                <a:extLst>
                  <a:ext uri="{0D108BD9-81ED-4DB2-BD59-A6C34878D82A}">
                    <a16:rowId xmlns:a16="http://schemas.microsoft.com/office/drawing/2014/main" val="551832976"/>
                  </a:ext>
                </a:extLst>
              </a:tr>
              <a:tr h="69655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Helvetica" pitchFamily="2" charset="0"/>
                        </a:rPr>
                        <a:t>Nov 8</a:t>
                      </a:r>
                      <a:endParaRPr lang="en-US" sz="1800" kern="100">
                        <a:effectLst/>
                        <a:latin typeface="Helvetica" pitchFamily="2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240" marR="6024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err="1">
                          <a:effectLst/>
                          <a:latin typeface="Helvetica" pitchFamily="2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MacAyeal</a:t>
                      </a:r>
                      <a:r>
                        <a:rPr lang="en-US" sz="1800" kern="100">
                          <a:effectLst/>
                          <a:latin typeface="Helvetica" pitchFamily="2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 &amp; Keith</a:t>
                      </a:r>
                    </a:p>
                  </a:txBody>
                  <a:tcPr marL="60240" marR="6024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Helvetica" pitchFamily="2" charset="0"/>
                        </a:rPr>
                        <a:t>MacAyeal on science of glaciers and interventions to prevent glacial melt. Keith on developing DAC technologies at Carbon Engineering, and lessons for cleantech.</a:t>
                      </a:r>
                      <a:endParaRPr lang="en-US" sz="1800" kern="100" dirty="0">
                        <a:effectLst/>
                        <a:latin typeface="Helvetica" pitchFamily="2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240" marR="60240" marT="0" marB="0"/>
                </a:tc>
                <a:extLst>
                  <a:ext uri="{0D108BD9-81ED-4DB2-BD59-A6C34878D82A}">
                    <a16:rowId xmlns:a16="http://schemas.microsoft.com/office/drawing/2014/main" val="4160870622"/>
                  </a:ext>
                </a:extLst>
              </a:tr>
              <a:tr h="69655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Helvetica" pitchFamily="2" charset="0"/>
                        </a:rPr>
                        <a:t>Nov 15</a:t>
                      </a:r>
                      <a:endParaRPr lang="en-US" sz="1800" kern="100">
                        <a:effectLst/>
                        <a:latin typeface="Helvetica" pitchFamily="2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240" marR="6024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Helvetica" pitchFamily="2" charset="0"/>
                        </a:rPr>
                        <a:t>Shaw &amp; Keith</a:t>
                      </a:r>
                      <a:endParaRPr lang="en-US" sz="1800" kern="100" dirty="0">
                        <a:effectLst/>
                        <a:latin typeface="Helvetica" pitchFamily="2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240" marR="6024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Helvetica" pitchFamily="2" charset="0"/>
                        </a:rPr>
                        <a:t>The climate responses to SRM, potential side effects, and what can be learned from past aerosol pollution, highlighting the limits and uncertainties of experiments.</a:t>
                      </a:r>
                      <a:endParaRPr lang="en-US" sz="1800" kern="100" dirty="0">
                        <a:effectLst/>
                        <a:latin typeface="Helvetica" pitchFamily="2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240" marR="60240" marT="0" marB="0"/>
                </a:tc>
                <a:extLst>
                  <a:ext uri="{0D108BD9-81ED-4DB2-BD59-A6C34878D82A}">
                    <a16:rowId xmlns:a16="http://schemas.microsoft.com/office/drawing/2014/main" val="3737136679"/>
                  </a:ext>
                </a:extLst>
              </a:tr>
              <a:tr h="37231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Helvetica" pitchFamily="2" charset="0"/>
                        </a:rPr>
                        <a:t>Nov 22</a:t>
                      </a:r>
                      <a:endParaRPr lang="en-US" sz="1800" kern="100" dirty="0">
                        <a:effectLst/>
                        <a:latin typeface="Helvetica" pitchFamily="2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240" marR="6024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Helvetica" pitchFamily="2" charset="0"/>
                        </a:rPr>
                        <a:t>Keith</a:t>
                      </a:r>
                      <a:endParaRPr lang="en-US" sz="1800" kern="100" dirty="0">
                        <a:effectLst/>
                        <a:latin typeface="Helvetica" pitchFamily="2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240" marR="6024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Helvetica" pitchFamily="2" charset="0"/>
                        </a:rPr>
                        <a:t>The future of climate systems engineering, and climate engineering in context.</a:t>
                      </a:r>
                      <a:endParaRPr lang="en-US" sz="1800" kern="100" dirty="0">
                        <a:effectLst/>
                        <a:latin typeface="Helvetica" pitchFamily="2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240" marR="60240" marT="0" marB="0"/>
                </a:tc>
                <a:extLst>
                  <a:ext uri="{0D108BD9-81ED-4DB2-BD59-A6C34878D82A}">
                    <a16:rowId xmlns:a16="http://schemas.microsoft.com/office/drawing/2014/main" val="8017340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159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AE28C-634B-F471-8140-44C64C8B7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4E350-2C11-494A-560C-989ECA8393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Concerns about reflecting sunlight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Navigating in 4D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Politics</a:t>
            </a:r>
          </a:p>
        </p:txBody>
      </p:sp>
    </p:spTree>
    <p:extLst>
      <p:ext uri="{BB962C8B-B14F-4D97-AF65-F5344CB8AC3E}">
        <p14:creationId xmlns:p14="http://schemas.microsoft.com/office/powerpoint/2010/main" val="1421092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762000"/>
            <a:ext cx="7772400" cy="5181600"/>
          </a:xfrm>
        </p:spPr>
        <p:txBody>
          <a:bodyPr>
            <a:normAutofit lnSpcReduction="10000"/>
          </a:bodyPr>
          <a:lstStyle/>
          <a:p>
            <a:pPr>
              <a:tabLst>
                <a:tab pos="914400" algn="dec"/>
              </a:tabLst>
            </a:pPr>
            <a:r>
              <a:rPr lang="en-US" sz="2400" i="1"/>
              <a:t>fascism</a:t>
            </a:r>
            <a:r>
              <a:rPr lang="en-US" sz="2800" i="1"/>
              <a:t> </a:t>
            </a:r>
            <a:endParaRPr lang="en-US" sz="2400" i="1"/>
          </a:p>
          <a:p>
            <a:pPr>
              <a:tabLst>
                <a:tab pos="914400" algn="dec"/>
              </a:tabLst>
            </a:pPr>
            <a:r>
              <a:rPr lang="en-US" sz="2400"/>
              <a:t>	</a:t>
            </a:r>
            <a:r>
              <a:rPr lang="en-US"/>
              <a:t>Sir David Attenborough </a:t>
            </a:r>
          </a:p>
          <a:p>
            <a:pPr>
              <a:tabLst>
                <a:tab pos="914400" algn="dec"/>
              </a:tabLst>
            </a:pPr>
            <a:endParaRPr lang="en-US" sz="2400" i="1"/>
          </a:p>
          <a:p>
            <a:pPr>
              <a:tabLst>
                <a:tab pos="914400" algn="dec"/>
              </a:tabLst>
            </a:pPr>
            <a:r>
              <a:rPr lang="en-US" sz="2400" i="1"/>
              <a:t>"....it’s batshit crazy and a powder-keg for priming a global explosion of the law of unintended consequences." </a:t>
            </a:r>
          </a:p>
          <a:p>
            <a:pPr>
              <a:tabLst>
                <a:tab pos="914400" algn="dec"/>
              </a:tabLst>
            </a:pPr>
            <a:r>
              <a:rPr lang="en-US"/>
              <a:t>	Anthony Watts of What’s Up With That?</a:t>
            </a:r>
          </a:p>
          <a:p>
            <a:pPr>
              <a:tabLst>
                <a:tab pos="914400" algn="dec"/>
              </a:tabLst>
            </a:pPr>
            <a:endParaRPr lang="en-US"/>
          </a:p>
          <a:p>
            <a:pPr>
              <a:tabLst>
                <a:tab pos="914400" algn="dec"/>
              </a:tabLst>
            </a:pPr>
            <a:r>
              <a:rPr lang="en-US" sz="2400" i="1"/>
              <a:t>a rogue proposition</a:t>
            </a:r>
          </a:p>
          <a:p>
            <a:pPr>
              <a:tabLst>
                <a:tab pos="914400" algn="dec"/>
              </a:tabLst>
            </a:pPr>
            <a:r>
              <a:rPr lang="en-US"/>
              <a:t>	Naomi Klein</a:t>
            </a:r>
          </a:p>
          <a:p>
            <a:pPr>
              <a:tabLst>
                <a:tab pos="914400" algn="dec"/>
              </a:tabLst>
            </a:pPr>
            <a:endParaRPr lang="en-US"/>
          </a:p>
          <a:p>
            <a:pPr>
              <a:tabLst>
                <a:tab pos="914400" algn="dec"/>
              </a:tabLst>
            </a:pPr>
            <a:r>
              <a:rPr lang="en-US" sz="2400" i="1"/>
              <a:t>insane, utterly mad and delusional in the extreme</a:t>
            </a:r>
          </a:p>
          <a:p>
            <a:pPr>
              <a:tabLst>
                <a:tab pos="914400" algn="dec"/>
              </a:tabLst>
            </a:pPr>
            <a:r>
              <a:rPr lang="en-US"/>
              <a:t>	Al Gore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763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55" tIns="46028" rIns="92055" bIns="46028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09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19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296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396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5494" algn="l" defTabSz="91419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2592" algn="l" defTabSz="91419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199692" algn="l" defTabSz="91419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6790" algn="l" defTabSz="91419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89E8B4E5-29BF-43AB-A076-1FB2489A474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251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0860A-BB79-4564-8417-1A104AC85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70839-12F0-4A97-B996-A670988669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B1F567-9BB0-4CF5-AA28-BDFFC1C38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7652"/>
            <a:ext cx="9144000" cy="61607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4F093D-6801-4885-9460-F04DE38C9804}"/>
              </a:ext>
            </a:extLst>
          </p:cNvPr>
          <p:cNvSpPr txBox="1"/>
          <p:nvPr/>
        </p:nvSpPr>
        <p:spPr>
          <a:xfrm>
            <a:off x="1562100" y="6434460"/>
            <a:ext cx="9144000" cy="276979"/>
          </a:xfrm>
          <a:prstGeom prst="rect">
            <a:avLst/>
          </a:prstGeom>
          <a:noFill/>
        </p:spPr>
        <p:txBody>
          <a:bodyPr wrap="square" lIns="91420" tIns="45710" rIns="91420" bIns="45710" rtlCol="0">
            <a:spAutoFit/>
          </a:bodyPr>
          <a:lstStyle/>
          <a:p>
            <a:r>
              <a:rPr lang="en-US" sz="1200" b="1" dirty="0">
                <a:solidFill>
                  <a:srgbClr val="FF3399"/>
                </a:solidFill>
              </a:rPr>
              <a:t>Towards constructive disagreement about geoengineering, </a:t>
            </a:r>
            <a:r>
              <a:rPr lang="en-US" sz="1200" dirty="0">
                <a:solidFill>
                  <a:srgbClr val="FF3399"/>
                </a:solidFill>
              </a:rPr>
              <a:t>David Keith.</a:t>
            </a:r>
            <a:r>
              <a:rPr lang="en-US" sz="1200" b="1" dirty="0">
                <a:solidFill>
                  <a:srgbClr val="FF3399"/>
                </a:solidFill>
              </a:rPr>
              <a:t> </a:t>
            </a:r>
            <a:r>
              <a:rPr lang="en-US" sz="1200" i="1" dirty="0">
                <a:solidFill>
                  <a:srgbClr val="FF3399"/>
                </a:solidFill>
              </a:rPr>
              <a:t>Science</a:t>
            </a:r>
            <a:r>
              <a:rPr lang="en-US" sz="1200" dirty="0">
                <a:solidFill>
                  <a:srgbClr val="FF3399"/>
                </a:solidFill>
              </a:rPr>
              <a:t>, 2021.</a:t>
            </a:r>
          </a:p>
        </p:txBody>
      </p:sp>
    </p:spTree>
    <p:extLst>
      <p:ext uri="{BB962C8B-B14F-4D97-AF65-F5344CB8AC3E}">
        <p14:creationId xmlns:p14="http://schemas.microsoft.com/office/powerpoint/2010/main" val="4095163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87F764BA-D707-404D-829A-5AAD6AC7D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04624" y="259167"/>
            <a:ext cx="5168555" cy="63197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14D319-2364-44D7-A530-F336D595C9FE}"/>
              </a:ext>
            </a:extLst>
          </p:cNvPr>
          <p:cNvSpPr txBox="1"/>
          <p:nvPr/>
        </p:nvSpPr>
        <p:spPr>
          <a:xfrm>
            <a:off x="5917096" y="6248401"/>
            <a:ext cx="4749847" cy="461645"/>
          </a:xfrm>
          <a:prstGeom prst="rect">
            <a:avLst/>
          </a:prstGeom>
          <a:noFill/>
        </p:spPr>
        <p:txBody>
          <a:bodyPr wrap="square" lIns="91420" tIns="45710" rIns="91420" bIns="45710" rtlCol="0">
            <a:spAutoFit/>
          </a:bodyPr>
          <a:lstStyle/>
          <a:p>
            <a:r>
              <a:rPr lang="en-US" sz="1200" b="1">
                <a:solidFill>
                  <a:srgbClr val="FF3399"/>
                </a:solidFill>
              </a:rPr>
              <a:t>Toward constructive disagreement about geoengineering, </a:t>
            </a:r>
          </a:p>
          <a:p>
            <a:r>
              <a:rPr lang="en-US" sz="1200">
                <a:solidFill>
                  <a:srgbClr val="FF3399"/>
                </a:solidFill>
              </a:rPr>
              <a:t>David W. Keith, </a:t>
            </a:r>
            <a:r>
              <a:rPr lang="en-US" sz="1200" i="1">
                <a:solidFill>
                  <a:srgbClr val="FF3399"/>
                </a:solidFill>
              </a:rPr>
              <a:t>Science</a:t>
            </a:r>
            <a:r>
              <a:rPr lang="en-US" sz="1200">
                <a:solidFill>
                  <a:srgbClr val="FF3399"/>
                </a:solidFill>
              </a:rPr>
              <a:t>, 2021</a:t>
            </a:r>
            <a:r>
              <a:rPr lang="en-US" sz="1200" i="1">
                <a:solidFill>
                  <a:srgbClr val="FF3399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6106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11EA6-63E5-7802-AF71-61150151D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41C7F-4E75-E19C-61AB-02C53BF6A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navigate in four dimensions?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2942A1-AC3F-1431-1C04-8303C230C288}"/>
              </a:ext>
            </a:extLst>
          </p:cNvPr>
          <p:cNvSpPr/>
          <p:nvPr/>
        </p:nvSpPr>
        <p:spPr>
          <a:xfrm>
            <a:off x="2235452" y="2771188"/>
            <a:ext cx="20393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Decarbonization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D55E89-A100-7757-A364-084A387B888D}"/>
              </a:ext>
            </a:extLst>
          </p:cNvPr>
          <p:cNvSpPr/>
          <p:nvPr/>
        </p:nvSpPr>
        <p:spPr>
          <a:xfrm>
            <a:off x="6145090" y="3687606"/>
            <a:ext cx="22236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Sunlight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 reflection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735583-9191-272F-B92E-07176F2E6A5B}"/>
              </a:ext>
            </a:extLst>
          </p:cNvPr>
          <p:cNvSpPr/>
          <p:nvPr/>
        </p:nvSpPr>
        <p:spPr>
          <a:xfrm>
            <a:off x="3914085" y="3229397"/>
            <a:ext cx="20088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Carbon removal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61384B-0454-375B-93B2-14B19FEC7C2A}"/>
              </a:ext>
            </a:extLst>
          </p:cNvPr>
          <p:cNvSpPr/>
          <p:nvPr/>
        </p:nvSpPr>
        <p:spPr>
          <a:xfrm>
            <a:off x="1837848" y="2233109"/>
            <a:ext cx="12375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Economy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3AF152-1C3A-7973-A6D1-846161DC23F3}"/>
              </a:ext>
            </a:extLst>
          </p:cNvPr>
          <p:cNvSpPr/>
          <p:nvPr/>
        </p:nvSpPr>
        <p:spPr>
          <a:xfrm>
            <a:off x="3399005" y="2233109"/>
            <a:ext cx="12375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Emissions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FF4468-4CC2-8B12-20EB-11EB0F2502D8}"/>
              </a:ext>
            </a:extLst>
          </p:cNvPr>
          <p:cNvSpPr/>
          <p:nvPr/>
        </p:nvSpPr>
        <p:spPr>
          <a:xfrm>
            <a:off x="4960162" y="2233109"/>
            <a:ext cx="18462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Concentrations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FE9D53-B838-5927-143E-963E6C3B5329}"/>
              </a:ext>
            </a:extLst>
          </p:cNvPr>
          <p:cNvSpPr/>
          <p:nvPr/>
        </p:nvSpPr>
        <p:spPr>
          <a:xfrm>
            <a:off x="7129976" y="2233109"/>
            <a:ext cx="18462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Climatic change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6B19BB-2A55-8402-268B-9F6A566957C9}"/>
              </a:ext>
            </a:extLst>
          </p:cNvPr>
          <p:cNvSpPr/>
          <p:nvPr/>
        </p:nvSpPr>
        <p:spPr>
          <a:xfrm>
            <a:off x="9299795" y="2233109"/>
            <a:ext cx="10437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Impacts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5A07AA-0002-A5C8-443F-667218483F0D}"/>
              </a:ext>
            </a:extLst>
          </p:cNvPr>
          <p:cNvSpPr/>
          <p:nvPr/>
        </p:nvSpPr>
        <p:spPr>
          <a:xfrm>
            <a:off x="8620732" y="4145816"/>
            <a:ext cx="14109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Adaptation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DA175F1-D865-1475-C7EA-279F70F9F227}"/>
              </a:ext>
            </a:extLst>
          </p:cNvPr>
          <p:cNvCxnSpPr>
            <a:cxnSpLocks/>
          </p:cNvCxnSpPr>
          <p:nvPr/>
        </p:nvCxnSpPr>
        <p:spPr>
          <a:xfrm>
            <a:off x="3104448" y="2433164"/>
            <a:ext cx="265554" cy="0"/>
          </a:xfrm>
          <a:prstGeom prst="straightConnector1">
            <a:avLst/>
          </a:prstGeom>
          <a:ln w="28575">
            <a:solidFill>
              <a:srgbClr val="EF4152"/>
            </a:solidFill>
            <a:headEnd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CA3EDAF-FB49-41FA-3675-20F22B85B73C}"/>
              </a:ext>
            </a:extLst>
          </p:cNvPr>
          <p:cNvCxnSpPr>
            <a:cxnSpLocks/>
          </p:cNvCxnSpPr>
          <p:nvPr/>
        </p:nvCxnSpPr>
        <p:spPr>
          <a:xfrm>
            <a:off x="4665605" y="2433164"/>
            <a:ext cx="265554" cy="0"/>
          </a:xfrm>
          <a:prstGeom prst="straightConnector1">
            <a:avLst/>
          </a:prstGeom>
          <a:ln w="28575">
            <a:solidFill>
              <a:srgbClr val="EF4152"/>
            </a:solidFill>
            <a:headEnd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1DB86E9-1E2C-05AB-6CD4-A15407DA54F9}"/>
              </a:ext>
            </a:extLst>
          </p:cNvPr>
          <p:cNvCxnSpPr>
            <a:cxnSpLocks/>
          </p:cNvCxnSpPr>
          <p:nvPr/>
        </p:nvCxnSpPr>
        <p:spPr>
          <a:xfrm>
            <a:off x="6835419" y="2433164"/>
            <a:ext cx="265554" cy="0"/>
          </a:xfrm>
          <a:prstGeom prst="straightConnector1">
            <a:avLst/>
          </a:prstGeom>
          <a:ln w="28575">
            <a:solidFill>
              <a:srgbClr val="EF4152"/>
            </a:solidFill>
            <a:headEnd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09D68E2-FED4-B330-446E-CEAEB33EF4A3}"/>
              </a:ext>
            </a:extLst>
          </p:cNvPr>
          <p:cNvCxnSpPr>
            <a:cxnSpLocks/>
          </p:cNvCxnSpPr>
          <p:nvPr/>
        </p:nvCxnSpPr>
        <p:spPr>
          <a:xfrm>
            <a:off x="9005235" y="2433164"/>
            <a:ext cx="265554" cy="0"/>
          </a:xfrm>
          <a:prstGeom prst="straightConnector1">
            <a:avLst/>
          </a:prstGeom>
          <a:ln w="28575">
            <a:solidFill>
              <a:srgbClr val="EF4152"/>
            </a:solidFill>
            <a:headEnd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7941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C1846-12BD-35F0-C48F-9665DF94E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DCC1C82-1C22-0583-BFA3-D39D7D74BB57}"/>
              </a:ext>
            </a:extLst>
          </p:cNvPr>
          <p:cNvGrpSpPr/>
          <p:nvPr/>
        </p:nvGrpSpPr>
        <p:grpSpPr>
          <a:xfrm>
            <a:off x="1971219" y="3496764"/>
            <a:ext cx="4976768" cy="1602025"/>
            <a:chOff x="3097892" y="3496764"/>
            <a:chExt cx="4976768" cy="1602025"/>
          </a:xfrm>
        </p:grpSpPr>
        <p:sp>
          <p:nvSpPr>
            <p:cNvPr id="37" name="Graphic 6">
              <a:extLst>
                <a:ext uri="{FF2B5EF4-FFF2-40B4-BE49-F238E27FC236}">
                  <a16:creationId xmlns:a16="http://schemas.microsoft.com/office/drawing/2014/main" id="{8913F746-EF8D-860E-88D9-9415168ACDE4}"/>
                </a:ext>
              </a:extLst>
            </p:cNvPr>
            <p:cNvSpPr/>
            <p:nvPr/>
          </p:nvSpPr>
          <p:spPr>
            <a:xfrm>
              <a:off x="3097892" y="3496764"/>
              <a:ext cx="4937760" cy="1584960"/>
            </a:xfrm>
            <a:custGeom>
              <a:avLst/>
              <a:gdLst>
                <a:gd name="connsiteX0" fmla="*/ 0 w 4937760"/>
                <a:gd name="connsiteY0" fmla="*/ 1598233 h 1584960"/>
                <a:gd name="connsiteX1" fmla="*/ 1845250 w 4937760"/>
                <a:gd name="connsiteY1" fmla="*/ 503672 h 1584960"/>
                <a:gd name="connsiteX2" fmla="*/ 4952397 w 4937760"/>
                <a:gd name="connsiteY2" fmla="*/ 1594362 h 158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37760" h="1584960">
                  <a:moveTo>
                    <a:pt x="0" y="1598233"/>
                  </a:moveTo>
                  <a:cubicBezTo>
                    <a:pt x="449393" y="1497265"/>
                    <a:pt x="1261436" y="979334"/>
                    <a:pt x="1845250" y="503672"/>
                  </a:cubicBezTo>
                  <a:cubicBezTo>
                    <a:pt x="3770291" y="-1064730"/>
                    <a:pt x="3954420" y="1524273"/>
                    <a:pt x="4952397" y="1594362"/>
                  </a:cubicBezTo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28575" cap="flat">
              <a:solidFill>
                <a:srgbClr val="92D050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38" name="Graphic 4">
              <a:extLst>
                <a:ext uri="{FF2B5EF4-FFF2-40B4-BE49-F238E27FC236}">
                  <a16:creationId xmlns:a16="http://schemas.microsoft.com/office/drawing/2014/main" id="{C8CC780A-39BD-0B72-68DF-620FCC6EED25}"/>
                </a:ext>
              </a:extLst>
            </p:cNvPr>
            <p:cNvSpPr/>
            <p:nvPr/>
          </p:nvSpPr>
          <p:spPr>
            <a:xfrm>
              <a:off x="3122263" y="3989505"/>
              <a:ext cx="4952397" cy="1109284"/>
            </a:xfrm>
            <a:custGeom>
              <a:avLst/>
              <a:gdLst>
                <a:gd name="connsiteX0" fmla="*/ 0 w 4937760"/>
                <a:gd name="connsiteY0" fmla="*/ 837121 h 822960"/>
                <a:gd name="connsiteX1" fmla="*/ 1508902 w 4937760"/>
                <a:gd name="connsiteY1" fmla="*/ 2583 h 822960"/>
                <a:gd name="connsiteX2" fmla="*/ 4006130 w 4937760"/>
                <a:gd name="connsiteY2" fmla="*/ 0 h 822960"/>
                <a:gd name="connsiteX3" fmla="*/ 4952397 w 4937760"/>
                <a:gd name="connsiteY3" fmla="*/ 833250 h 822960"/>
                <a:gd name="connsiteX0" fmla="*/ 0 w 4952397"/>
                <a:gd name="connsiteY0" fmla="*/ 1175040 h 1175040"/>
                <a:gd name="connsiteX1" fmla="*/ 1508902 w 4952397"/>
                <a:gd name="connsiteY1" fmla="*/ 340502 h 1175040"/>
                <a:gd name="connsiteX2" fmla="*/ 4006130 w 4952397"/>
                <a:gd name="connsiteY2" fmla="*/ 337919 h 1175040"/>
                <a:gd name="connsiteX3" fmla="*/ 4952397 w 4952397"/>
                <a:gd name="connsiteY3" fmla="*/ 1171169 h 1175040"/>
                <a:gd name="connsiteX0" fmla="*/ 0 w 4952397"/>
                <a:gd name="connsiteY0" fmla="*/ 1261592 h 1261592"/>
                <a:gd name="connsiteX1" fmla="*/ 1508902 w 4952397"/>
                <a:gd name="connsiteY1" fmla="*/ 427054 h 1261592"/>
                <a:gd name="connsiteX2" fmla="*/ 4006130 w 4952397"/>
                <a:gd name="connsiteY2" fmla="*/ 424471 h 1261592"/>
                <a:gd name="connsiteX3" fmla="*/ 4952397 w 4952397"/>
                <a:gd name="connsiteY3" fmla="*/ 1257721 h 1261592"/>
                <a:gd name="connsiteX0" fmla="*/ 0 w 4952397"/>
                <a:gd name="connsiteY0" fmla="*/ 1134434 h 1134434"/>
                <a:gd name="connsiteX1" fmla="*/ 1508902 w 4952397"/>
                <a:gd name="connsiteY1" fmla="*/ 299896 h 1134434"/>
                <a:gd name="connsiteX2" fmla="*/ 4006130 w 4952397"/>
                <a:gd name="connsiteY2" fmla="*/ 297313 h 1134434"/>
                <a:gd name="connsiteX3" fmla="*/ 4952397 w 4952397"/>
                <a:gd name="connsiteY3" fmla="*/ 1130563 h 1134434"/>
                <a:gd name="connsiteX0" fmla="*/ 0 w 4952397"/>
                <a:gd name="connsiteY0" fmla="*/ 1153502 h 1153502"/>
                <a:gd name="connsiteX1" fmla="*/ 1508902 w 4952397"/>
                <a:gd name="connsiteY1" fmla="*/ 318964 h 1153502"/>
                <a:gd name="connsiteX2" fmla="*/ 4006130 w 4952397"/>
                <a:gd name="connsiteY2" fmla="*/ 316381 h 1153502"/>
                <a:gd name="connsiteX3" fmla="*/ 4952397 w 4952397"/>
                <a:gd name="connsiteY3" fmla="*/ 1149631 h 1153502"/>
                <a:gd name="connsiteX0" fmla="*/ 0 w 4952397"/>
                <a:gd name="connsiteY0" fmla="*/ 1182192 h 1182192"/>
                <a:gd name="connsiteX1" fmla="*/ 1508902 w 4952397"/>
                <a:gd name="connsiteY1" fmla="*/ 347654 h 1182192"/>
                <a:gd name="connsiteX2" fmla="*/ 4006130 w 4952397"/>
                <a:gd name="connsiteY2" fmla="*/ 345071 h 1182192"/>
                <a:gd name="connsiteX3" fmla="*/ 4952397 w 4952397"/>
                <a:gd name="connsiteY3" fmla="*/ 1178321 h 1182192"/>
                <a:gd name="connsiteX0" fmla="*/ 0 w 4952397"/>
                <a:gd name="connsiteY0" fmla="*/ 1235133 h 1235133"/>
                <a:gd name="connsiteX1" fmla="*/ 1508902 w 4952397"/>
                <a:gd name="connsiteY1" fmla="*/ 400595 h 1235133"/>
                <a:gd name="connsiteX2" fmla="*/ 4006130 w 4952397"/>
                <a:gd name="connsiteY2" fmla="*/ 398012 h 1235133"/>
                <a:gd name="connsiteX3" fmla="*/ 4952397 w 4952397"/>
                <a:gd name="connsiteY3" fmla="*/ 1231262 h 1235133"/>
                <a:gd name="connsiteX0" fmla="*/ 0 w 4952397"/>
                <a:gd name="connsiteY0" fmla="*/ 1254542 h 1254542"/>
                <a:gd name="connsiteX1" fmla="*/ 1508902 w 4952397"/>
                <a:gd name="connsiteY1" fmla="*/ 420004 h 1254542"/>
                <a:gd name="connsiteX2" fmla="*/ 4006130 w 4952397"/>
                <a:gd name="connsiteY2" fmla="*/ 417421 h 1254542"/>
                <a:gd name="connsiteX3" fmla="*/ 4952397 w 4952397"/>
                <a:gd name="connsiteY3" fmla="*/ 1250671 h 1254542"/>
                <a:gd name="connsiteX0" fmla="*/ 0 w 4952397"/>
                <a:gd name="connsiteY0" fmla="*/ 1231275 h 1231275"/>
                <a:gd name="connsiteX1" fmla="*/ 1508902 w 4952397"/>
                <a:gd name="connsiteY1" fmla="*/ 396737 h 1231275"/>
                <a:gd name="connsiteX2" fmla="*/ 4006130 w 4952397"/>
                <a:gd name="connsiteY2" fmla="*/ 394154 h 1231275"/>
                <a:gd name="connsiteX3" fmla="*/ 4952397 w 4952397"/>
                <a:gd name="connsiteY3" fmla="*/ 1227404 h 1231275"/>
                <a:gd name="connsiteX0" fmla="*/ 0 w 4952397"/>
                <a:gd name="connsiteY0" fmla="*/ 1225523 h 1225523"/>
                <a:gd name="connsiteX1" fmla="*/ 1508902 w 4952397"/>
                <a:gd name="connsiteY1" fmla="*/ 390985 h 1225523"/>
                <a:gd name="connsiteX2" fmla="*/ 4006130 w 4952397"/>
                <a:gd name="connsiteY2" fmla="*/ 388402 h 1225523"/>
                <a:gd name="connsiteX3" fmla="*/ 4952397 w 4952397"/>
                <a:gd name="connsiteY3" fmla="*/ 1221652 h 1225523"/>
                <a:gd name="connsiteX0" fmla="*/ 0 w 4952397"/>
                <a:gd name="connsiteY0" fmla="*/ 1242859 h 1242859"/>
                <a:gd name="connsiteX1" fmla="*/ 1508902 w 4952397"/>
                <a:gd name="connsiteY1" fmla="*/ 408321 h 1242859"/>
                <a:gd name="connsiteX2" fmla="*/ 4006130 w 4952397"/>
                <a:gd name="connsiteY2" fmla="*/ 405738 h 1242859"/>
                <a:gd name="connsiteX3" fmla="*/ 4952397 w 4952397"/>
                <a:gd name="connsiteY3" fmla="*/ 1238988 h 1242859"/>
                <a:gd name="connsiteX0" fmla="*/ 0 w 4952397"/>
                <a:gd name="connsiteY0" fmla="*/ 1236486 h 1236486"/>
                <a:gd name="connsiteX1" fmla="*/ 1513740 w 4952397"/>
                <a:gd name="connsiteY1" fmla="*/ 416463 h 1236486"/>
                <a:gd name="connsiteX2" fmla="*/ 4006130 w 4952397"/>
                <a:gd name="connsiteY2" fmla="*/ 399365 h 1236486"/>
                <a:gd name="connsiteX3" fmla="*/ 4952397 w 4952397"/>
                <a:gd name="connsiteY3" fmla="*/ 1232615 h 1236486"/>
                <a:gd name="connsiteX0" fmla="*/ 0 w 4952397"/>
                <a:gd name="connsiteY0" fmla="*/ 1238594 h 1238594"/>
                <a:gd name="connsiteX1" fmla="*/ 1518578 w 4952397"/>
                <a:gd name="connsiteY1" fmla="*/ 413733 h 1238594"/>
                <a:gd name="connsiteX2" fmla="*/ 4006130 w 4952397"/>
                <a:gd name="connsiteY2" fmla="*/ 401473 h 1238594"/>
                <a:gd name="connsiteX3" fmla="*/ 4952397 w 4952397"/>
                <a:gd name="connsiteY3" fmla="*/ 1234723 h 1238594"/>
                <a:gd name="connsiteX0" fmla="*/ 0 w 4952397"/>
                <a:gd name="connsiteY0" fmla="*/ 1238594 h 1238594"/>
                <a:gd name="connsiteX1" fmla="*/ 1518578 w 4952397"/>
                <a:gd name="connsiteY1" fmla="*/ 413733 h 1238594"/>
                <a:gd name="connsiteX2" fmla="*/ 4006130 w 4952397"/>
                <a:gd name="connsiteY2" fmla="*/ 401473 h 1238594"/>
                <a:gd name="connsiteX3" fmla="*/ 4952397 w 4952397"/>
                <a:gd name="connsiteY3" fmla="*/ 1234723 h 1238594"/>
                <a:gd name="connsiteX0" fmla="*/ 0 w 4952397"/>
                <a:gd name="connsiteY0" fmla="*/ 1269105 h 1269105"/>
                <a:gd name="connsiteX1" fmla="*/ 1518578 w 4952397"/>
                <a:gd name="connsiteY1" fmla="*/ 444244 h 1269105"/>
                <a:gd name="connsiteX2" fmla="*/ 4006130 w 4952397"/>
                <a:gd name="connsiteY2" fmla="*/ 431984 h 1269105"/>
                <a:gd name="connsiteX3" fmla="*/ 4952397 w 4952397"/>
                <a:gd name="connsiteY3" fmla="*/ 1265234 h 1269105"/>
                <a:gd name="connsiteX0" fmla="*/ 0 w 4952397"/>
                <a:gd name="connsiteY0" fmla="*/ 1194530 h 1194530"/>
                <a:gd name="connsiteX1" fmla="*/ 1518578 w 4952397"/>
                <a:gd name="connsiteY1" fmla="*/ 369669 h 1194530"/>
                <a:gd name="connsiteX2" fmla="*/ 4006130 w 4952397"/>
                <a:gd name="connsiteY2" fmla="*/ 357409 h 1194530"/>
                <a:gd name="connsiteX3" fmla="*/ 4952397 w 4952397"/>
                <a:gd name="connsiteY3" fmla="*/ 1190659 h 1194530"/>
                <a:gd name="connsiteX0" fmla="*/ 0 w 4952397"/>
                <a:gd name="connsiteY0" fmla="*/ 1160585 h 1160585"/>
                <a:gd name="connsiteX1" fmla="*/ 1518578 w 4952397"/>
                <a:gd name="connsiteY1" fmla="*/ 335724 h 1160585"/>
                <a:gd name="connsiteX2" fmla="*/ 4006130 w 4952397"/>
                <a:gd name="connsiteY2" fmla="*/ 323464 h 1160585"/>
                <a:gd name="connsiteX3" fmla="*/ 4952397 w 4952397"/>
                <a:gd name="connsiteY3" fmla="*/ 1156714 h 1160585"/>
                <a:gd name="connsiteX0" fmla="*/ 0 w 4952397"/>
                <a:gd name="connsiteY0" fmla="*/ 1182800 h 1182800"/>
                <a:gd name="connsiteX1" fmla="*/ 1518578 w 4952397"/>
                <a:gd name="connsiteY1" fmla="*/ 357939 h 1182800"/>
                <a:gd name="connsiteX2" fmla="*/ 4006130 w 4952397"/>
                <a:gd name="connsiteY2" fmla="*/ 345679 h 1182800"/>
                <a:gd name="connsiteX3" fmla="*/ 4952397 w 4952397"/>
                <a:gd name="connsiteY3" fmla="*/ 1178929 h 1182800"/>
                <a:gd name="connsiteX0" fmla="*/ 0 w 4952397"/>
                <a:gd name="connsiteY0" fmla="*/ 1109284 h 1109284"/>
                <a:gd name="connsiteX1" fmla="*/ 1518578 w 4952397"/>
                <a:gd name="connsiteY1" fmla="*/ 284423 h 1109284"/>
                <a:gd name="connsiteX2" fmla="*/ 4006130 w 4952397"/>
                <a:gd name="connsiteY2" fmla="*/ 272163 h 1109284"/>
                <a:gd name="connsiteX3" fmla="*/ 4952397 w 4952397"/>
                <a:gd name="connsiteY3" fmla="*/ 1105413 h 110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52397" h="1109284">
                  <a:moveTo>
                    <a:pt x="0" y="1109284"/>
                  </a:moveTo>
                  <a:cubicBezTo>
                    <a:pt x="367956" y="1026616"/>
                    <a:pt x="988715" y="674085"/>
                    <a:pt x="1518578" y="284423"/>
                  </a:cubicBezTo>
                  <a:cubicBezTo>
                    <a:pt x="1910983" y="-1408"/>
                    <a:pt x="3637415" y="-172885"/>
                    <a:pt x="4006130" y="272163"/>
                  </a:cubicBezTo>
                  <a:cubicBezTo>
                    <a:pt x="4298707" y="669061"/>
                    <a:pt x="4563868" y="1078125"/>
                    <a:pt x="4952397" y="1105413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28575" cap="flat">
              <a:solidFill>
                <a:srgbClr val="0000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561D288-36F5-313C-AE3E-0E0EE717D30B}"/>
              </a:ext>
            </a:extLst>
          </p:cNvPr>
          <p:cNvGrpSpPr/>
          <p:nvPr/>
        </p:nvGrpSpPr>
        <p:grpSpPr>
          <a:xfrm>
            <a:off x="1997527" y="2963103"/>
            <a:ext cx="5838742" cy="2148840"/>
            <a:chOff x="1600200" y="2971800"/>
            <a:chExt cx="5838742" cy="214884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25B7F60B-5C12-A096-9A9D-EB90F7A50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00200" y="3398520"/>
              <a:ext cx="4937760" cy="1722120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FB72425-8BF5-9252-BBBD-62C3CD8CE600}"/>
                </a:ext>
              </a:extLst>
            </p:cNvPr>
            <p:cNvSpPr txBox="1"/>
            <p:nvPr/>
          </p:nvSpPr>
          <p:spPr>
            <a:xfrm>
              <a:off x="5287327" y="2971800"/>
              <a:ext cx="21516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Emissions cut to zero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19FAD5B-7F6C-2C81-EB81-45FCD62C8D5A}"/>
              </a:ext>
            </a:extLst>
          </p:cNvPr>
          <p:cNvGrpSpPr/>
          <p:nvPr/>
        </p:nvGrpSpPr>
        <p:grpSpPr>
          <a:xfrm>
            <a:off x="1997527" y="1664970"/>
            <a:ext cx="5410200" cy="3444240"/>
            <a:chOff x="1600200" y="1664970"/>
            <a:chExt cx="5410200" cy="344424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7D69546-D0A2-5F21-5416-5A6ED5C03D53}"/>
                </a:ext>
              </a:extLst>
            </p:cNvPr>
            <p:cNvCxnSpPr/>
            <p:nvPr/>
          </p:nvCxnSpPr>
          <p:spPr bwMode="auto">
            <a:xfrm>
              <a:off x="1600200" y="1664970"/>
              <a:ext cx="0" cy="34442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3E31E9B-424B-8652-384A-20C9ACEBB6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00200" y="5109210"/>
              <a:ext cx="541020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EDE41FF4-64B9-D1B8-22CC-E49C10905C84}"/>
              </a:ext>
            </a:extLst>
          </p:cNvPr>
          <p:cNvSpPr txBox="1"/>
          <p:nvPr/>
        </p:nvSpPr>
        <p:spPr>
          <a:xfrm>
            <a:off x="4359728" y="5236964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Time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B79AB79-EE6D-FD20-DDAE-AB4C4B2F6F55}"/>
              </a:ext>
            </a:extLst>
          </p:cNvPr>
          <p:cNvSpPr txBox="1"/>
          <p:nvPr/>
        </p:nvSpPr>
        <p:spPr>
          <a:xfrm rot="16200000">
            <a:off x="909800" y="3133607"/>
            <a:ext cx="1477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Climate risks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303384A-8E4C-5BFE-C779-455DEA37375A}"/>
              </a:ext>
            </a:extLst>
          </p:cNvPr>
          <p:cNvGrpSpPr/>
          <p:nvPr/>
        </p:nvGrpSpPr>
        <p:grpSpPr>
          <a:xfrm>
            <a:off x="1997527" y="3496503"/>
            <a:ext cx="6599461" cy="1615440"/>
            <a:chOff x="1600200" y="3490079"/>
            <a:chExt cx="6599461" cy="1615440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C9BEDC3B-9163-86D0-1C3A-E014D27E0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00200" y="3490079"/>
              <a:ext cx="4953000" cy="161544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8BAABE0-27B5-871A-B560-9062B27C39F9}"/>
                </a:ext>
              </a:extLst>
            </p:cNvPr>
            <p:cNvSpPr txBox="1"/>
            <p:nvPr/>
          </p:nvSpPr>
          <p:spPr>
            <a:xfrm>
              <a:off x="6048046" y="4133291"/>
              <a:ext cx="21516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Emissions cuts &amp; Carbon removal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5E777CF-7CD1-CFFE-2DAC-FE8767071B7B}"/>
              </a:ext>
            </a:extLst>
          </p:cNvPr>
          <p:cNvGrpSpPr/>
          <p:nvPr/>
        </p:nvGrpSpPr>
        <p:grpSpPr>
          <a:xfrm>
            <a:off x="1997528" y="1538467"/>
            <a:ext cx="4685129" cy="3573477"/>
            <a:chOff x="1600200" y="1538466"/>
            <a:chExt cx="4685129" cy="3573477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DC995E1-0C9C-CB33-B86A-395E02C384D5}"/>
                </a:ext>
              </a:extLst>
            </p:cNvPr>
            <p:cNvGrpSpPr/>
            <p:nvPr/>
          </p:nvGrpSpPr>
          <p:grpSpPr>
            <a:xfrm>
              <a:off x="4305300" y="1538466"/>
              <a:ext cx="1980029" cy="369332"/>
              <a:chOff x="4305300" y="1538466"/>
              <a:chExt cx="1980029" cy="369332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145B2E8-A8FB-E711-292E-F66199F4288C}"/>
                  </a:ext>
                </a:extLst>
              </p:cNvPr>
              <p:cNvSpPr txBox="1"/>
              <p:nvPr/>
            </p:nvSpPr>
            <p:spPr>
              <a:xfrm>
                <a:off x="4305300" y="1538466"/>
                <a:ext cx="19800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+mn-cs"/>
                  </a:rPr>
                  <a:t>Fossil fuels forever </a:t>
                </a:r>
              </a:p>
            </p:txBody>
          </p:sp>
        </p:grpSp>
        <p:sp>
          <p:nvSpPr>
            <p:cNvPr id="6" name="Graphic 1">
              <a:extLst>
                <a:ext uri="{FF2B5EF4-FFF2-40B4-BE49-F238E27FC236}">
                  <a16:creationId xmlns:a16="http://schemas.microsoft.com/office/drawing/2014/main" id="{2D2D3D98-5BB4-D104-E4B3-AA3C7C8F0F62}"/>
                </a:ext>
              </a:extLst>
            </p:cNvPr>
            <p:cNvSpPr/>
            <p:nvPr/>
          </p:nvSpPr>
          <p:spPr>
            <a:xfrm>
              <a:off x="1600200" y="1908652"/>
              <a:ext cx="3508683" cy="3203291"/>
            </a:xfrm>
            <a:custGeom>
              <a:avLst/>
              <a:gdLst>
                <a:gd name="connsiteX0" fmla="*/ 0 w 3642360"/>
                <a:gd name="connsiteY0" fmla="*/ 3139122 h 3124200"/>
                <a:gd name="connsiteX1" fmla="*/ 3657073 w 3642360"/>
                <a:gd name="connsiteY1" fmla="*/ 0 h 3124200"/>
                <a:gd name="connsiteX0" fmla="*/ 0 w 3657073"/>
                <a:gd name="connsiteY0" fmla="*/ 3139122 h 3139122"/>
                <a:gd name="connsiteX1" fmla="*/ 3657073 w 3657073"/>
                <a:gd name="connsiteY1" fmla="*/ 0 h 3139122"/>
                <a:gd name="connsiteX0" fmla="*/ 0 w 3657073"/>
                <a:gd name="connsiteY0" fmla="*/ 3139122 h 3139122"/>
                <a:gd name="connsiteX1" fmla="*/ 3657073 w 3657073"/>
                <a:gd name="connsiteY1" fmla="*/ 0 h 3139122"/>
                <a:gd name="connsiteX0" fmla="*/ 0 w 3508683"/>
                <a:gd name="connsiteY0" fmla="*/ 3203291 h 3203291"/>
                <a:gd name="connsiteX1" fmla="*/ 3508683 w 3508683"/>
                <a:gd name="connsiteY1" fmla="*/ 0 h 3203291"/>
                <a:gd name="connsiteX0" fmla="*/ 0 w 3508683"/>
                <a:gd name="connsiteY0" fmla="*/ 3203291 h 3203291"/>
                <a:gd name="connsiteX1" fmla="*/ 3508683 w 3508683"/>
                <a:gd name="connsiteY1" fmla="*/ 0 h 3203291"/>
                <a:gd name="connsiteX0" fmla="*/ 0 w 3508683"/>
                <a:gd name="connsiteY0" fmla="*/ 3203291 h 3203291"/>
                <a:gd name="connsiteX1" fmla="*/ 3508683 w 3508683"/>
                <a:gd name="connsiteY1" fmla="*/ 0 h 3203291"/>
                <a:gd name="connsiteX0" fmla="*/ 0 w 3508683"/>
                <a:gd name="connsiteY0" fmla="*/ 3203291 h 3203291"/>
                <a:gd name="connsiteX1" fmla="*/ 3508683 w 3508683"/>
                <a:gd name="connsiteY1" fmla="*/ 0 h 3203291"/>
                <a:gd name="connsiteX0" fmla="*/ 0 w 3508683"/>
                <a:gd name="connsiteY0" fmla="*/ 3203291 h 3203291"/>
                <a:gd name="connsiteX1" fmla="*/ 3508683 w 3508683"/>
                <a:gd name="connsiteY1" fmla="*/ 0 h 3203291"/>
                <a:gd name="connsiteX0" fmla="*/ 0 w 3508683"/>
                <a:gd name="connsiteY0" fmla="*/ 3203291 h 3203291"/>
                <a:gd name="connsiteX1" fmla="*/ 3508683 w 3508683"/>
                <a:gd name="connsiteY1" fmla="*/ 0 h 3203291"/>
                <a:gd name="connsiteX0" fmla="*/ 0 w 3508683"/>
                <a:gd name="connsiteY0" fmla="*/ 3203291 h 3203291"/>
                <a:gd name="connsiteX1" fmla="*/ 3508683 w 3508683"/>
                <a:gd name="connsiteY1" fmla="*/ 0 h 3203291"/>
                <a:gd name="connsiteX0" fmla="*/ 0 w 3508683"/>
                <a:gd name="connsiteY0" fmla="*/ 3203291 h 3203291"/>
                <a:gd name="connsiteX1" fmla="*/ 3508683 w 3508683"/>
                <a:gd name="connsiteY1" fmla="*/ 0 h 3203291"/>
                <a:gd name="connsiteX0" fmla="*/ 0 w 3508683"/>
                <a:gd name="connsiteY0" fmla="*/ 3203291 h 3203291"/>
                <a:gd name="connsiteX1" fmla="*/ 3508683 w 3508683"/>
                <a:gd name="connsiteY1" fmla="*/ 0 h 3203291"/>
                <a:gd name="connsiteX0" fmla="*/ 0 w 3508683"/>
                <a:gd name="connsiteY0" fmla="*/ 3203291 h 3203291"/>
                <a:gd name="connsiteX1" fmla="*/ 3508683 w 3508683"/>
                <a:gd name="connsiteY1" fmla="*/ 0 h 3203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08683" h="3203291">
                  <a:moveTo>
                    <a:pt x="0" y="3203291"/>
                  </a:moveTo>
                  <a:cubicBezTo>
                    <a:pt x="978870" y="2924544"/>
                    <a:pt x="2039404" y="1632453"/>
                    <a:pt x="3508683" y="0"/>
                  </a:cubicBezTo>
                </a:path>
              </a:pathLst>
            </a:custGeom>
            <a:noFill/>
            <a:ln w="28575" cap="flat">
              <a:solidFill>
                <a:srgbClr val="FD0000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43722E56-4B90-D21E-D36D-6344378973FE}"/>
              </a:ext>
            </a:extLst>
          </p:cNvPr>
          <p:cNvSpPr txBox="1"/>
          <p:nvPr/>
        </p:nvSpPr>
        <p:spPr>
          <a:xfrm>
            <a:off x="3836786" y="4130589"/>
            <a:ext cx="19945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Emissions cuts &amp;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Carbon removal &amp;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Sunlight reflection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D85DCC-B55B-78A2-D468-6B4F0B5701C6}"/>
              </a:ext>
            </a:extLst>
          </p:cNvPr>
          <p:cNvSpPr txBox="1"/>
          <p:nvPr/>
        </p:nvSpPr>
        <p:spPr>
          <a:xfrm>
            <a:off x="4551142" y="3589953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SRM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310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E686EC-AD43-4105-89AE-F0ADB03CF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500" y="574771"/>
            <a:ext cx="7747000" cy="53994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95361B-B580-4067-8CD1-72AAD0E5EA48}"/>
              </a:ext>
            </a:extLst>
          </p:cNvPr>
          <p:cNvSpPr txBox="1"/>
          <p:nvPr/>
        </p:nvSpPr>
        <p:spPr>
          <a:xfrm>
            <a:off x="4762500" y="6235700"/>
            <a:ext cx="2156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John Shepherd, 2010</a:t>
            </a:r>
          </a:p>
        </p:txBody>
      </p:sp>
    </p:spTree>
    <p:extLst>
      <p:ext uri="{BB962C8B-B14F-4D97-AF65-F5344CB8AC3E}">
        <p14:creationId xmlns:p14="http://schemas.microsoft.com/office/powerpoint/2010/main" val="2019089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5D7750-B540-03BC-8D21-EE7076208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235" y="0"/>
            <a:ext cx="111015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782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D1CD92-0CD3-EABA-5A94-7627A53718FA}"/>
              </a:ext>
            </a:extLst>
          </p:cNvPr>
          <p:cNvSpPr txBox="1"/>
          <p:nvPr/>
        </p:nvSpPr>
        <p:spPr>
          <a:xfrm>
            <a:off x="3677205" y="2748394"/>
            <a:ext cx="5062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How fast should we cut emissions? </a:t>
            </a:r>
          </a:p>
        </p:txBody>
      </p:sp>
    </p:spTree>
    <p:extLst>
      <p:ext uri="{BB962C8B-B14F-4D97-AF65-F5344CB8AC3E}">
        <p14:creationId xmlns:p14="http://schemas.microsoft.com/office/powerpoint/2010/main" val="1974422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4CDF47-A7A0-BAA3-CDDF-AF5679E15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20" y="0"/>
            <a:ext cx="1197956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D351A8-4370-34BB-CAC0-02FEF0D58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939" y="6429315"/>
            <a:ext cx="5992061" cy="42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640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5E6C1A3-DBA3-4F0E-BB60-C141B9031092}"/>
              </a:ext>
            </a:extLst>
          </p:cNvPr>
          <p:cNvSpPr txBox="1"/>
          <p:nvPr/>
        </p:nvSpPr>
        <p:spPr>
          <a:xfrm>
            <a:off x="2628644" y="5640268"/>
            <a:ext cx="71617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Figure credit: Claudia Wieners, 2018 God does not play DICE – but Bill Nordhaus does! What can models tell us about the economics of climate change?</a:t>
            </a:r>
          </a:p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DC7AB44-B075-472A-AE72-41E8B8D18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257" y="1237715"/>
            <a:ext cx="8493487" cy="4240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95E46B0-A1E5-4E99-BCC0-B7BC1038A9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9156" y="372217"/>
            <a:ext cx="8890507" cy="510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15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AFFEB0BF-BD8B-4F6E-9809-BFC6D74EDE5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699" y="2389031"/>
            <a:ext cx="4029070" cy="30930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4CED97-43F5-4AD4-A2B7-CC45FE35FB9C}"/>
              </a:ext>
            </a:extLst>
          </p:cNvPr>
          <p:cNvSpPr txBox="1"/>
          <p:nvPr/>
        </p:nvSpPr>
        <p:spPr>
          <a:xfrm>
            <a:off x="2203450" y="388026"/>
            <a:ext cx="7366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Parametrization of CDR in DICE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Logarithmic function for marginal cost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One free parameter: the fraction of emissions that for which mitigation is cheaper than CDR. We are using </a:t>
            </a:r>
            <a:r>
              <a:rPr lang="en-US" dirty="0">
                <a:solidFill>
                  <a:srgbClr val="FF0000"/>
                </a:solidFill>
                <a:latin typeface="Calibri" panose="020F0502020204030204"/>
              </a:rPr>
              <a:t>75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%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We assume the decline in cost with time is same for CDR and mitigation.</a:t>
            </a:r>
          </a:p>
          <a:p>
            <a:pPr defTabSz="457200">
              <a:defRPr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66525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2B36335-2617-4832-995C-726F44FB80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85938" y="0"/>
            <a:ext cx="86201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606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A796B368-BEA9-904F-A0F8-E1745F462A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520" y="1315458"/>
            <a:ext cx="5511625" cy="39959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2D12BA3-9FB3-6442-8EA1-184FA353ED7C}"/>
              </a:ext>
            </a:extLst>
          </p:cNvPr>
          <p:cNvSpPr txBox="1"/>
          <p:nvPr/>
        </p:nvSpPr>
        <p:spPr>
          <a:xfrm>
            <a:off x="7641104" y="3671668"/>
            <a:ext cx="2477601" cy="92333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Policy costs: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0.17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%</a:t>
            </a:r>
            <a:endParaRPr lang="en-US">
              <a:solidFill>
                <a:srgbClr val="000000"/>
              </a:solidFill>
              <a:latin typeface="Calibri" pitchFamily="34" charset="0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Damage costs: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1.2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%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Peak temperature: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1.5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°C</a:t>
            </a:r>
            <a:endParaRPr lang="en-US">
              <a:solidFill>
                <a:srgbClr val="000000"/>
              </a:solidFill>
              <a:latin typeface="Calibri" pitchFamily="34" charset="0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DF478E-D48D-4D64-9703-87253CBFB1DD}"/>
              </a:ext>
            </a:extLst>
          </p:cNvPr>
          <p:cNvSpPr txBox="1"/>
          <p:nvPr/>
        </p:nvSpPr>
        <p:spPr>
          <a:xfrm>
            <a:off x="1524000" y="6394413"/>
            <a:ext cx="9144000" cy="461645"/>
          </a:xfrm>
          <a:prstGeom prst="rect">
            <a:avLst/>
          </a:prstGeom>
          <a:noFill/>
        </p:spPr>
        <p:txBody>
          <a:bodyPr wrap="square" lIns="91420" tIns="45710" rIns="91420" bIns="45710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09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19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296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396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5494" algn="l" defTabSz="91419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2592" algn="l" defTabSz="91419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199692" algn="l" defTabSz="91419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6790" algn="l" defTabSz="91419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b="1" dirty="0">
                <a:solidFill>
                  <a:srgbClr val="FF3399"/>
                </a:solidFill>
              </a:rPr>
              <a:t>Optimal climate policy in 3D: mitigation, carbon removal, and solar geoengineering. </a:t>
            </a:r>
            <a:br>
              <a:rPr lang="en-US" sz="1200" b="1" dirty="0">
                <a:solidFill>
                  <a:srgbClr val="FF3399"/>
                </a:solidFill>
              </a:rPr>
            </a:br>
            <a:r>
              <a:rPr lang="en-US" sz="1200" dirty="0">
                <a:solidFill>
                  <a:srgbClr val="FF3399"/>
                </a:solidFill>
              </a:rPr>
              <a:t>Mariia Belaia, Juan Moreno-Cruz, and David Keith. </a:t>
            </a:r>
            <a:r>
              <a:rPr lang="en-US" sz="1200" i="1" dirty="0">
                <a:solidFill>
                  <a:srgbClr val="FF3399"/>
                </a:solidFill>
              </a:rPr>
              <a:t>Climate Change Economics, </a:t>
            </a:r>
            <a:r>
              <a:rPr lang="en-US" sz="1200" dirty="0">
                <a:solidFill>
                  <a:srgbClr val="FF3399"/>
                </a:solidFill>
              </a:rPr>
              <a:t>2021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A3CE71-96F4-49D6-AFD1-C9131CD32D88}"/>
              </a:ext>
            </a:extLst>
          </p:cNvPr>
          <p:cNvSpPr txBox="1"/>
          <p:nvPr/>
        </p:nvSpPr>
        <p:spPr>
          <a:xfrm>
            <a:off x="2444538" y="5473890"/>
            <a:ext cx="68978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Costs and GDP are computed as Net Present Value over 2020-2120, discounted at 3% per year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32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Chart&#10;&#10;Description automatically generated">
            <a:extLst>
              <a:ext uri="{FF2B5EF4-FFF2-40B4-BE49-F238E27FC236}">
                <a16:creationId xmlns:a16="http://schemas.microsoft.com/office/drawing/2014/main" id="{35F0CF86-CD8E-254A-9F44-A428DC071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521" y="1315458"/>
            <a:ext cx="5511625" cy="399592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4630E3D-99C5-8348-B238-EF2F4F2947F0}"/>
              </a:ext>
            </a:extLst>
          </p:cNvPr>
          <p:cNvSpPr txBox="1"/>
          <p:nvPr/>
        </p:nvSpPr>
        <p:spPr>
          <a:xfrm>
            <a:off x="7641106" y="3671668"/>
            <a:ext cx="2477601" cy="92333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Policy costs: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0.009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%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Damage costs: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0.48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%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Peak temperature: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1.0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°C</a:t>
            </a:r>
          </a:p>
        </p:txBody>
      </p:sp>
    </p:spTree>
    <p:extLst>
      <p:ext uri="{BB962C8B-B14F-4D97-AF65-F5344CB8AC3E}">
        <p14:creationId xmlns:p14="http://schemas.microsoft.com/office/powerpoint/2010/main" val="6343210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CB018BB0-4DEA-F04C-B1DE-2AA6076A9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521" y="1315458"/>
            <a:ext cx="5511625" cy="39959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5AAE33B-590A-1B4A-9736-0D6F2F9B8453}"/>
              </a:ext>
            </a:extLst>
          </p:cNvPr>
          <p:cNvSpPr txBox="1"/>
          <p:nvPr/>
        </p:nvSpPr>
        <p:spPr>
          <a:xfrm>
            <a:off x="7641105" y="3671669"/>
            <a:ext cx="2477601" cy="1138773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Policy costs: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0.02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% </a:t>
            </a:r>
            <a:endParaRPr lang="en-US">
              <a:solidFill>
                <a:srgbClr val="000000"/>
              </a:solidFill>
              <a:latin typeface="Calibri" pitchFamily="34" charset="0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Damage costs: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0.6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%.</a:t>
            </a:r>
            <a:endParaRPr lang="en-US">
              <a:solidFill>
                <a:srgbClr val="000000"/>
              </a:solidFill>
              <a:latin typeface="Calibri" pitchFamily="34" charset="0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Peak temperature: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1.0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°C</a:t>
            </a:r>
            <a:endParaRPr lang="en-US">
              <a:solidFill>
                <a:srgbClr val="000000"/>
              </a:solidFill>
              <a:latin typeface="Calibri" pitchFamily="34" charset="0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390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hart&#10;&#10;Description automatically generated">
            <a:extLst>
              <a:ext uri="{FF2B5EF4-FFF2-40B4-BE49-F238E27FC236}">
                <a16:creationId xmlns:a16="http://schemas.microsoft.com/office/drawing/2014/main" id="{6A745459-5E4A-4E41-AF71-0A62709BD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521" y="1315458"/>
            <a:ext cx="5511625" cy="39959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84B877-18AD-344B-9D20-F7245E60430E}"/>
              </a:ext>
            </a:extLst>
          </p:cNvPr>
          <p:cNvSpPr txBox="1"/>
          <p:nvPr/>
        </p:nvSpPr>
        <p:spPr>
          <a:xfrm>
            <a:off x="7641105" y="3671668"/>
            <a:ext cx="2477601" cy="92333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Policy costs: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0.07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%</a:t>
            </a:r>
            <a:endParaRPr lang="en-US">
              <a:solidFill>
                <a:srgbClr val="000000"/>
              </a:solidFill>
              <a:latin typeface="Calibri" pitchFamily="34" charset="0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Damage costs: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0.9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%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Peak temperature: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1.0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°C</a:t>
            </a:r>
            <a:endParaRPr lang="en-US">
              <a:solidFill>
                <a:srgbClr val="000000"/>
              </a:solidFill>
              <a:latin typeface="Calibri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87604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A796B368-BEA9-904F-A0F8-E1745F462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520" y="1315458"/>
            <a:ext cx="5511625" cy="39959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2D12BA3-9FB3-6442-8EA1-184FA353ED7C}"/>
              </a:ext>
            </a:extLst>
          </p:cNvPr>
          <p:cNvSpPr txBox="1"/>
          <p:nvPr/>
        </p:nvSpPr>
        <p:spPr>
          <a:xfrm>
            <a:off x="7641104" y="3671668"/>
            <a:ext cx="2477601" cy="92333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Policy costs: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0.17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%</a:t>
            </a:r>
            <a:endParaRPr lang="en-US">
              <a:solidFill>
                <a:srgbClr val="000000"/>
              </a:solidFill>
              <a:latin typeface="Calibri" pitchFamily="34" charset="0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Damage costs: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1.2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%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Peak temperature: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1.5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°C</a:t>
            </a:r>
            <a:endParaRPr lang="en-US">
              <a:solidFill>
                <a:srgbClr val="000000"/>
              </a:solidFill>
              <a:latin typeface="Calibri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14228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hart&#10;&#10;Description automatically generated">
            <a:extLst>
              <a:ext uri="{FF2B5EF4-FFF2-40B4-BE49-F238E27FC236}">
                <a16:creationId xmlns:a16="http://schemas.microsoft.com/office/drawing/2014/main" id="{48898A3C-F5FD-AE49-8447-77E9D1438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519" y="1315458"/>
            <a:ext cx="5511625" cy="39959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327A3C-2385-DA47-8AF7-00579ECB1AFE}"/>
              </a:ext>
            </a:extLst>
          </p:cNvPr>
          <p:cNvSpPr txBox="1"/>
          <p:nvPr/>
        </p:nvSpPr>
        <p:spPr>
          <a:xfrm>
            <a:off x="7641104" y="3671668"/>
            <a:ext cx="2477601" cy="92333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Policy costs: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0.3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%</a:t>
            </a:r>
            <a:endParaRPr lang="en-US">
              <a:solidFill>
                <a:srgbClr val="000000"/>
              </a:solidFill>
              <a:latin typeface="Calibri" pitchFamily="34" charset="0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Damage costs: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1.39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%</a:t>
            </a:r>
            <a:endParaRPr lang="en-US">
              <a:solidFill>
                <a:srgbClr val="000000"/>
              </a:solidFill>
              <a:latin typeface="Calibri" pitchFamily="34" charset="0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Peak temperature: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2.3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°C</a:t>
            </a:r>
            <a:endParaRPr lang="en-US">
              <a:solidFill>
                <a:srgbClr val="000000"/>
              </a:solidFill>
              <a:latin typeface="Calibri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8331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Chart&#10;&#10;Description automatically generated">
            <a:extLst>
              <a:ext uri="{FF2B5EF4-FFF2-40B4-BE49-F238E27FC236}">
                <a16:creationId xmlns:a16="http://schemas.microsoft.com/office/drawing/2014/main" id="{35BC1539-7705-6A4A-BE60-CADF7D02D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518" y="1315458"/>
            <a:ext cx="5511625" cy="399592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FE80EF3-186B-6C4D-A63C-B8325A17E972}"/>
              </a:ext>
            </a:extLst>
          </p:cNvPr>
          <p:cNvSpPr txBox="1"/>
          <p:nvPr/>
        </p:nvSpPr>
        <p:spPr>
          <a:xfrm>
            <a:off x="7641104" y="3671668"/>
            <a:ext cx="2477601" cy="92333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Policy costs: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0.46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%</a:t>
            </a:r>
            <a:endParaRPr lang="en-US">
              <a:solidFill>
                <a:srgbClr val="000000"/>
              </a:solidFill>
              <a:latin typeface="Calibri" pitchFamily="34" charset="0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Damage costs: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1.4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%</a:t>
            </a:r>
            <a:endParaRPr lang="en-US">
              <a:solidFill>
                <a:srgbClr val="000000"/>
              </a:solidFill>
              <a:latin typeface="Calibri" pitchFamily="34" charset="0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Peak temperature: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3.6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°C</a:t>
            </a:r>
            <a:endParaRPr lang="en-US">
              <a:solidFill>
                <a:srgbClr val="000000"/>
              </a:solidFill>
              <a:latin typeface="Calibri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83278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A796B368-BEA9-904F-A0F8-E1745F462A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520" y="1315458"/>
            <a:ext cx="5511625" cy="39959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2D12BA3-9FB3-6442-8EA1-184FA353ED7C}"/>
              </a:ext>
            </a:extLst>
          </p:cNvPr>
          <p:cNvSpPr txBox="1"/>
          <p:nvPr/>
        </p:nvSpPr>
        <p:spPr>
          <a:xfrm>
            <a:off x="7641104" y="3671668"/>
            <a:ext cx="2477601" cy="92333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Policy costs: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0.17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%</a:t>
            </a:r>
            <a:endParaRPr lang="en-US">
              <a:solidFill>
                <a:srgbClr val="000000"/>
              </a:solidFill>
              <a:latin typeface="Calibri" pitchFamily="34" charset="0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Damage costs: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1.2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%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Peak temperature: 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1.5</a:t>
            </a:r>
            <a:r>
              <a:rPr lang="en-US">
                <a:solidFill>
                  <a:srgbClr val="000000"/>
                </a:solidFill>
                <a:latin typeface="Calibri" pitchFamily="34" charset="0"/>
              </a:rPr>
              <a:t>°C</a:t>
            </a:r>
            <a:endParaRPr lang="en-US">
              <a:solidFill>
                <a:srgbClr val="000000"/>
              </a:solidFill>
              <a:latin typeface="Calibri" pitchFamily="34" charset="0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DF478E-D48D-4D64-9703-87253CBFB1DD}"/>
              </a:ext>
            </a:extLst>
          </p:cNvPr>
          <p:cNvSpPr txBox="1"/>
          <p:nvPr/>
        </p:nvSpPr>
        <p:spPr>
          <a:xfrm>
            <a:off x="1524000" y="6394413"/>
            <a:ext cx="9144000" cy="461645"/>
          </a:xfrm>
          <a:prstGeom prst="rect">
            <a:avLst/>
          </a:prstGeom>
          <a:noFill/>
        </p:spPr>
        <p:txBody>
          <a:bodyPr wrap="square" lIns="91420" tIns="45710" rIns="91420" bIns="45710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09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197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296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396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5494" algn="l" defTabSz="91419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2592" algn="l" defTabSz="91419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199692" algn="l" defTabSz="91419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6790" algn="l" defTabSz="91419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b="1" dirty="0">
                <a:solidFill>
                  <a:srgbClr val="FF3399"/>
                </a:solidFill>
              </a:rPr>
              <a:t>Optimal climate policy in 3D: mitigation, carbon removal, and solar geoengineering. </a:t>
            </a:r>
            <a:br>
              <a:rPr lang="en-US" sz="1200" b="1" dirty="0">
                <a:solidFill>
                  <a:srgbClr val="FF3399"/>
                </a:solidFill>
              </a:rPr>
            </a:br>
            <a:r>
              <a:rPr lang="en-US" sz="1200" dirty="0">
                <a:solidFill>
                  <a:srgbClr val="FF3399"/>
                </a:solidFill>
              </a:rPr>
              <a:t>Mariia Belaia, Juan Moreno-Cruz, and David Keith. </a:t>
            </a:r>
            <a:r>
              <a:rPr lang="en-US" sz="1200" i="1" dirty="0">
                <a:solidFill>
                  <a:srgbClr val="FF3399"/>
                </a:solidFill>
              </a:rPr>
              <a:t>Climate Change Economics, </a:t>
            </a:r>
            <a:r>
              <a:rPr lang="en-US" sz="1200" dirty="0">
                <a:solidFill>
                  <a:srgbClr val="FF3399"/>
                </a:solidFill>
              </a:rPr>
              <a:t>2021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A3CE71-96F4-49D6-AFD1-C9131CD32D88}"/>
              </a:ext>
            </a:extLst>
          </p:cNvPr>
          <p:cNvSpPr txBox="1"/>
          <p:nvPr/>
        </p:nvSpPr>
        <p:spPr>
          <a:xfrm>
            <a:off x="2444538" y="5473890"/>
            <a:ext cx="68978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Costs and GDP are computed as Net Present Value over 2020-2120, discounted at 3% per year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79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DA5A9-8189-2F0C-EB57-6FFF0BE8B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What’s the value of knowing more about SRM?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4BA76A0-C76B-E7B1-1377-22C1675BF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5101" y="1035436"/>
            <a:ext cx="3939309" cy="1401840"/>
          </a:xfrm>
        </p:spPr>
        <p:txBody>
          <a:bodyPr/>
          <a:lstStyle/>
          <a:p>
            <a:r>
              <a:rPr lang="en-US"/>
              <a:t>Reducing uncertainty about performance of SRM by a third in 2030 is worth roughly 4.5 </a:t>
            </a:r>
            <a:r>
              <a:rPr lang="en-US">
                <a:solidFill>
                  <a:srgbClr val="FF0000"/>
                </a:solidFill>
              </a:rPr>
              <a:t>$trillion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64A65D-4A58-14C1-D31D-E8A691614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99" y="1605861"/>
            <a:ext cx="5442340" cy="42834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DC3E90-1AE3-3E05-68DB-66AF8938DCC7}"/>
              </a:ext>
            </a:extLst>
          </p:cNvPr>
          <p:cNvSpPr txBox="1"/>
          <p:nvPr/>
        </p:nvSpPr>
        <p:spPr>
          <a:xfrm>
            <a:off x="0" y="6581021"/>
            <a:ext cx="9753600" cy="276979"/>
          </a:xfrm>
          <a:prstGeom prst="rect">
            <a:avLst/>
          </a:prstGeom>
          <a:noFill/>
        </p:spPr>
        <p:txBody>
          <a:bodyPr wrap="square" lIns="91420" tIns="45710" rIns="91420" bIns="4571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 of information about solar geoengineering and the two-sided cost of bias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. Tony Harding, Mariia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Belaia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, and David Keith.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Climate Policy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, 2022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82E338-0169-14B1-E572-39A87E9894A2}"/>
              </a:ext>
            </a:extLst>
          </p:cNvPr>
          <p:cNvSpPr txBox="1"/>
          <p:nvPr/>
        </p:nvSpPr>
        <p:spPr>
          <a:xfrm>
            <a:off x="6570963" y="5348199"/>
            <a:ext cx="53475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Fine print: we compute net present value of optimal policy using a modified version of the Nordhaus DICE model with uncertainty in SRM and in climate sensitivity. Answer depends on many assumptions, but $trillion is right order of magnitude.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99C9B0-70E3-B241-F82F-1BB119DA78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519"/>
          <a:stretch>
            <a:fillRect/>
          </a:stretch>
        </p:blipFill>
        <p:spPr>
          <a:xfrm>
            <a:off x="7100980" y="2149422"/>
            <a:ext cx="4287550" cy="310214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A2DAAB-A200-5160-5DC0-410E2BFC1930}"/>
              </a:ext>
            </a:extLst>
          </p:cNvPr>
          <p:cNvSpPr/>
          <p:nvPr/>
        </p:nvSpPr>
        <p:spPr>
          <a:xfrm>
            <a:off x="7205473" y="2152554"/>
            <a:ext cx="515024" cy="5248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ECA3515-08BB-55A2-30EC-C373AA9C5896}"/>
              </a:ext>
            </a:extLst>
          </p:cNvPr>
          <p:cNvCxnSpPr/>
          <p:nvPr/>
        </p:nvCxnSpPr>
        <p:spPr>
          <a:xfrm>
            <a:off x="5193792" y="3720302"/>
            <a:ext cx="1666821" cy="0"/>
          </a:xfrm>
          <a:prstGeom prst="straightConnector1">
            <a:avLst/>
          </a:prstGeom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E34B79D-D16A-39C2-6904-C3728B680762}"/>
              </a:ext>
            </a:extLst>
          </p:cNvPr>
          <p:cNvGrpSpPr/>
          <p:nvPr/>
        </p:nvGrpSpPr>
        <p:grpSpPr>
          <a:xfrm>
            <a:off x="4962259" y="1707534"/>
            <a:ext cx="2515335" cy="1782524"/>
            <a:chOff x="4426064" y="822527"/>
            <a:chExt cx="2515335" cy="1782524"/>
          </a:xfrm>
        </p:grpSpPr>
        <p:sp>
          <p:nvSpPr>
            <p:cNvPr id="13" name="Cloud 12">
              <a:extLst>
                <a:ext uri="{FF2B5EF4-FFF2-40B4-BE49-F238E27FC236}">
                  <a16:creationId xmlns:a16="http://schemas.microsoft.com/office/drawing/2014/main" id="{E10D2ED5-D688-A46A-F2ED-91E2F3A33A4C}"/>
                </a:ext>
              </a:extLst>
            </p:cNvPr>
            <p:cNvSpPr/>
            <p:nvPr/>
          </p:nvSpPr>
          <p:spPr>
            <a:xfrm>
              <a:off x="4426064" y="822527"/>
              <a:ext cx="2515335" cy="1782524"/>
            </a:xfrm>
            <a:prstGeom prst="cloud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E807D6E-2457-607A-ADB7-440746A893F1}"/>
                </a:ext>
              </a:extLst>
            </p:cNvPr>
            <p:cNvSpPr txBox="1"/>
            <p:nvPr/>
          </p:nvSpPr>
          <p:spPr>
            <a:xfrm>
              <a:off x="4744893" y="1312388"/>
              <a:ext cx="20169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Big model full of approximations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6915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risks SRM and CDR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3FCCEA8-141C-4151-84BE-9AF0ED5F3E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If</a:t>
                </a:r>
                <a:r>
                  <a:rPr lang="en-US" dirty="0"/>
                  <a:t> goal is to </a:t>
                </a:r>
                <a:r>
                  <a:rPr lang="en-US" i="1" dirty="0"/>
                  <a:t>reduce</a:t>
                </a:r>
                <a:r>
                  <a:rPr lang="en-US" dirty="0"/>
                  <a:t> </a:t>
                </a:r>
                <a:r>
                  <a:rPr lang="en-US" i="1" dirty="0"/>
                  <a:t>ΔT</a:t>
                </a:r>
                <a:r>
                  <a:rPr lang="en-US" dirty="0"/>
                  <a:t> on policy-relevant timescale </a:t>
                </a:r>
                <a:r>
                  <a:rPr lang="en-US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>
                    <a:sym typeface="Wingdings" panose="05000000000000000000" pitchFamily="2" charset="2"/>
                  </a:rPr>
                  <a:t> CDR and/or SRM required</a:t>
                </a: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dirty="0"/>
                  <a:t>As a </a:t>
                </a:r>
                <a:r>
                  <a:rPr lang="en-US" i="1" dirty="0"/>
                  <a:t>rough</a:t>
                </a:r>
                <a:r>
                  <a:rPr lang="en-US" dirty="0"/>
                  <a:t> approximation </a:t>
                </a:r>
                <a:r>
                  <a:rPr lang="en-US" i="1" dirty="0"/>
                  <a:t>ΔT’s </a:t>
                </a:r>
                <a:r>
                  <a:rPr lang="en-US" dirty="0"/>
                  <a:t>are additive: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Future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Current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mtClean="0">
                              <a:latin typeface="Cambria Math" panose="02040503050406030204" pitchFamily="18" charset="0"/>
                            </a:rPr>
                            <m:t>Fu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ture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Emissions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CDR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SRM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dirty="0">
                    <a:sym typeface="Wingdings" panose="05000000000000000000" pitchFamily="2" charset="2"/>
                  </a:rPr>
                  <a:t>In this context it’s reasonable to ask: how do the risks of CDR and SRM compare? </a:t>
                </a: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dirty="0">
                    <a:sym typeface="Wingdings" panose="05000000000000000000" pitchFamily="2" charset="2"/>
                  </a:rPr>
                  <a:t>Example: </a:t>
                </a:r>
                <a:r>
                  <a:rPr lang="en-US" dirty="0"/>
                  <a:t>Compare SRM and CDR for </a:t>
                </a:r>
                <a:r>
                  <a:rPr lang="en-US" i="1" dirty="0"/>
                  <a:t>ΔT = </a:t>
                </a:r>
                <a:r>
                  <a:rPr lang="en-US" dirty="0"/>
                  <a:t>0.25C in 2060</a:t>
                </a:r>
              </a:p>
              <a:p>
                <a:endParaRPr lang="en-US" dirty="0"/>
              </a:p>
              <a:p>
                <a:r>
                  <a:rPr lang="en-US" dirty="0">
                    <a:sym typeface="Wingdings" panose="05000000000000000000" pitchFamily="2" charset="2"/>
                  </a:rPr>
                  <a:t>How does the comparison depend on the timing of the cooling?  </a:t>
                </a: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3FCCEA8-141C-4151-84BE-9AF0ED5F3E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38" t="-1401" b="-2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11484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429BF7A-00E9-4B83-9CD8-FB148BA23A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55026" y="0"/>
            <a:ext cx="7281949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4A45FED-BF66-408C-B3B4-F8A5A902F4A7}"/>
              </a:ext>
            </a:extLst>
          </p:cNvPr>
          <p:cNvSpPr txBox="1"/>
          <p:nvPr/>
        </p:nvSpPr>
        <p:spPr>
          <a:xfrm>
            <a:off x="6466655" y="2262164"/>
            <a:ext cx="20865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Capacity, removal and T,</a:t>
            </a:r>
          </a:p>
          <a:p>
            <a:r>
              <a:rPr lang="en-US" sz="1400" dirty="0">
                <a:solidFill>
                  <a:srgbClr val="FF0000"/>
                </a:solidFill>
              </a:rPr>
              <a:t>normalized to their values @ 40 years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6F1135-F1A4-4DD0-94F9-EDC906A15A9A}"/>
              </a:ext>
            </a:extLst>
          </p:cNvPr>
          <p:cNvSpPr txBox="1"/>
          <p:nvPr/>
        </p:nvSpPr>
        <p:spPr>
          <a:xfrm>
            <a:off x="2976496" y="165401"/>
            <a:ext cx="16977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CDR Removal Rate</a:t>
            </a:r>
          </a:p>
          <a:p>
            <a:r>
              <a:rPr lang="en-US" sz="1400" dirty="0">
                <a:solidFill>
                  <a:srgbClr val="FF0000"/>
                </a:solidFill>
              </a:rPr>
              <a:t>(Stock of CDR tech)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AF4328-BB39-4A5A-A103-D9E4C88BCE89}"/>
              </a:ext>
            </a:extLst>
          </p:cNvPr>
          <p:cNvSpPr txBox="1"/>
          <p:nvPr/>
        </p:nvSpPr>
        <p:spPr>
          <a:xfrm>
            <a:off x="6765679" y="165402"/>
            <a:ext cx="17458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Cumulative removal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FEA174-8563-4117-AF64-3FB2F3A1F1F1}"/>
              </a:ext>
            </a:extLst>
          </p:cNvPr>
          <p:cNvSpPr txBox="1"/>
          <p:nvPr/>
        </p:nvSpPr>
        <p:spPr>
          <a:xfrm>
            <a:off x="3633170" y="4923747"/>
            <a:ext cx="3313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Removal-capacity / temperature-change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309A88-EFCE-4572-B5E1-4A93A067DE9E}"/>
              </a:ext>
            </a:extLst>
          </p:cNvPr>
          <p:cNvSpPr txBox="1"/>
          <p:nvPr/>
        </p:nvSpPr>
        <p:spPr>
          <a:xfrm>
            <a:off x="2976496" y="2402543"/>
            <a:ext cx="26866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Temperature change due to CDR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A29CF4-4D7C-4F0D-8F3E-AB2BAB874D50}"/>
              </a:ext>
            </a:extLst>
          </p:cNvPr>
          <p:cNvSpPr txBox="1"/>
          <p:nvPr/>
        </p:nvSpPr>
        <p:spPr>
          <a:xfrm>
            <a:off x="3625225" y="5195039"/>
            <a:ext cx="431502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b="1" dirty="0">
              <a:solidFill>
                <a:srgbClr val="00B0F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400" b="1" dirty="0">
                <a:solidFill>
                  <a:srgbClr val="00B0F0"/>
                </a:solidFill>
              </a:rPr>
              <a:t>If you want CDR to lower T fast the</a:t>
            </a:r>
          </a:p>
          <a:p>
            <a:r>
              <a:rPr lang="en-US" sz="1400" b="1" dirty="0">
                <a:solidFill>
                  <a:srgbClr val="00B0F0"/>
                </a:solidFill>
              </a:rPr>
              <a:t>	relative weight of construction</a:t>
            </a:r>
          </a:p>
          <a:p>
            <a:r>
              <a:rPr lang="en-US" sz="1400" b="1" dirty="0">
                <a:solidFill>
                  <a:srgbClr val="00B0F0"/>
                </a:solidFill>
              </a:rPr>
              <a:t>		impacts becomes very large</a:t>
            </a:r>
          </a:p>
        </p:txBody>
      </p:sp>
    </p:spTree>
    <p:extLst>
      <p:ext uri="{BB962C8B-B14F-4D97-AF65-F5344CB8AC3E}">
        <p14:creationId xmlns:p14="http://schemas.microsoft.com/office/powerpoint/2010/main" val="74497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70E7D-33B7-4C08-A859-602A4B8CF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Air pollution mortality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3B3C6-4DE2-4997-94F3-686E60A45A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38"/>
            <a:r>
              <a:rPr lang="en-US" b="1" dirty="0"/>
              <a:t>CDR</a:t>
            </a:r>
            <a:r>
              <a:rPr lang="en-US" dirty="0"/>
              <a:t> </a:t>
            </a:r>
          </a:p>
          <a:p>
            <a:pPr marL="57138"/>
            <a:r>
              <a:rPr lang="en-US" dirty="0"/>
              <a:t>Mortality from PM from the across the supply chain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Assume 1500 $/ton-year capacity of DAC + sequestration and energy supply (low now, may be reasonable long-run)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Use current world average deaths/$ GDP of </a:t>
            </a:r>
            <a:r>
              <a:rPr lang="en-US" sz="1800" dirty="0">
                <a:latin typeface="Source Sans Pro" panose="020B0503030403020204" pitchFamily="34" charset="0"/>
              </a:rPr>
              <a:t>6×10</a:t>
            </a:r>
            <a:r>
              <a:rPr lang="en-US" sz="1800" baseline="30000" dirty="0">
                <a:latin typeface="Source Sans Pro" panose="020B0503030403020204" pitchFamily="34" charset="0"/>
              </a:rPr>
              <a:t>-8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Assume mortality/$ for heavy construction = economy avg (underestimate)</a:t>
            </a:r>
          </a:p>
          <a:p>
            <a:pPr marL="57138"/>
            <a:endParaRPr lang="en-US" dirty="0"/>
          </a:p>
          <a:p>
            <a:pPr marL="57138"/>
            <a:r>
              <a:rPr lang="en-US" b="1" dirty="0"/>
              <a:t>SRM</a:t>
            </a:r>
          </a:p>
          <a:p>
            <a:pPr marL="57138"/>
            <a:r>
              <a:rPr lang="en-US" dirty="0"/>
              <a:t>Air quality mortality from SRM</a:t>
            </a:r>
          </a:p>
          <a:p>
            <a:pPr marL="342888" indent="-285750">
              <a:buFont typeface="Arial" panose="020B0604020202020204" pitchFamily="34" charset="0"/>
              <a:buChar char="•"/>
            </a:pPr>
            <a:r>
              <a:rPr lang="en-US" dirty="0"/>
              <a:t>10,000 direct mortality per year for sulfate aerosol SRM doing 1 C from Eastham (2018).</a:t>
            </a:r>
          </a:p>
          <a:p>
            <a:pPr marL="457098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74F599-9C7F-4922-ACCB-6A9D7D0D0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55" tIns="46028" rIns="92055" bIns="46028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fld id="{89E8B4E5-29BF-43AB-A076-1FB2489A474B}" type="slidenum">
              <a:rPr lang="en-US" smtClean="0">
                <a:solidFill>
                  <a:srgbClr val="000000"/>
                </a:solidFill>
              </a:rPr>
              <a:pPr algn="r" defTabSz="457200">
                <a:defRPr/>
              </a:pPr>
              <a:t>27</a:t>
            </a:fld>
            <a:endParaRPr lang="en-US" sz="140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70562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650F0-1E3D-4973-828B-E0610394B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Air pollution mortality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100C99-AAE0-4F2C-B04C-77F17C81A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55" tIns="46028" rIns="92055" bIns="46028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fld id="{89E8B4E5-29BF-43AB-A076-1FB2489A474B}" type="slidenum">
              <a:rPr lang="en-US" smtClean="0">
                <a:solidFill>
                  <a:srgbClr val="000000"/>
                </a:solidFill>
              </a:rPr>
              <a:pPr algn="r" defTabSz="457200">
                <a:defRPr/>
              </a:pPr>
              <a:t>28</a:t>
            </a:fld>
            <a:endParaRPr lang="en-US" sz="140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6C8B586-C5E6-4DCD-AB84-31D25D336C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66769" y="1569534"/>
            <a:ext cx="7660177" cy="45271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5A1A87-2B31-4960-8BB9-A59C7B259C50}"/>
              </a:ext>
            </a:extLst>
          </p:cNvPr>
          <p:cNvSpPr txBox="1"/>
          <p:nvPr/>
        </p:nvSpPr>
        <p:spPr>
          <a:xfrm>
            <a:off x="7036651" y="2017249"/>
            <a:ext cx="28438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endParaRPr lang="en-US" sz="1600" dirty="0">
              <a:solidFill>
                <a:srgbClr val="000000"/>
              </a:solidFill>
              <a:latin typeface="Calibri"/>
            </a:endParaRPr>
          </a:p>
          <a:p>
            <a:pPr defTabSz="457200">
              <a:defRPr/>
            </a:pPr>
            <a:endParaRPr lang="en-US" sz="1600" dirty="0">
              <a:solidFill>
                <a:srgbClr val="000000"/>
              </a:solidFill>
              <a:latin typeface="Calibri"/>
            </a:endParaRPr>
          </a:p>
          <a:p>
            <a:pPr defTabSz="457200"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Orange line assumes economy cleans over 50 years. </a:t>
            </a:r>
          </a:p>
          <a:p>
            <a:pPr defTabSz="457200">
              <a:defRPr/>
            </a:pPr>
            <a:endParaRPr lang="en-US" sz="1600" dirty="0">
              <a:solidFill>
                <a:srgbClr val="000000"/>
              </a:solidFill>
              <a:latin typeface="Calibri"/>
            </a:endParaRPr>
          </a:p>
          <a:p>
            <a:pPr defTabSz="457200">
              <a:defRPr/>
            </a:pPr>
            <a:endParaRPr lang="en-US" sz="1600" dirty="0">
              <a:solidFill>
                <a:srgbClr val="000000"/>
              </a:solidFill>
              <a:latin typeface="Calibri"/>
            </a:endParaRPr>
          </a:p>
          <a:p>
            <a:pPr defTabSz="457200">
              <a:defRPr/>
            </a:pPr>
            <a:endParaRPr lang="en-US" sz="16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52F41E-3003-4EB3-A3EA-243DA7CF494E}"/>
              </a:ext>
            </a:extLst>
          </p:cNvPr>
          <p:cNvSpPr txBox="1"/>
          <p:nvPr/>
        </p:nvSpPr>
        <p:spPr>
          <a:xfrm rot="16200000">
            <a:off x="2184644" y="2408392"/>
            <a:ext cx="17501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</a:rPr>
              <a:t>Annual mortality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9A8935-7ACC-4A6E-B865-B3D37E8494DF}"/>
              </a:ext>
            </a:extLst>
          </p:cNvPr>
          <p:cNvSpPr txBox="1"/>
          <p:nvPr/>
        </p:nvSpPr>
        <p:spPr>
          <a:xfrm rot="16200000">
            <a:off x="1906010" y="4360355"/>
            <a:ext cx="23074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</a:rPr>
              <a:t>Cumulative mortality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480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D1382-F30D-3069-60DD-8AF7C1D7C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3">
            <a:extLst>
              <a:ext uri="{FF2B5EF4-FFF2-40B4-BE49-F238E27FC236}">
                <a16:creationId xmlns:a16="http://schemas.microsoft.com/office/drawing/2014/main" id="{6509C17D-56B5-3C88-8AA3-4E1621ABB5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risks SRM and CDR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7169BB-DBDC-E43D-D673-65D2788465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Suppose SRM and CDR are used to achieve the same marginal (small) amount of cooing at some future </a:t>
            </a:r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date</a:t>
            </a:r>
            <a:r>
              <a:rPr lang="en-US" dirty="0">
                <a:sym typeface="Wingdings" panose="05000000000000000000" pitchFamily="2" charset="2"/>
              </a:rPr>
              <a:t>: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pPr lvl="1" indent="0">
              <a:buNone/>
            </a:pPr>
            <a:r>
              <a:rPr lang="en-US" dirty="0">
                <a:sym typeface="Wingdings" panose="05000000000000000000" pitchFamily="2" charset="2"/>
              </a:rPr>
              <a:t>If the </a:t>
            </a:r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date</a:t>
            </a:r>
            <a:r>
              <a:rPr lang="en-US" dirty="0">
                <a:sym typeface="Wingdings" panose="05000000000000000000" pitchFamily="2" charset="2"/>
              </a:rPr>
              <a:t> is a few </a:t>
            </a:r>
            <a:r>
              <a:rPr lang="en-US" i="1" dirty="0">
                <a:sym typeface="Wingdings" panose="05000000000000000000" pitchFamily="2" charset="2"/>
              </a:rPr>
              <a:t>century's</a:t>
            </a:r>
            <a:r>
              <a:rPr lang="en-US" dirty="0">
                <a:sym typeface="Wingdings" panose="05000000000000000000" pitchFamily="2" charset="2"/>
              </a:rPr>
              <a:t> out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ym typeface="Wingdings" panose="05000000000000000000" pitchFamily="2" charset="2"/>
              </a:rPr>
              <a:t> risks of SRM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&gt;</a:t>
            </a:r>
            <a:r>
              <a:rPr lang="en-US" dirty="0">
                <a:sym typeface="Wingdings" panose="05000000000000000000" pitchFamily="2" charset="2"/>
              </a:rPr>
              <a:t> CDR</a:t>
            </a:r>
          </a:p>
          <a:p>
            <a:pPr marL="1028700" lvl="1" indent="-342900"/>
            <a:endParaRPr lang="en-US" dirty="0">
              <a:sym typeface="Wingdings" panose="05000000000000000000" pitchFamily="2" charset="2"/>
            </a:endParaRPr>
          </a:p>
          <a:p>
            <a:pPr lvl="1" indent="0">
              <a:buNone/>
            </a:pPr>
            <a:r>
              <a:rPr lang="en-US" dirty="0">
                <a:sym typeface="Wingdings" panose="05000000000000000000" pitchFamily="2" charset="2"/>
              </a:rPr>
              <a:t>If the </a:t>
            </a:r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date</a:t>
            </a:r>
            <a:r>
              <a:rPr lang="en-US" dirty="0">
                <a:sym typeface="Wingdings" panose="05000000000000000000" pitchFamily="2" charset="2"/>
              </a:rPr>
              <a:t> a few </a:t>
            </a:r>
            <a:r>
              <a:rPr lang="en-US" i="1" dirty="0">
                <a:sym typeface="Wingdings" panose="05000000000000000000" pitchFamily="2" charset="2"/>
              </a:rPr>
              <a:t>decades</a:t>
            </a:r>
            <a:r>
              <a:rPr lang="en-US" dirty="0">
                <a:sym typeface="Wingdings" panose="05000000000000000000" pitchFamily="2" charset="2"/>
              </a:rPr>
              <a:t> out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ym typeface="Wingdings" panose="05000000000000000000" pitchFamily="2" charset="2"/>
              </a:rPr>
              <a:t> risks of CDR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&gt;</a:t>
            </a:r>
            <a:r>
              <a:rPr lang="en-US" dirty="0">
                <a:sym typeface="Wingdings" panose="05000000000000000000" pitchFamily="2" charset="2"/>
              </a:rPr>
              <a:t> SRM</a:t>
            </a:r>
          </a:p>
          <a:p>
            <a:pPr marL="1028700" lvl="1" indent="-342900"/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7538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8166A-612A-43EB-F878-D5E674A38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C510CF0-2A22-021C-E356-28F9966FBF3E}"/>
              </a:ext>
            </a:extLst>
          </p:cNvPr>
          <p:cNvGrpSpPr/>
          <p:nvPr/>
        </p:nvGrpSpPr>
        <p:grpSpPr>
          <a:xfrm>
            <a:off x="1971219" y="3496764"/>
            <a:ext cx="4976768" cy="1602025"/>
            <a:chOff x="3097892" y="3496764"/>
            <a:chExt cx="4976768" cy="1602025"/>
          </a:xfrm>
        </p:grpSpPr>
        <p:sp>
          <p:nvSpPr>
            <p:cNvPr id="37" name="Graphic 6">
              <a:extLst>
                <a:ext uri="{FF2B5EF4-FFF2-40B4-BE49-F238E27FC236}">
                  <a16:creationId xmlns:a16="http://schemas.microsoft.com/office/drawing/2014/main" id="{274EEAA5-98E0-BB23-5BF4-77EA9DDE32A3}"/>
                </a:ext>
              </a:extLst>
            </p:cNvPr>
            <p:cNvSpPr/>
            <p:nvPr/>
          </p:nvSpPr>
          <p:spPr>
            <a:xfrm>
              <a:off x="3097892" y="3496764"/>
              <a:ext cx="4937760" cy="1584960"/>
            </a:xfrm>
            <a:custGeom>
              <a:avLst/>
              <a:gdLst>
                <a:gd name="connsiteX0" fmla="*/ 0 w 4937760"/>
                <a:gd name="connsiteY0" fmla="*/ 1598233 h 1584960"/>
                <a:gd name="connsiteX1" fmla="*/ 1845250 w 4937760"/>
                <a:gd name="connsiteY1" fmla="*/ 503672 h 1584960"/>
                <a:gd name="connsiteX2" fmla="*/ 4952397 w 4937760"/>
                <a:gd name="connsiteY2" fmla="*/ 1594362 h 158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37760" h="1584960">
                  <a:moveTo>
                    <a:pt x="0" y="1598233"/>
                  </a:moveTo>
                  <a:cubicBezTo>
                    <a:pt x="449393" y="1497265"/>
                    <a:pt x="1261436" y="979334"/>
                    <a:pt x="1845250" y="503672"/>
                  </a:cubicBezTo>
                  <a:cubicBezTo>
                    <a:pt x="3770291" y="-1064730"/>
                    <a:pt x="3954420" y="1524273"/>
                    <a:pt x="4952397" y="1594362"/>
                  </a:cubicBezTo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28575" cap="flat">
              <a:solidFill>
                <a:srgbClr val="92D050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38" name="Graphic 4">
              <a:extLst>
                <a:ext uri="{FF2B5EF4-FFF2-40B4-BE49-F238E27FC236}">
                  <a16:creationId xmlns:a16="http://schemas.microsoft.com/office/drawing/2014/main" id="{926E2C28-4505-76C4-F9F5-1FC90F699339}"/>
                </a:ext>
              </a:extLst>
            </p:cNvPr>
            <p:cNvSpPr/>
            <p:nvPr/>
          </p:nvSpPr>
          <p:spPr>
            <a:xfrm>
              <a:off x="3122263" y="3989505"/>
              <a:ext cx="4952397" cy="1109284"/>
            </a:xfrm>
            <a:custGeom>
              <a:avLst/>
              <a:gdLst>
                <a:gd name="connsiteX0" fmla="*/ 0 w 4937760"/>
                <a:gd name="connsiteY0" fmla="*/ 837121 h 822960"/>
                <a:gd name="connsiteX1" fmla="*/ 1508902 w 4937760"/>
                <a:gd name="connsiteY1" fmla="*/ 2583 h 822960"/>
                <a:gd name="connsiteX2" fmla="*/ 4006130 w 4937760"/>
                <a:gd name="connsiteY2" fmla="*/ 0 h 822960"/>
                <a:gd name="connsiteX3" fmla="*/ 4952397 w 4937760"/>
                <a:gd name="connsiteY3" fmla="*/ 833250 h 822960"/>
                <a:gd name="connsiteX0" fmla="*/ 0 w 4952397"/>
                <a:gd name="connsiteY0" fmla="*/ 1175040 h 1175040"/>
                <a:gd name="connsiteX1" fmla="*/ 1508902 w 4952397"/>
                <a:gd name="connsiteY1" fmla="*/ 340502 h 1175040"/>
                <a:gd name="connsiteX2" fmla="*/ 4006130 w 4952397"/>
                <a:gd name="connsiteY2" fmla="*/ 337919 h 1175040"/>
                <a:gd name="connsiteX3" fmla="*/ 4952397 w 4952397"/>
                <a:gd name="connsiteY3" fmla="*/ 1171169 h 1175040"/>
                <a:gd name="connsiteX0" fmla="*/ 0 w 4952397"/>
                <a:gd name="connsiteY0" fmla="*/ 1261592 h 1261592"/>
                <a:gd name="connsiteX1" fmla="*/ 1508902 w 4952397"/>
                <a:gd name="connsiteY1" fmla="*/ 427054 h 1261592"/>
                <a:gd name="connsiteX2" fmla="*/ 4006130 w 4952397"/>
                <a:gd name="connsiteY2" fmla="*/ 424471 h 1261592"/>
                <a:gd name="connsiteX3" fmla="*/ 4952397 w 4952397"/>
                <a:gd name="connsiteY3" fmla="*/ 1257721 h 1261592"/>
                <a:gd name="connsiteX0" fmla="*/ 0 w 4952397"/>
                <a:gd name="connsiteY0" fmla="*/ 1134434 h 1134434"/>
                <a:gd name="connsiteX1" fmla="*/ 1508902 w 4952397"/>
                <a:gd name="connsiteY1" fmla="*/ 299896 h 1134434"/>
                <a:gd name="connsiteX2" fmla="*/ 4006130 w 4952397"/>
                <a:gd name="connsiteY2" fmla="*/ 297313 h 1134434"/>
                <a:gd name="connsiteX3" fmla="*/ 4952397 w 4952397"/>
                <a:gd name="connsiteY3" fmla="*/ 1130563 h 1134434"/>
                <a:gd name="connsiteX0" fmla="*/ 0 w 4952397"/>
                <a:gd name="connsiteY0" fmla="*/ 1153502 h 1153502"/>
                <a:gd name="connsiteX1" fmla="*/ 1508902 w 4952397"/>
                <a:gd name="connsiteY1" fmla="*/ 318964 h 1153502"/>
                <a:gd name="connsiteX2" fmla="*/ 4006130 w 4952397"/>
                <a:gd name="connsiteY2" fmla="*/ 316381 h 1153502"/>
                <a:gd name="connsiteX3" fmla="*/ 4952397 w 4952397"/>
                <a:gd name="connsiteY3" fmla="*/ 1149631 h 1153502"/>
                <a:gd name="connsiteX0" fmla="*/ 0 w 4952397"/>
                <a:gd name="connsiteY0" fmla="*/ 1182192 h 1182192"/>
                <a:gd name="connsiteX1" fmla="*/ 1508902 w 4952397"/>
                <a:gd name="connsiteY1" fmla="*/ 347654 h 1182192"/>
                <a:gd name="connsiteX2" fmla="*/ 4006130 w 4952397"/>
                <a:gd name="connsiteY2" fmla="*/ 345071 h 1182192"/>
                <a:gd name="connsiteX3" fmla="*/ 4952397 w 4952397"/>
                <a:gd name="connsiteY3" fmla="*/ 1178321 h 1182192"/>
                <a:gd name="connsiteX0" fmla="*/ 0 w 4952397"/>
                <a:gd name="connsiteY0" fmla="*/ 1235133 h 1235133"/>
                <a:gd name="connsiteX1" fmla="*/ 1508902 w 4952397"/>
                <a:gd name="connsiteY1" fmla="*/ 400595 h 1235133"/>
                <a:gd name="connsiteX2" fmla="*/ 4006130 w 4952397"/>
                <a:gd name="connsiteY2" fmla="*/ 398012 h 1235133"/>
                <a:gd name="connsiteX3" fmla="*/ 4952397 w 4952397"/>
                <a:gd name="connsiteY3" fmla="*/ 1231262 h 1235133"/>
                <a:gd name="connsiteX0" fmla="*/ 0 w 4952397"/>
                <a:gd name="connsiteY0" fmla="*/ 1254542 h 1254542"/>
                <a:gd name="connsiteX1" fmla="*/ 1508902 w 4952397"/>
                <a:gd name="connsiteY1" fmla="*/ 420004 h 1254542"/>
                <a:gd name="connsiteX2" fmla="*/ 4006130 w 4952397"/>
                <a:gd name="connsiteY2" fmla="*/ 417421 h 1254542"/>
                <a:gd name="connsiteX3" fmla="*/ 4952397 w 4952397"/>
                <a:gd name="connsiteY3" fmla="*/ 1250671 h 1254542"/>
                <a:gd name="connsiteX0" fmla="*/ 0 w 4952397"/>
                <a:gd name="connsiteY0" fmla="*/ 1231275 h 1231275"/>
                <a:gd name="connsiteX1" fmla="*/ 1508902 w 4952397"/>
                <a:gd name="connsiteY1" fmla="*/ 396737 h 1231275"/>
                <a:gd name="connsiteX2" fmla="*/ 4006130 w 4952397"/>
                <a:gd name="connsiteY2" fmla="*/ 394154 h 1231275"/>
                <a:gd name="connsiteX3" fmla="*/ 4952397 w 4952397"/>
                <a:gd name="connsiteY3" fmla="*/ 1227404 h 1231275"/>
                <a:gd name="connsiteX0" fmla="*/ 0 w 4952397"/>
                <a:gd name="connsiteY0" fmla="*/ 1225523 h 1225523"/>
                <a:gd name="connsiteX1" fmla="*/ 1508902 w 4952397"/>
                <a:gd name="connsiteY1" fmla="*/ 390985 h 1225523"/>
                <a:gd name="connsiteX2" fmla="*/ 4006130 w 4952397"/>
                <a:gd name="connsiteY2" fmla="*/ 388402 h 1225523"/>
                <a:gd name="connsiteX3" fmla="*/ 4952397 w 4952397"/>
                <a:gd name="connsiteY3" fmla="*/ 1221652 h 1225523"/>
                <a:gd name="connsiteX0" fmla="*/ 0 w 4952397"/>
                <a:gd name="connsiteY0" fmla="*/ 1242859 h 1242859"/>
                <a:gd name="connsiteX1" fmla="*/ 1508902 w 4952397"/>
                <a:gd name="connsiteY1" fmla="*/ 408321 h 1242859"/>
                <a:gd name="connsiteX2" fmla="*/ 4006130 w 4952397"/>
                <a:gd name="connsiteY2" fmla="*/ 405738 h 1242859"/>
                <a:gd name="connsiteX3" fmla="*/ 4952397 w 4952397"/>
                <a:gd name="connsiteY3" fmla="*/ 1238988 h 1242859"/>
                <a:gd name="connsiteX0" fmla="*/ 0 w 4952397"/>
                <a:gd name="connsiteY0" fmla="*/ 1236486 h 1236486"/>
                <a:gd name="connsiteX1" fmla="*/ 1513740 w 4952397"/>
                <a:gd name="connsiteY1" fmla="*/ 416463 h 1236486"/>
                <a:gd name="connsiteX2" fmla="*/ 4006130 w 4952397"/>
                <a:gd name="connsiteY2" fmla="*/ 399365 h 1236486"/>
                <a:gd name="connsiteX3" fmla="*/ 4952397 w 4952397"/>
                <a:gd name="connsiteY3" fmla="*/ 1232615 h 1236486"/>
                <a:gd name="connsiteX0" fmla="*/ 0 w 4952397"/>
                <a:gd name="connsiteY0" fmla="*/ 1238594 h 1238594"/>
                <a:gd name="connsiteX1" fmla="*/ 1518578 w 4952397"/>
                <a:gd name="connsiteY1" fmla="*/ 413733 h 1238594"/>
                <a:gd name="connsiteX2" fmla="*/ 4006130 w 4952397"/>
                <a:gd name="connsiteY2" fmla="*/ 401473 h 1238594"/>
                <a:gd name="connsiteX3" fmla="*/ 4952397 w 4952397"/>
                <a:gd name="connsiteY3" fmla="*/ 1234723 h 1238594"/>
                <a:gd name="connsiteX0" fmla="*/ 0 w 4952397"/>
                <a:gd name="connsiteY0" fmla="*/ 1238594 h 1238594"/>
                <a:gd name="connsiteX1" fmla="*/ 1518578 w 4952397"/>
                <a:gd name="connsiteY1" fmla="*/ 413733 h 1238594"/>
                <a:gd name="connsiteX2" fmla="*/ 4006130 w 4952397"/>
                <a:gd name="connsiteY2" fmla="*/ 401473 h 1238594"/>
                <a:gd name="connsiteX3" fmla="*/ 4952397 w 4952397"/>
                <a:gd name="connsiteY3" fmla="*/ 1234723 h 1238594"/>
                <a:gd name="connsiteX0" fmla="*/ 0 w 4952397"/>
                <a:gd name="connsiteY0" fmla="*/ 1269105 h 1269105"/>
                <a:gd name="connsiteX1" fmla="*/ 1518578 w 4952397"/>
                <a:gd name="connsiteY1" fmla="*/ 444244 h 1269105"/>
                <a:gd name="connsiteX2" fmla="*/ 4006130 w 4952397"/>
                <a:gd name="connsiteY2" fmla="*/ 431984 h 1269105"/>
                <a:gd name="connsiteX3" fmla="*/ 4952397 w 4952397"/>
                <a:gd name="connsiteY3" fmla="*/ 1265234 h 1269105"/>
                <a:gd name="connsiteX0" fmla="*/ 0 w 4952397"/>
                <a:gd name="connsiteY0" fmla="*/ 1194530 h 1194530"/>
                <a:gd name="connsiteX1" fmla="*/ 1518578 w 4952397"/>
                <a:gd name="connsiteY1" fmla="*/ 369669 h 1194530"/>
                <a:gd name="connsiteX2" fmla="*/ 4006130 w 4952397"/>
                <a:gd name="connsiteY2" fmla="*/ 357409 h 1194530"/>
                <a:gd name="connsiteX3" fmla="*/ 4952397 w 4952397"/>
                <a:gd name="connsiteY3" fmla="*/ 1190659 h 1194530"/>
                <a:gd name="connsiteX0" fmla="*/ 0 w 4952397"/>
                <a:gd name="connsiteY0" fmla="*/ 1160585 h 1160585"/>
                <a:gd name="connsiteX1" fmla="*/ 1518578 w 4952397"/>
                <a:gd name="connsiteY1" fmla="*/ 335724 h 1160585"/>
                <a:gd name="connsiteX2" fmla="*/ 4006130 w 4952397"/>
                <a:gd name="connsiteY2" fmla="*/ 323464 h 1160585"/>
                <a:gd name="connsiteX3" fmla="*/ 4952397 w 4952397"/>
                <a:gd name="connsiteY3" fmla="*/ 1156714 h 1160585"/>
                <a:gd name="connsiteX0" fmla="*/ 0 w 4952397"/>
                <a:gd name="connsiteY0" fmla="*/ 1182800 h 1182800"/>
                <a:gd name="connsiteX1" fmla="*/ 1518578 w 4952397"/>
                <a:gd name="connsiteY1" fmla="*/ 357939 h 1182800"/>
                <a:gd name="connsiteX2" fmla="*/ 4006130 w 4952397"/>
                <a:gd name="connsiteY2" fmla="*/ 345679 h 1182800"/>
                <a:gd name="connsiteX3" fmla="*/ 4952397 w 4952397"/>
                <a:gd name="connsiteY3" fmla="*/ 1178929 h 1182800"/>
                <a:gd name="connsiteX0" fmla="*/ 0 w 4952397"/>
                <a:gd name="connsiteY0" fmla="*/ 1109284 h 1109284"/>
                <a:gd name="connsiteX1" fmla="*/ 1518578 w 4952397"/>
                <a:gd name="connsiteY1" fmla="*/ 284423 h 1109284"/>
                <a:gd name="connsiteX2" fmla="*/ 4006130 w 4952397"/>
                <a:gd name="connsiteY2" fmla="*/ 272163 h 1109284"/>
                <a:gd name="connsiteX3" fmla="*/ 4952397 w 4952397"/>
                <a:gd name="connsiteY3" fmla="*/ 1105413 h 110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52397" h="1109284">
                  <a:moveTo>
                    <a:pt x="0" y="1109284"/>
                  </a:moveTo>
                  <a:cubicBezTo>
                    <a:pt x="367956" y="1026616"/>
                    <a:pt x="988715" y="674085"/>
                    <a:pt x="1518578" y="284423"/>
                  </a:cubicBezTo>
                  <a:cubicBezTo>
                    <a:pt x="1910983" y="-1408"/>
                    <a:pt x="3637415" y="-172885"/>
                    <a:pt x="4006130" y="272163"/>
                  </a:cubicBezTo>
                  <a:cubicBezTo>
                    <a:pt x="4298707" y="669061"/>
                    <a:pt x="4563868" y="1078125"/>
                    <a:pt x="4952397" y="1105413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28575" cap="flat">
              <a:solidFill>
                <a:srgbClr val="0000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68A8210-71CE-06CC-7A18-24FBBD4BDE83}"/>
              </a:ext>
            </a:extLst>
          </p:cNvPr>
          <p:cNvGrpSpPr/>
          <p:nvPr/>
        </p:nvGrpSpPr>
        <p:grpSpPr>
          <a:xfrm>
            <a:off x="1997527" y="2963103"/>
            <a:ext cx="5838742" cy="2148840"/>
            <a:chOff x="1600200" y="2971800"/>
            <a:chExt cx="5838742" cy="214884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5497B3DF-F700-34D2-1BBE-56FDFF9F3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00200" y="3398520"/>
              <a:ext cx="4937760" cy="1722120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4D7C926-F461-304A-E77B-A6CB7646AB23}"/>
                </a:ext>
              </a:extLst>
            </p:cNvPr>
            <p:cNvSpPr txBox="1"/>
            <p:nvPr/>
          </p:nvSpPr>
          <p:spPr>
            <a:xfrm>
              <a:off x="5287327" y="2971800"/>
              <a:ext cx="21516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Emissions cut to zero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8895FAD-791A-AD8E-EEB0-5E10F7E34AFE}"/>
              </a:ext>
            </a:extLst>
          </p:cNvPr>
          <p:cNvGrpSpPr/>
          <p:nvPr/>
        </p:nvGrpSpPr>
        <p:grpSpPr>
          <a:xfrm>
            <a:off x="1997527" y="1664970"/>
            <a:ext cx="5410200" cy="3444240"/>
            <a:chOff x="1600200" y="1664970"/>
            <a:chExt cx="5410200" cy="344424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64798DF-3778-C260-4783-45A968792F62}"/>
                </a:ext>
              </a:extLst>
            </p:cNvPr>
            <p:cNvCxnSpPr/>
            <p:nvPr/>
          </p:nvCxnSpPr>
          <p:spPr bwMode="auto">
            <a:xfrm>
              <a:off x="1600200" y="1664970"/>
              <a:ext cx="0" cy="34442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4CE46CD-F206-8B0C-7BB9-D83243D80F7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00200" y="5109210"/>
              <a:ext cx="541020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154DA68-2A40-ED6D-BDD2-1C57BC0BCB16}"/>
              </a:ext>
            </a:extLst>
          </p:cNvPr>
          <p:cNvSpPr txBox="1"/>
          <p:nvPr/>
        </p:nvSpPr>
        <p:spPr>
          <a:xfrm>
            <a:off x="4359728" y="5236964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Time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CABC17F-E37E-930E-E791-CE822DD9318D}"/>
              </a:ext>
            </a:extLst>
          </p:cNvPr>
          <p:cNvSpPr txBox="1"/>
          <p:nvPr/>
        </p:nvSpPr>
        <p:spPr>
          <a:xfrm rot="16200000">
            <a:off x="909800" y="3133607"/>
            <a:ext cx="1477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Climate risks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5E6BD8F-12C7-E44B-CC1B-A497294F297C}"/>
              </a:ext>
            </a:extLst>
          </p:cNvPr>
          <p:cNvGrpSpPr/>
          <p:nvPr/>
        </p:nvGrpSpPr>
        <p:grpSpPr>
          <a:xfrm>
            <a:off x="1997527" y="3496503"/>
            <a:ext cx="6599461" cy="1615440"/>
            <a:chOff x="1600200" y="3490079"/>
            <a:chExt cx="6599461" cy="1615440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AB3413E7-0934-BB00-8A0D-DAD35FBA0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00200" y="3490079"/>
              <a:ext cx="4953000" cy="161544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39AAC4B-B154-17EA-0B21-3650E1933080}"/>
                </a:ext>
              </a:extLst>
            </p:cNvPr>
            <p:cNvSpPr txBox="1"/>
            <p:nvPr/>
          </p:nvSpPr>
          <p:spPr>
            <a:xfrm>
              <a:off x="6048046" y="4133291"/>
              <a:ext cx="21516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Emissions cuts &amp; Carbon removal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8237E7A-86A3-CD75-3024-C05517CCB673}"/>
              </a:ext>
            </a:extLst>
          </p:cNvPr>
          <p:cNvGrpSpPr/>
          <p:nvPr/>
        </p:nvGrpSpPr>
        <p:grpSpPr>
          <a:xfrm>
            <a:off x="1997528" y="1538467"/>
            <a:ext cx="4685129" cy="3573477"/>
            <a:chOff x="1600200" y="1538466"/>
            <a:chExt cx="4685129" cy="3573477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15CD7AE0-3552-3A3F-74DB-1ABA0B130D30}"/>
                </a:ext>
              </a:extLst>
            </p:cNvPr>
            <p:cNvGrpSpPr/>
            <p:nvPr/>
          </p:nvGrpSpPr>
          <p:grpSpPr>
            <a:xfrm>
              <a:off x="4305300" y="1538466"/>
              <a:ext cx="1980029" cy="369332"/>
              <a:chOff x="4305300" y="1538466"/>
              <a:chExt cx="1980029" cy="369332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C78ECB2-0D55-10FC-A0BF-2867A27743AB}"/>
                  </a:ext>
                </a:extLst>
              </p:cNvPr>
              <p:cNvSpPr txBox="1"/>
              <p:nvPr/>
            </p:nvSpPr>
            <p:spPr>
              <a:xfrm>
                <a:off x="4305300" y="1538466"/>
                <a:ext cx="19800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+mn-cs"/>
                  </a:rPr>
                  <a:t>Fossil fuels forever </a:t>
                </a:r>
              </a:p>
            </p:txBody>
          </p:sp>
        </p:grpSp>
        <p:sp>
          <p:nvSpPr>
            <p:cNvPr id="6" name="Graphic 1">
              <a:extLst>
                <a:ext uri="{FF2B5EF4-FFF2-40B4-BE49-F238E27FC236}">
                  <a16:creationId xmlns:a16="http://schemas.microsoft.com/office/drawing/2014/main" id="{30C2BDAE-C719-258A-6DD9-726B4279D7B0}"/>
                </a:ext>
              </a:extLst>
            </p:cNvPr>
            <p:cNvSpPr/>
            <p:nvPr/>
          </p:nvSpPr>
          <p:spPr>
            <a:xfrm>
              <a:off x="1600200" y="1908652"/>
              <a:ext cx="3508683" cy="3203291"/>
            </a:xfrm>
            <a:custGeom>
              <a:avLst/>
              <a:gdLst>
                <a:gd name="connsiteX0" fmla="*/ 0 w 3642360"/>
                <a:gd name="connsiteY0" fmla="*/ 3139122 h 3124200"/>
                <a:gd name="connsiteX1" fmla="*/ 3657073 w 3642360"/>
                <a:gd name="connsiteY1" fmla="*/ 0 h 3124200"/>
                <a:gd name="connsiteX0" fmla="*/ 0 w 3657073"/>
                <a:gd name="connsiteY0" fmla="*/ 3139122 h 3139122"/>
                <a:gd name="connsiteX1" fmla="*/ 3657073 w 3657073"/>
                <a:gd name="connsiteY1" fmla="*/ 0 h 3139122"/>
                <a:gd name="connsiteX0" fmla="*/ 0 w 3657073"/>
                <a:gd name="connsiteY0" fmla="*/ 3139122 h 3139122"/>
                <a:gd name="connsiteX1" fmla="*/ 3657073 w 3657073"/>
                <a:gd name="connsiteY1" fmla="*/ 0 h 3139122"/>
                <a:gd name="connsiteX0" fmla="*/ 0 w 3508683"/>
                <a:gd name="connsiteY0" fmla="*/ 3203291 h 3203291"/>
                <a:gd name="connsiteX1" fmla="*/ 3508683 w 3508683"/>
                <a:gd name="connsiteY1" fmla="*/ 0 h 3203291"/>
                <a:gd name="connsiteX0" fmla="*/ 0 w 3508683"/>
                <a:gd name="connsiteY0" fmla="*/ 3203291 h 3203291"/>
                <a:gd name="connsiteX1" fmla="*/ 3508683 w 3508683"/>
                <a:gd name="connsiteY1" fmla="*/ 0 h 3203291"/>
                <a:gd name="connsiteX0" fmla="*/ 0 w 3508683"/>
                <a:gd name="connsiteY0" fmla="*/ 3203291 h 3203291"/>
                <a:gd name="connsiteX1" fmla="*/ 3508683 w 3508683"/>
                <a:gd name="connsiteY1" fmla="*/ 0 h 3203291"/>
                <a:gd name="connsiteX0" fmla="*/ 0 w 3508683"/>
                <a:gd name="connsiteY0" fmla="*/ 3203291 h 3203291"/>
                <a:gd name="connsiteX1" fmla="*/ 3508683 w 3508683"/>
                <a:gd name="connsiteY1" fmla="*/ 0 h 3203291"/>
                <a:gd name="connsiteX0" fmla="*/ 0 w 3508683"/>
                <a:gd name="connsiteY0" fmla="*/ 3203291 h 3203291"/>
                <a:gd name="connsiteX1" fmla="*/ 3508683 w 3508683"/>
                <a:gd name="connsiteY1" fmla="*/ 0 h 3203291"/>
                <a:gd name="connsiteX0" fmla="*/ 0 w 3508683"/>
                <a:gd name="connsiteY0" fmla="*/ 3203291 h 3203291"/>
                <a:gd name="connsiteX1" fmla="*/ 3508683 w 3508683"/>
                <a:gd name="connsiteY1" fmla="*/ 0 h 3203291"/>
                <a:gd name="connsiteX0" fmla="*/ 0 w 3508683"/>
                <a:gd name="connsiteY0" fmla="*/ 3203291 h 3203291"/>
                <a:gd name="connsiteX1" fmla="*/ 3508683 w 3508683"/>
                <a:gd name="connsiteY1" fmla="*/ 0 h 3203291"/>
                <a:gd name="connsiteX0" fmla="*/ 0 w 3508683"/>
                <a:gd name="connsiteY0" fmla="*/ 3203291 h 3203291"/>
                <a:gd name="connsiteX1" fmla="*/ 3508683 w 3508683"/>
                <a:gd name="connsiteY1" fmla="*/ 0 h 3203291"/>
                <a:gd name="connsiteX0" fmla="*/ 0 w 3508683"/>
                <a:gd name="connsiteY0" fmla="*/ 3203291 h 3203291"/>
                <a:gd name="connsiteX1" fmla="*/ 3508683 w 3508683"/>
                <a:gd name="connsiteY1" fmla="*/ 0 h 3203291"/>
                <a:gd name="connsiteX0" fmla="*/ 0 w 3508683"/>
                <a:gd name="connsiteY0" fmla="*/ 3203291 h 3203291"/>
                <a:gd name="connsiteX1" fmla="*/ 3508683 w 3508683"/>
                <a:gd name="connsiteY1" fmla="*/ 0 h 3203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08683" h="3203291">
                  <a:moveTo>
                    <a:pt x="0" y="3203291"/>
                  </a:moveTo>
                  <a:cubicBezTo>
                    <a:pt x="978870" y="2924544"/>
                    <a:pt x="2039404" y="1632453"/>
                    <a:pt x="3508683" y="0"/>
                  </a:cubicBezTo>
                </a:path>
              </a:pathLst>
            </a:custGeom>
            <a:noFill/>
            <a:ln w="28575" cap="flat">
              <a:solidFill>
                <a:srgbClr val="FD0000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52EA448E-317C-C114-86C1-16635018006C}"/>
              </a:ext>
            </a:extLst>
          </p:cNvPr>
          <p:cNvSpPr txBox="1"/>
          <p:nvPr/>
        </p:nvSpPr>
        <p:spPr>
          <a:xfrm>
            <a:off x="3836786" y="4130589"/>
            <a:ext cx="19945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Emissions cuts &amp;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Carbon removal &amp;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Sunlight reflection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2BBE60-94B6-95E9-7533-1FA657D69A02}"/>
              </a:ext>
            </a:extLst>
          </p:cNvPr>
          <p:cNvSpPr txBox="1"/>
          <p:nvPr/>
        </p:nvSpPr>
        <p:spPr>
          <a:xfrm>
            <a:off x="4551142" y="3589953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SRM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022240-24DB-F8B7-815E-C3AFE9E058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941" y="0"/>
            <a:ext cx="10644539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490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E195B-3957-5C14-B95C-F60CA1CDF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11668F6-FBE8-7E0C-B911-BF5004704FD8}"/>
              </a:ext>
            </a:extLst>
          </p:cNvPr>
          <p:cNvGrpSpPr/>
          <p:nvPr/>
        </p:nvGrpSpPr>
        <p:grpSpPr>
          <a:xfrm>
            <a:off x="1971219" y="3496764"/>
            <a:ext cx="4976768" cy="1602025"/>
            <a:chOff x="3097892" y="3496764"/>
            <a:chExt cx="4976768" cy="1602025"/>
          </a:xfrm>
        </p:grpSpPr>
        <p:sp>
          <p:nvSpPr>
            <p:cNvPr id="37" name="Graphic 6">
              <a:extLst>
                <a:ext uri="{FF2B5EF4-FFF2-40B4-BE49-F238E27FC236}">
                  <a16:creationId xmlns:a16="http://schemas.microsoft.com/office/drawing/2014/main" id="{32CB287C-DD76-6EB0-5B9E-79E61ADECE47}"/>
                </a:ext>
              </a:extLst>
            </p:cNvPr>
            <p:cNvSpPr/>
            <p:nvPr/>
          </p:nvSpPr>
          <p:spPr>
            <a:xfrm>
              <a:off x="3097892" y="3496764"/>
              <a:ext cx="4937760" cy="1584960"/>
            </a:xfrm>
            <a:custGeom>
              <a:avLst/>
              <a:gdLst>
                <a:gd name="connsiteX0" fmla="*/ 0 w 4937760"/>
                <a:gd name="connsiteY0" fmla="*/ 1598233 h 1584960"/>
                <a:gd name="connsiteX1" fmla="*/ 1845250 w 4937760"/>
                <a:gd name="connsiteY1" fmla="*/ 503672 h 1584960"/>
                <a:gd name="connsiteX2" fmla="*/ 4952397 w 4937760"/>
                <a:gd name="connsiteY2" fmla="*/ 1594362 h 158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37760" h="1584960">
                  <a:moveTo>
                    <a:pt x="0" y="1598233"/>
                  </a:moveTo>
                  <a:cubicBezTo>
                    <a:pt x="449393" y="1497265"/>
                    <a:pt x="1261436" y="979334"/>
                    <a:pt x="1845250" y="503672"/>
                  </a:cubicBezTo>
                  <a:cubicBezTo>
                    <a:pt x="3770291" y="-1064730"/>
                    <a:pt x="3954420" y="1524273"/>
                    <a:pt x="4952397" y="1594362"/>
                  </a:cubicBezTo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28575" cap="flat">
              <a:solidFill>
                <a:srgbClr val="92D050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38" name="Graphic 4">
              <a:extLst>
                <a:ext uri="{FF2B5EF4-FFF2-40B4-BE49-F238E27FC236}">
                  <a16:creationId xmlns:a16="http://schemas.microsoft.com/office/drawing/2014/main" id="{6BA3F4A7-9923-7582-E66B-88CE6D6B7C19}"/>
                </a:ext>
              </a:extLst>
            </p:cNvPr>
            <p:cNvSpPr/>
            <p:nvPr/>
          </p:nvSpPr>
          <p:spPr>
            <a:xfrm>
              <a:off x="3122263" y="3989505"/>
              <a:ext cx="4952397" cy="1109284"/>
            </a:xfrm>
            <a:custGeom>
              <a:avLst/>
              <a:gdLst>
                <a:gd name="connsiteX0" fmla="*/ 0 w 4937760"/>
                <a:gd name="connsiteY0" fmla="*/ 837121 h 822960"/>
                <a:gd name="connsiteX1" fmla="*/ 1508902 w 4937760"/>
                <a:gd name="connsiteY1" fmla="*/ 2583 h 822960"/>
                <a:gd name="connsiteX2" fmla="*/ 4006130 w 4937760"/>
                <a:gd name="connsiteY2" fmla="*/ 0 h 822960"/>
                <a:gd name="connsiteX3" fmla="*/ 4952397 w 4937760"/>
                <a:gd name="connsiteY3" fmla="*/ 833250 h 822960"/>
                <a:gd name="connsiteX0" fmla="*/ 0 w 4952397"/>
                <a:gd name="connsiteY0" fmla="*/ 1175040 h 1175040"/>
                <a:gd name="connsiteX1" fmla="*/ 1508902 w 4952397"/>
                <a:gd name="connsiteY1" fmla="*/ 340502 h 1175040"/>
                <a:gd name="connsiteX2" fmla="*/ 4006130 w 4952397"/>
                <a:gd name="connsiteY2" fmla="*/ 337919 h 1175040"/>
                <a:gd name="connsiteX3" fmla="*/ 4952397 w 4952397"/>
                <a:gd name="connsiteY3" fmla="*/ 1171169 h 1175040"/>
                <a:gd name="connsiteX0" fmla="*/ 0 w 4952397"/>
                <a:gd name="connsiteY0" fmla="*/ 1261592 h 1261592"/>
                <a:gd name="connsiteX1" fmla="*/ 1508902 w 4952397"/>
                <a:gd name="connsiteY1" fmla="*/ 427054 h 1261592"/>
                <a:gd name="connsiteX2" fmla="*/ 4006130 w 4952397"/>
                <a:gd name="connsiteY2" fmla="*/ 424471 h 1261592"/>
                <a:gd name="connsiteX3" fmla="*/ 4952397 w 4952397"/>
                <a:gd name="connsiteY3" fmla="*/ 1257721 h 1261592"/>
                <a:gd name="connsiteX0" fmla="*/ 0 w 4952397"/>
                <a:gd name="connsiteY0" fmla="*/ 1134434 h 1134434"/>
                <a:gd name="connsiteX1" fmla="*/ 1508902 w 4952397"/>
                <a:gd name="connsiteY1" fmla="*/ 299896 h 1134434"/>
                <a:gd name="connsiteX2" fmla="*/ 4006130 w 4952397"/>
                <a:gd name="connsiteY2" fmla="*/ 297313 h 1134434"/>
                <a:gd name="connsiteX3" fmla="*/ 4952397 w 4952397"/>
                <a:gd name="connsiteY3" fmla="*/ 1130563 h 1134434"/>
                <a:gd name="connsiteX0" fmla="*/ 0 w 4952397"/>
                <a:gd name="connsiteY0" fmla="*/ 1153502 h 1153502"/>
                <a:gd name="connsiteX1" fmla="*/ 1508902 w 4952397"/>
                <a:gd name="connsiteY1" fmla="*/ 318964 h 1153502"/>
                <a:gd name="connsiteX2" fmla="*/ 4006130 w 4952397"/>
                <a:gd name="connsiteY2" fmla="*/ 316381 h 1153502"/>
                <a:gd name="connsiteX3" fmla="*/ 4952397 w 4952397"/>
                <a:gd name="connsiteY3" fmla="*/ 1149631 h 1153502"/>
                <a:gd name="connsiteX0" fmla="*/ 0 w 4952397"/>
                <a:gd name="connsiteY0" fmla="*/ 1182192 h 1182192"/>
                <a:gd name="connsiteX1" fmla="*/ 1508902 w 4952397"/>
                <a:gd name="connsiteY1" fmla="*/ 347654 h 1182192"/>
                <a:gd name="connsiteX2" fmla="*/ 4006130 w 4952397"/>
                <a:gd name="connsiteY2" fmla="*/ 345071 h 1182192"/>
                <a:gd name="connsiteX3" fmla="*/ 4952397 w 4952397"/>
                <a:gd name="connsiteY3" fmla="*/ 1178321 h 1182192"/>
                <a:gd name="connsiteX0" fmla="*/ 0 w 4952397"/>
                <a:gd name="connsiteY0" fmla="*/ 1235133 h 1235133"/>
                <a:gd name="connsiteX1" fmla="*/ 1508902 w 4952397"/>
                <a:gd name="connsiteY1" fmla="*/ 400595 h 1235133"/>
                <a:gd name="connsiteX2" fmla="*/ 4006130 w 4952397"/>
                <a:gd name="connsiteY2" fmla="*/ 398012 h 1235133"/>
                <a:gd name="connsiteX3" fmla="*/ 4952397 w 4952397"/>
                <a:gd name="connsiteY3" fmla="*/ 1231262 h 1235133"/>
                <a:gd name="connsiteX0" fmla="*/ 0 w 4952397"/>
                <a:gd name="connsiteY0" fmla="*/ 1254542 h 1254542"/>
                <a:gd name="connsiteX1" fmla="*/ 1508902 w 4952397"/>
                <a:gd name="connsiteY1" fmla="*/ 420004 h 1254542"/>
                <a:gd name="connsiteX2" fmla="*/ 4006130 w 4952397"/>
                <a:gd name="connsiteY2" fmla="*/ 417421 h 1254542"/>
                <a:gd name="connsiteX3" fmla="*/ 4952397 w 4952397"/>
                <a:gd name="connsiteY3" fmla="*/ 1250671 h 1254542"/>
                <a:gd name="connsiteX0" fmla="*/ 0 w 4952397"/>
                <a:gd name="connsiteY0" fmla="*/ 1231275 h 1231275"/>
                <a:gd name="connsiteX1" fmla="*/ 1508902 w 4952397"/>
                <a:gd name="connsiteY1" fmla="*/ 396737 h 1231275"/>
                <a:gd name="connsiteX2" fmla="*/ 4006130 w 4952397"/>
                <a:gd name="connsiteY2" fmla="*/ 394154 h 1231275"/>
                <a:gd name="connsiteX3" fmla="*/ 4952397 w 4952397"/>
                <a:gd name="connsiteY3" fmla="*/ 1227404 h 1231275"/>
                <a:gd name="connsiteX0" fmla="*/ 0 w 4952397"/>
                <a:gd name="connsiteY0" fmla="*/ 1225523 h 1225523"/>
                <a:gd name="connsiteX1" fmla="*/ 1508902 w 4952397"/>
                <a:gd name="connsiteY1" fmla="*/ 390985 h 1225523"/>
                <a:gd name="connsiteX2" fmla="*/ 4006130 w 4952397"/>
                <a:gd name="connsiteY2" fmla="*/ 388402 h 1225523"/>
                <a:gd name="connsiteX3" fmla="*/ 4952397 w 4952397"/>
                <a:gd name="connsiteY3" fmla="*/ 1221652 h 1225523"/>
                <a:gd name="connsiteX0" fmla="*/ 0 w 4952397"/>
                <a:gd name="connsiteY0" fmla="*/ 1242859 h 1242859"/>
                <a:gd name="connsiteX1" fmla="*/ 1508902 w 4952397"/>
                <a:gd name="connsiteY1" fmla="*/ 408321 h 1242859"/>
                <a:gd name="connsiteX2" fmla="*/ 4006130 w 4952397"/>
                <a:gd name="connsiteY2" fmla="*/ 405738 h 1242859"/>
                <a:gd name="connsiteX3" fmla="*/ 4952397 w 4952397"/>
                <a:gd name="connsiteY3" fmla="*/ 1238988 h 1242859"/>
                <a:gd name="connsiteX0" fmla="*/ 0 w 4952397"/>
                <a:gd name="connsiteY0" fmla="*/ 1236486 h 1236486"/>
                <a:gd name="connsiteX1" fmla="*/ 1513740 w 4952397"/>
                <a:gd name="connsiteY1" fmla="*/ 416463 h 1236486"/>
                <a:gd name="connsiteX2" fmla="*/ 4006130 w 4952397"/>
                <a:gd name="connsiteY2" fmla="*/ 399365 h 1236486"/>
                <a:gd name="connsiteX3" fmla="*/ 4952397 w 4952397"/>
                <a:gd name="connsiteY3" fmla="*/ 1232615 h 1236486"/>
                <a:gd name="connsiteX0" fmla="*/ 0 w 4952397"/>
                <a:gd name="connsiteY0" fmla="*/ 1238594 h 1238594"/>
                <a:gd name="connsiteX1" fmla="*/ 1518578 w 4952397"/>
                <a:gd name="connsiteY1" fmla="*/ 413733 h 1238594"/>
                <a:gd name="connsiteX2" fmla="*/ 4006130 w 4952397"/>
                <a:gd name="connsiteY2" fmla="*/ 401473 h 1238594"/>
                <a:gd name="connsiteX3" fmla="*/ 4952397 w 4952397"/>
                <a:gd name="connsiteY3" fmla="*/ 1234723 h 1238594"/>
                <a:gd name="connsiteX0" fmla="*/ 0 w 4952397"/>
                <a:gd name="connsiteY0" fmla="*/ 1238594 h 1238594"/>
                <a:gd name="connsiteX1" fmla="*/ 1518578 w 4952397"/>
                <a:gd name="connsiteY1" fmla="*/ 413733 h 1238594"/>
                <a:gd name="connsiteX2" fmla="*/ 4006130 w 4952397"/>
                <a:gd name="connsiteY2" fmla="*/ 401473 h 1238594"/>
                <a:gd name="connsiteX3" fmla="*/ 4952397 w 4952397"/>
                <a:gd name="connsiteY3" fmla="*/ 1234723 h 1238594"/>
                <a:gd name="connsiteX0" fmla="*/ 0 w 4952397"/>
                <a:gd name="connsiteY0" fmla="*/ 1269105 h 1269105"/>
                <a:gd name="connsiteX1" fmla="*/ 1518578 w 4952397"/>
                <a:gd name="connsiteY1" fmla="*/ 444244 h 1269105"/>
                <a:gd name="connsiteX2" fmla="*/ 4006130 w 4952397"/>
                <a:gd name="connsiteY2" fmla="*/ 431984 h 1269105"/>
                <a:gd name="connsiteX3" fmla="*/ 4952397 w 4952397"/>
                <a:gd name="connsiteY3" fmla="*/ 1265234 h 1269105"/>
                <a:gd name="connsiteX0" fmla="*/ 0 w 4952397"/>
                <a:gd name="connsiteY0" fmla="*/ 1194530 h 1194530"/>
                <a:gd name="connsiteX1" fmla="*/ 1518578 w 4952397"/>
                <a:gd name="connsiteY1" fmla="*/ 369669 h 1194530"/>
                <a:gd name="connsiteX2" fmla="*/ 4006130 w 4952397"/>
                <a:gd name="connsiteY2" fmla="*/ 357409 h 1194530"/>
                <a:gd name="connsiteX3" fmla="*/ 4952397 w 4952397"/>
                <a:gd name="connsiteY3" fmla="*/ 1190659 h 1194530"/>
                <a:gd name="connsiteX0" fmla="*/ 0 w 4952397"/>
                <a:gd name="connsiteY0" fmla="*/ 1160585 h 1160585"/>
                <a:gd name="connsiteX1" fmla="*/ 1518578 w 4952397"/>
                <a:gd name="connsiteY1" fmla="*/ 335724 h 1160585"/>
                <a:gd name="connsiteX2" fmla="*/ 4006130 w 4952397"/>
                <a:gd name="connsiteY2" fmla="*/ 323464 h 1160585"/>
                <a:gd name="connsiteX3" fmla="*/ 4952397 w 4952397"/>
                <a:gd name="connsiteY3" fmla="*/ 1156714 h 1160585"/>
                <a:gd name="connsiteX0" fmla="*/ 0 w 4952397"/>
                <a:gd name="connsiteY0" fmla="*/ 1182800 h 1182800"/>
                <a:gd name="connsiteX1" fmla="*/ 1518578 w 4952397"/>
                <a:gd name="connsiteY1" fmla="*/ 357939 h 1182800"/>
                <a:gd name="connsiteX2" fmla="*/ 4006130 w 4952397"/>
                <a:gd name="connsiteY2" fmla="*/ 345679 h 1182800"/>
                <a:gd name="connsiteX3" fmla="*/ 4952397 w 4952397"/>
                <a:gd name="connsiteY3" fmla="*/ 1178929 h 1182800"/>
                <a:gd name="connsiteX0" fmla="*/ 0 w 4952397"/>
                <a:gd name="connsiteY0" fmla="*/ 1109284 h 1109284"/>
                <a:gd name="connsiteX1" fmla="*/ 1518578 w 4952397"/>
                <a:gd name="connsiteY1" fmla="*/ 284423 h 1109284"/>
                <a:gd name="connsiteX2" fmla="*/ 4006130 w 4952397"/>
                <a:gd name="connsiteY2" fmla="*/ 272163 h 1109284"/>
                <a:gd name="connsiteX3" fmla="*/ 4952397 w 4952397"/>
                <a:gd name="connsiteY3" fmla="*/ 1105413 h 110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52397" h="1109284">
                  <a:moveTo>
                    <a:pt x="0" y="1109284"/>
                  </a:moveTo>
                  <a:cubicBezTo>
                    <a:pt x="367956" y="1026616"/>
                    <a:pt x="988715" y="674085"/>
                    <a:pt x="1518578" y="284423"/>
                  </a:cubicBezTo>
                  <a:cubicBezTo>
                    <a:pt x="1910983" y="-1408"/>
                    <a:pt x="3637415" y="-172885"/>
                    <a:pt x="4006130" y="272163"/>
                  </a:cubicBezTo>
                  <a:cubicBezTo>
                    <a:pt x="4298707" y="669061"/>
                    <a:pt x="4563868" y="1078125"/>
                    <a:pt x="4952397" y="1105413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28575" cap="flat">
              <a:solidFill>
                <a:srgbClr val="0000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C557433-5222-E05F-1BC8-181B54E25549}"/>
              </a:ext>
            </a:extLst>
          </p:cNvPr>
          <p:cNvGrpSpPr/>
          <p:nvPr/>
        </p:nvGrpSpPr>
        <p:grpSpPr>
          <a:xfrm>
            <a:off x="1997527" y="1664970"/>
            <a:ext cx="5410200" cy="3444240"/>
            <a:chOff x="1600200" y="1664970"/>
            <a:chExt cx="5410200" cy="344424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A5EAAE-623A-1A48-2F58-D9EA95091A12}"/>
                </a:ext>
              </a:extLst>
            </p:cNvPr>
            <p:cNvCxnSpPr/>
            <p:nvPr/>
          </p:nvCxnSpPr>
          <p:spPr bwMode="auto">
            <a:xfrm>
              <a:off x="1600200" y="1664970"/>
              <a:ext cx="0" cy="34442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D879531-EA2A-65C7-1A9F-EDB96770229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00200" y="5109210"/>
              <a:ext cx="541020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AA909151-72AB-D279-D2DF-DAE8CE016DDE}"/>
              </a:ext>
            </a:extLst>
          </p:cNvPr>
          <p:cNvSpPr txBox="1"/>
          <p:nvPr/>
        </p:nvSpPr>
        <p:spPr>
          <a:xfrm>
            <a:off x="4359728" y="5236964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Time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C116235-B13C-C9B9-95B9-94440A208A14}"/>
              </a:ext>
            </a:extLst>
          </p:cNvPr>
          <p:cNvSpPr txBox="1"/>
          <p:nvPr/>
        </p:nvSpPr>
        <p:spPr>
          <a:xfrm rot="16200000">
            <a:off x="909800" y="3133607"/>
            <a:ext cx="1477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Climate risks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D943191-0A68-E3C9-024A-F6E22CA2A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97527" y="3496503"/>
            <a:ext cx="4953000" cy="16154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91DF24-19AE-5A0D-C397-91D4EFB2E431}"/>
              </a:ext>
            </a:extLst>
          </p:cNvPr>
          <p:cNvSpPr txBox="1"/>
          <p:nvPr/>
        </p:nvSpPr>
        <p:spPr>
          <a:xfrm>
            <a:off x="4551142" y="3589953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SRM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00C5BD8-EBAE-7FBA-B161-D70191DF812E}"/>
              </a:ext>
            </a:extLst>
          </p:cNvPr>
          <p:cNvGrpSpPr/>
          <p:nvPr/>
        </p:nvGrpSpPr>
        <p:grpSpPr>
          <a:xfrm>
            <a:off x="3678545" y="753626"/>
            <a:ext cx="2573141" cy="1122576"/>
            <a:chOff x="4809431" y="1113784"/>
            <a:chExt cx="2573141" cy="1095642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923A1B67-0770-2A2A-DE92-895AAF77F0F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095999" y="1550081"/>
              <a:ext cx="2" cy="65934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37B0141-F261-5AD4-95B1-54B7C784232F}"/>
                </a:ext>
              </a:extLst>
            </p:cNvPr>
            <p:cNvSpPr txBox="1"/>
            <p:nvPr/>
          </p:nvSpPr>
          <p:spPr>
            <a:xfrm>
              <a:off x="4809431" y="1113784"/>
              <a:ext cx="2573141" cy="360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FF0000"/>
                  </a:solidFill>
                  <a:latin typeface="Calibri" pitchFamily="34" charset="0"/>
                </a:rPr>
                <a:t>Day Zero</a:t>
              </a:r>
              <a:endParaRPr lang="en-US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29CA39D-9BF0-A4CF-D38A-63FC9DC4C664}"/>
              </a:ext>
            </a:extLst>
          </p:cNvPr>
          <p:cNvGrpSpPr/>
          <p:nvPr/>
        </p:nvGrpSpPr>
        <p:grpSpPr>
          <a:xfrm>
            <a:off x="5187855" y="2815026"/>
            <a:ext cx="1644681" cy="1242241"/>
            <a:chOff x="6291207" y="2900593"/>
            <a:chExt cx="1644681" cy="1242241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7ED9917-DA59-BC91-97CF-2B424E8132BF}"/>
                </a:ext>
              </a:extLst>
            </p:cNvPr>
            <p:cNvCxnSpPr/>
            <p:nvPr/>
          </p:nvCxnSpPr>
          <p:spPr bwMode="auto">
            <a:xfrm>
              <a:off x="7113542" y="3609434"/>
              <a:ext cx="0" cy="5334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F96298F-E2A0-7253-354F-BBD425EEBB32}"/>
                </a:ext>
              </a:extLst>
            </p:cNvPr>
            <p:cNvSpPr txBox="1"/>
            <p:nvPr/>
          </p:nvSpPr>
          <p:spPr>
            <a:xfrm>
              <a:off x="6291207" y="2900593"/>
              <a:ext cx="16446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End solar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geoengineering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7EBF5EF-CB15-2ED7-22A6-69BBE115B527}"/>
              </a:ext>
            </a:extLst>
          </p:cNvPr>
          <p:cNvGrpSpPr/>
          <p:nvPr/>
        </p:nvGrpSpPr>
        <p:grpSpPr>
          <a:xfrm>
            <a:off x="2187313" y="3479699"/>
            <a:ext cx="1013418" cy="1219201"/>
            <a:chOff x="3227092" y="3581400"/>
            <a:chExt cx="1013418" cy="121920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F28A2DC-0102-44C0-C036-FE768C1AED36}"/>
                </a:ext>
              </a:extLst>
            </p:cNvPr>
            <p:cNvSpPr txBox="1"/>
            <p:nvPr/>
          </p:nvSpPr>
          <p:spPr>
            <a:xfrm>
              <a:off x="3227092" y="3581400"/>
              <a:ext cx="101341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Start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emission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cuts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FE14203A-D062-C0FA-D36B-5B54F9CE2C6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33800" y="4449610"/>
              <a:ext cx="0" cy="35099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</p:grp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FDBB160-3236-9CF2-71D5-EE9F58A4871A}"/>
              </a:ext>
            </a:extLst>
          </p:cNvPr>
          <p:cNvCxnSpPr/>
          <p:nvPr/>
        </p:nvCxnSpPr>
        <p:spPr bwMode="auto">
          <a:xfrm>
            <a:off x="3592686" y="3536747"/>
            <a:ext cx="0" cy="5334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2785FFCA-8FB0-A4BD-9CF1-346BF37BE576}"/>
              </a:ext>
            </a:extLst>
          </p:cNvPr>
          <p:cNvSpPr txBox="1"/>
          <p:nvPr/>
        </p:nvSpPr>
        <p:spPr>
          <a:xfrm>
            <a:off x="2770351" y="2815026"/>
            <a:ext cx="1644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Start solar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geoengineering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1FDD988-440B-16F7-2E88-B782FC3E6D66}"/>
              </a:ext>
            </a:extLst>
          </p:cNvPr>
          <p:cNvGrpSpPr/>
          <p:nvPr/>
        </p:nvGrpSpPr>
        <p:grpSpPr>
          <a:xfrm>
            <a:off x="3541170" y="2045013"/>
            <a:ext cx="1683282" cy="1492383"/>
            <a:chOff x="3114823" y="2156749"/>
            <a:chExt cx="1683282" cy="1492383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A16114FC-D035-C73A-F7BF-2E5A5AAA99D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56453" y="2819400"/>
              <a:ext cx="0" cy="82973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B67145B-1C54-28E7-BE57-C027B2D842AC}"/>
                </a:ext>
              </a:extLst>
            </p:cNvPr>
            <p:cNvSpPr txBox="1"/>
            <p:nvPr/>
          </p:nvSpPr>
          <p:spPr>
            <a:xfrm>
              <a:off x="3114823" y="2156749"/>
              <a:ext cx="16832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Start large-scale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carbon removal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57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9282EBE5-2680-42B4-AC8F-67660D7C44A4}"/>
              </a:ext>
            </a:extLst>
          </p:cNvPr>
          <p:cNvSpPr txBox="1"/>
          <p:nvPr/>
        </p:nvSpPr>
        <p:spPr>
          <a:xfrm>
            <a:off x="5762406" y="5498068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FF3399"/>
                </a:solidFill>
                <a:latin typeface="Calibri" pitchFamily="34" charset="0"/>
              </a:rPr>
              <a:t>Time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0BCFFA2-5F13-4DC8-879E-EC2E23F6FB78}"/>
              </a:ext>
            </a:extLst>
          </p:cNvPr>
          <p:cNvSpPr txBox="1"/>
          <p:nvPr/>
        </p:nvSpPr>
        <p:spPr>
          <a:xfrm>
            <a:off x="3459740" y="1494966"/>
            <a:ext cx="10663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 emission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cuts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1B5AB1A-4697-4A5D-B6EE-86D56EFCF73A}"/>
              </a:ext>
            </a:extLst>
          </p:cNvPr>
          <p:cNvSpPr txBox="1"/>
          <p:nvPr/>
        </p:nvSpPr>
        <p:spPr>
          <a:xfrm>
            <a:off x="5038396" y="1494967"/>
            <a:ext cx="1683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large-scale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carbon removal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80F99CB-9128-4A0D-A663-7333F36C4A68}"/>
              </a:ext>
            </a:extLst>
          </p:cNvPr>
          <p:cNvSpPr txBox="1"/>
          <p:nvPr/>
        </p:nvSpPr>
        <p:spPr>
          <a:xfrm>
            <a:off x="7087581" y="1494966"/>
            <a:ext cx="1644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solar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geoengineering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0AD843F-FEE0-4632-8594-2C4784A831C3}"/>
              </a:ext>
            </a:extLst>
          </p:cNvPr>
          <p:cNvCxnSpPr/>
          <p:nvPr/>
        </p:nvCxnSpPr>
        <p:spPr bwMode="auto">
          <a:xfrm>
            <a:off x="3352800" y="5410200"/>
            <a:ext cx="530730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1C11981-9319-4E8E-9A78-2E7A3600FE10}"/>
              </a:ext>
            </a:extLst>
          </p:cNvPr>
          <p:cNvSpPr txBox="1"/>
          <p:nvPr/>
        </p:nvSpPr>
        <p:spPr>
          <a:xfrm>
            <a:off x="5486401" y="2450068"/>
            <a:ext cx="1201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FF3399"/>
                </a:solidFill>
                <a:latin typeface="Calibri" pitchFamily="34" charset="0"/>
              </a:rPr>
              <a:t>Preference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DDAE9C0-DEE1-4CFD-AE3F-26CDB7C242A9}"/>
              </a:ext>
            </a:extLst>
          </p:cNvPr>
          <p:cNvCxnSpPr>
            <a:cxnSpLocks/>
          </p:cNvCxnSpPr>
          <p:nvPr/>
        </p:nvCxnSpPr>
        <p:spPr bwMode="auto">
          <a:xfrm flipH="1">
            <a:off x="3352800" y="2334399"/>
            <a:ext cx="530730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3CE403A6-401A-4043-AA28-AD2F967FEBB8}"/>
              </a:ext>
            </a:extLst>
          </p:cNvPr>
          <p:cNvSpPr txBox="1"/>
          <p:nvPr/>
        </p:nvSpPr>
        <p:spPr>
          <a:xfrm>
            <a:off x="3459740" y="4570766"/>
            <a:ext cx="10663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 emission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cuts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ECB6C9-76B8-4E53-8315-7407A3175C33}"/>
              </a:ext>
            </a:extLst>
          </p:cNvPr>
          <p:cNvSpPr txBox="1"/>
          <p:nvPr/>
        </p:nvSpPr>
        <p:spPr>
          <a:xfrm>
            <a:off x="6917413" y="4192370"/>
            <a:ext cx="1683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large-scale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carbon removal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ED030D-9CC6-496C-B8B0-B7C70F82E536}"/>
              </a:ext>
            </a:extLst>
          </p:cNvPr>
          <p:cNvSpPr txBox="1"/>
          <p:nvPr/>
        </p:nvSpPr>
        <p:spPr>
          <a:xfrm>
            <a:off x="5063988" y="4402347"/>
            <a:ext cx="1644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solar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</a:rPr>
              <a:t>geoengineering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5491D2-1724-4F08-8894-7D5A43DFC41C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527" b="93241" l="9834" r="92798">
                        <a14:foregroundMark x1="72992" y1="13518" x2="72992" y2="13518"/>
                        <a14:foregroundMark x1="49723" y1="7527" x2="49723" y2="7527"/>
                        <a14:foregroundMark x1="84072" y1="74808" x2="84072" y2="74808"/>
                        <a14:foregroundMark x1="90720" y1="52842" x2="90720" y2="52842"/>
                        <a14:foregroundMark x1="92798" y1="52842" x2="92798" y2="52842"/>
                        <a14:foregroundMark x1="38781" y1="90783" x2="38781" y2="90783"/>
                        <a14:foregroundMark x1="56371" y1="93241" x2="56371" y2="93241"/>
                        <a14:foregroundMark x1="37673" y1="40553" x2="37673" y2="40553"/>
                        <a14:foregroundMark x1="66343" y1="43011" x2="66343" y2="43011"/>
                        <a14:foregroundMark x1="48753" y1="72350" x2="48753" y2="72350"/>
                      </a14:backgroundRemoval>
                    </a14:imgEffect>
                  </a14:imgLayer>
                </a14:imgProps>
              </a:ext>
            </a:extLst>
          </a:blip>
          <a:srcRect l="7428" t="-468" b="468"/>
          <a:stretch/>
        </p:blipFill>
        <p:spPr>
          <a:xfrm>
            <a:off x="1753832" y="1036551"/>
            <a:ext cx="1371600" cy="1371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5CDFF5-4084-452C-84DF-979B49D28E8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0" b="89812" l="7165" r="92226">
                        <a14:foregroundMark x1="7317" y1="45174" x2="7317" y2="45174"/>
                        <a14:foregroundMark x1="92226" y1="46247" x2="92226" y2="46247"/>
                        <a14:foregroundMark x1="60823" y1="49330" x2="60823" y2="49330"/>
                        <a14:foregroundMark x1="36433" y1="48257" x2="36433" y2="48257"/>
                        <a14:foregroundMark x1="45732" y1="61528" x2="45732" y2="61528"/>
                        <a14:backgroundMark x1="14329" y1="6300" x2="14329" y2="6300"/>
                        <a14:backgroundMark x1="89787" y1="13539" x2="89787" y2="13539"/>
                      </a14:backgroundRemoval>
                    </a14:imgEffect>
                  </a14:imgLayer>
                </a14:imgProps>
              </a:ext>
            </a:extLst>
          </a:blip>
          <a:srcRect t="7926" b="4134"/>
          <a:stretch/>
        </p:blipFill>
        <p:spPr>
          <a:xfrm>
            <a:off x="9093448" y="1061741"/>
            <a:ext cx="1344720" cy="1371600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177C9D4-1A99-476A-B2AF-101787A10F81}"/>
              </a:ext>
            </a:extLst>
          </p:cNvPr>
          <p:cNvCxnSpPr>
            <a:cxnSpLocks/>
          </p:cNvCxnSpPr>
          <p:nvPr/>
        </p:nvCxnSpPr>
        <p:spPr bwMode="auto">
          <a:xfrm>
            <a:off x="4842274" y="5181600"/>
            <a:ext cx="381783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E1502F4-2ADC-4F17-9A96-D41250191192}"/>
              </a:ext>
            </a:extLst>
          </p:cNvPr>
          <p:cNvCxnSpPr>
            <a:cxnSpLocks/>
          </p:cNvCxnSpPr>
          <p:nvPr/>
        </p:nvCxnSpPr>
        <p:spPr bwMode="auto">
          <a:xfrm>
            <a:off x="6917414" y="4953000"/>
            <a:ext cx="1742695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93173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8" grpId="0"/>
      <p:bldP spid="30" grpId="0"/>
      <p:bldP spid="37" grpId="0"/>
      <p:bldP spid="25" grpId="0"/>
      <p:bldP spid="40" grpId="0"/>
      <p:bldP spid="41" grpId="0"/>
      <p:bldP spid="4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ook, text, sitting, photo&#10;&#10;Description automatically generated">
            <a:extLst>
              <a:ext uri="{FF2B5EF4-FFF2-40B4-BE49-F238E27FC236}">
                <a16:creationId xmlns:a16="http://schemas.microsoft.com/office/drawing/2014/main" id="{0545BCCD-E362-40D2-B473-C1C24FABA0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604" y="0"/>
            <a:ext cx="43927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9364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C01276-0D7C-FA9F-7996-273288CED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9928" y="0"/>
            <a:ext cx="78521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527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7AEB03-DC96-A507-1F58-E84394D531DC}"/>
              </a:ext>
            </a:extLst>
          </p:cNvPr>
          <p:cNvSpPr txBox="1"/>
          <p:nvPr/>
        </p:nvSpPr>
        <p:spPr>
          <a:xfrm>
            <a:off x="5974080" y="2509520"/>
            <a:ext cx="8691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05153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UChicago">
  <a:themeElements>
    <a:clrScheme name="Custom 4">
      <a:dk1>
        <a:srgbClr val="000000"/>
      </a:dk1>
      <a:lt1>
        <a:srgbClr val="FFFFFF"/>
      </a:lt1>
      <a:dk2>
        <a:srgbClr val="737373"/>
      </a:dk2>
      <a:lt2>
        <a:srgbClr val="D9D9D9"/>
      </a:lt2>
      <a:accent1>
        <a:srgbClr val="800000"/>
      </a:accent1>
      <a:accent2>
        <a:srgbClr val="004060"/>
      </a:accent2>
      <a:accent3>
        <a:srgbClr val="EAAA00"/>
      </a:accent3>
      <a:accent4>
        <a:srgbClr val="DD7B00"/>
      </a:accent4>
      <a:accent5>
        <a:srgbClr val="789D4A"/>
      </a:accent5>
      <a:accent6>
        <a:srgbClr val="3DB1C7"/>
      </a:accent6>
      <a:hlink>
        <a:srgbClr val="007395"/>
      </a:hlink>
      <a:folHlink>
        <a:srgbClr val="A4343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Chicago" id="{CFAA2610-EF68-2342-A71B-BDE9C170BA18}" vid="{B0365B56-F18B-384A-96E5-38458130AA7E}"/>
    </a:ext>
  </a:ext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66FF"/>
        </a:dk2>
        <a:lt2>
          <a:srgbClr val="9900CC"/>
        </a:lt2>
        <a:accent1>
          <a:srgbClr val="FF9900"/>
        </a:accent1>
        <a:accent2>
          <a:srgbClr val="00FFFF"/>
        </a:accent2>
        <a:accent3>
          <a:srgbClr val="AAB8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000000"/>
        </a:dk1>
        <a:lt1>
          <a:srgbClr val="DDDDDD"/>
        </a:lt1>
        <a:dk2>
          <a:srgbClr val="0000FF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EBEBEB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66FF"/>
        </a:dk2>
        <a:lt2>
          <a:srgbClr val="9900CC"/>
        </a:lt2>
        <a:accent1>
          <a:srgbClr val="FF9900"/>
        </a:accent1>
        <a:accent2>
          <a:srgbClr val="00FFFF"/>
        </a:accent2>
        <a:accent3>
          <a:srgbClr val="AAB8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000000"/>
        </a:dk1>
        <a:lt1>
          <a:srgbClr val="DDDDDD"/>
        </a:lt1>
        <a:dk2>
          <a:srgbClr val="0000FF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EBEBEB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2747</TotalTime>
  <Words>1452</Words>
  <Application>Microsoft Office PowerPoint</Application>
  <PresentationFormat>Widescreen</PresentationFormat>
  <Paragraphs>249</Paragraphs>
  <Slides>35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Office Theme</vt:lpstr>
      <vt:lpstr>UChicago</vt:lpstr>
      <vt:lpstr>Default Design</vt:lpstr>
      <vt:lpstr>1_Default Design</vt:lpstr>
      <vt:lpstr>Arthur H. Compton Lecture Series: An Intro to Climate Systems Engineering</vt:lpstr>
      <vt:lpstr>PowerPoint Presentation</vt:lpstr>
      <vt:lpstr>Outline </vt:lpstr>
      <vt:lpstr>PowerPoint Presentation</vt:lpstr>
      <vt:lpstr>PowerPoint Presentation</vt:lpstr>
      <vt:lpstr>PowerPoint Presentation</vt:lpstr>
      <vt:lpstr>How to navigate in four dimensions?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What’s the value of knowing more about SRM?</vt:lpstr>
      <vt:lpstr>Comparing risks SRM and CDR </vt:lpstr>
      <vt:lpstr>PowerPoint Presentation</vt:lpstr>
      <vt:lpstr>Example: Air pollution mortality</vt:lpstr>
      <vt:lpstr>Example 1: Air pollution mortality</vt:lpstr>
      <vt:lpstr>Comparing risks SRM and CDR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Keith</dc:creator>
  <cp:lastModifiedBy>David Keith</cp:lastModifiedBy>
  <cp:revision>5</cp:revision>
  <cp:lastPrinted>2025-11-22T15:44:58Z</cp:lastPrinted>
  <dcterms:created xsi:type="dcterms:W3CDTF">2025-09-30T18:45:12Z</dcterms:created>
  <dcterms:modified xsi:type="dcterms:W3CDTF">2025-11-24T15:35:45Z</dcterms:modified>
</cp:coreProperties>
</file>