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2" r:id="rId3"/>
  </p:sldMasterIdLst>
  <p:notesMasterIdLst>
    <p:notesMasterId r:id="rId31"/>
  </p:notesMasterIdLst>
  <p:sldIdLst>
    <p:sldId id="267" r:id="rId4"/>
    <p:sldId id="1906" r:id="rId5"/>
    <p:sldId id="1909" r:id="rId6"/>
    <p:sldId id="1905" r:id="rId7"/>
    <p:sldId id="1917" r:id="rId8"/>
    <p:sldId id="1918" r:id="rId9"/>
    <p:sldId id="1910" r:id="rId10"/>
    <p:sldId id="1381" r:id="rId11"/>
    <p:sldId id="1382" r:id="rId12"/>
    <p:sldId id="1383" r:id="rId13"/>
    <p:sldId id="1915" r:id="rId14"/>
    <p:sldId id="1914" r:id="rId15"/>
    <p:sldId id="1924" r:id="rId16"/>
    <p:sldId id="1925" r:id="rId17"/>
    <p:sldId id="1926" r:id="rId18"/>
    <p:sldId id="1922" r:id="rId19"/>
    <p:sldId id="1923" r:id="rId20"/>
    <p:sldId id="1927" r:id="rId21"/>
    <p:sldId id="1920" r:id="rId22"/>
    <p:sldId id="1871" r:id="rId23"/>
    <p:sldId id="1872" r:id="rId24"/>
    <p:sldId id="1907" r:id="rId25"/>
    <p:sldId id="1921" r:id="rId26"/>
    <p:sldId id="1688" r:id="rId27"/>
    <p:sldId id="1913" r:id="rId28"/>
    <p:sldId id="1916" r:id="rId29"/>
    <p:sldId id="15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5AC83-BF37-4230-90FF-A4303ED24A8E}">
          <p14:sldIdLst>
            <p14:sldId id="267"/>
          </p14:sldIdLst>
        </p14:section>
        <p14:section name="Intro to series" id="{846E1DC6-8CBA-40F9-ACF9-BB0A4FD750B0}">
          <p14:sldIdLst>
            <p14:sldId id="1906"/>
            <p14:sldId id="1909"/>
            <p14:sldId id="1905"/>
            <p14:sldId id="1917"/>
            <p14:sldId id="1918"/>
            <p14:sldId id="1910"/>
            <p14:sldId id="1381"/>
            <p14:sldId id="1382"/>
            <p14:sldId id="1383"/>
            <p14:sldId id="1915"/>
            <p14:sldId id="1914"/>
            <p14:sldId id="1924"/>
            <p14:sldId id="1925"/>
            <p14:sldId id="1926"/>
            <p14:sldId id="1922"/>
            <p14:sldId id="1923"/>
            <p14:sldId id="1927"/>
            <p14:sldId id="1920"/>
            <p14:sldId id="1871"/>
            <p14:sldId id="1872"/>
            <p14:sldId id="1907"/>
            <p14:sldId id="1921"/>
            <p14:sldId id="1688"/>
          </p14:sldIdLst>
        </p14:section>
        <p14:section name="Backup and working" id="{EDFD58CB-16FC-4247-9FBE-C6F1B018FF11}">
          <p14:sldIdLst>
            <p14:sldId id="1913"/>
            <p14:sldId id="1916"/>
            <p14:sldId id="158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2DE481-96B1-65F3-DCFB-5CB4D48A5DA8}" name="Benjamin Peltz" initials="BP" userId="S::bpeltz@UCHICAGO.EDU::39c3b512-618b-4377-9a0b-8098870c76e3" providerId="AD"/>
  <p188:author id="{1C45218A-CDE6-BF32-BC62-01EA8DE23C26}" name="David Keith" initials="DK" userId="S::davidkeith@UCHICAGO.EDU::42f977d9-efcd-4328-83d5-c3e4a8015bb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45CC40-A9D9-4B63-9771-1B3018C3CE53}" v="765" dt="2025-11-15T16:26:18.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266" autoAdjust="0"/>
    <p:restoredTop sz="94031" autoAdjust="0"/>
  </p:normalViewPr>
  <p:slideViewPr>
    <p:cSldViewPr snapToGrid="0">
      <p:cViewPr varScale="1">
        <p:scale>
          <a:sx n="87" d="100"/>
          <a:sy n="87" d="100"/>
        </p:scale>
        <p:origin x="24" y="264"/>
      </p:cViewPr>
      <p:guideLst/>
    </p:cSldViewPr>
  </p:slideViewPr>
  <p:notesTextViewPr>
    <p:cViewPr>
      <p:scale>
        <a:sx n="3" d="2"/>
        <a:sy n="3" d="2"/>
      </p:scale>
      <p:origin x="0" y="0"/>
    </p:cViewPr>
  </p:notesTextViewPr>
  <p:sorterViewPr>
    <p:cViewPr varScale="1">
      <p:scale>
        <a:sx n="100" d="100"/>
        <a:sy n="100" d="100"/>
      </p:scale>
      <p:origin x="0" y="-27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F4C09-EB91-4E2E-8BDC-105F8EBA4D3E}"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7C5A9-9588-4561-A8D0-39ABDE3C09AA}" type="slidenum">
              <a:rPr lang="en-US" smtClean="0"/>
              <a:t>‹#›</a:t>
            </a:fld>
            <a:endParaRPr lang="en-US"/>
          </a:p>
        </p:txBody>
      </p:sp>
    </p:spTree>
    <p:extLst>
      <p:ext uri="{BB962C8B-B14F-4D97-AF65-F5344CB8AC3E}">
        <p14:creationId xmlns:p14="http://schemas.microsoft.com/office/powerpoint/2010/main" val="155319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rldefense.proofpoint.com/v2/url?u=https-3A__slate.com_technology_2015_02_nrc-2Dgeoengineering-2Dreport-2Dclimate-2Dhacking-2Dis-2Ddangerous-2Dand-2Dbarking-2Dmad.html&amp;d=DwMFaQ&amp;c=WO-RGvefibhHBZq3fL85hQ&amp;r=neh3HfyxmZ_gBZatRfRYBzMg9NX5Zr0ZXsotkfaB-qc&amp;m=F2EuMkUNUvMlXbLCvtp8Q-ZYYgNKcleZOhpdBcY22vw&amp;s=1ohzb2UXf2rq6YTfY153uwLYQnq0mH7laXG8XIUKkBM&amp;e="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urldefense.proofpoint.com/v2/url?u=https-3A__wattsupwiththat.com_2011_06_17_leaked-2Dsmoke-2Dand-2Dmirror-2Dgeoengineering-2Dideas-2Dfrom-2Dthe-2Dipcc_&amp;d=DwMFaQ&amp;c=WO-RGvefibhHBZq3fL85hQ&amp;r=neh3HfyxmZ_gBZatRfRYBzMg9NX5Zr0ZXsotkfaB-qc&amp;m=F2EuMkUNUvMlXbLCvtp8Q-ZYYgNKcleZOhpdBcY22vw&amp;s=MMhgj12ruS5vwfUjcrYS5ZDuvel8C1nhVMLwWmGlMYM&amp;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949874" rtl="0" eaLnBrk="0" fontAlgn="base" latinLnBrk="0" hangingPunct="0">
              <a:lnSpc>
                <a:spcPct val="100000"/>
              </a:lnSpc>
              <a:spcBef>
                <a:spcPct val="0"/>
              </a:spcBef>
              <a:spcAft>
                <a:spcPct val="0"/>
              </a:spcAft>
              <a:buClrTx/>
              <a:buSzTx/>
              <a:buFontTx/>
              <a:buNone/>
              <a:tabLst/>
              <a:defRPr/>
            </a:pPr>
            <a:fld id="{452E54DB-C414-4364-9C4C-E4360818000B}" type="datetime1">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49874" rtl="0" eaLnBrk="0" fontAlgn="base" latinLnBrk="0" hangingPunct="0">
                <a:lnSpc>
                  <a:spcPct val="100000"/>
                </a:lnSpc>
                <a:spcBef>
                  <a:spcPct val="0"/>
                </a:spcBef>
                <a:spcAft>
                  <a:spcPct val="0"/>
                </a:spcAft>
                <a:buClrTx/>
                <a:buSzTx/>
                <a:buFontTx/>
                <a:buNone/>
                <a:tabLst/>
                <a:defRPr/>
              </a:pPr>
              <a:t>11/17/2025</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49874" rtl="0" eaLnBrk="0" fontAlgn="base" latinLnBrk="0" hangingPunct="0">
              <a:lnSpc>
                <a:spcPct val="100000"/>
              </a:lnSpc>
              <a:spcBef>
                <a:spcPct val="0"/>
              </a:spcBef>
              <a:spcAft>
                <a:spcPct val="0"/>
              </a:spcAft>
              <a:buClrTx/>
              <a:buSzTx/>
              <a:buFontTx/>
              <a:buNone/>
              <a:tabLst/>
              <a:defRPr/>
            </a:pPr>
            <a:fld id="{879A2ADD-3788-49A7-A77E-AC8EA308A2B4}" type="slidenum">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49874" rtl="0" eaLnBrk="0" fontAlgn="base" latinLnBrk="0" hangingPunct="0">
                <a:lnSpc>
                  <a:spcPct val="100000"/>
                </a:lnSpc>
                <a:spcBef>
                  <a:spcPct val="0"/>
                </a:spcBef>
                <a:spcAft>
                  <a:spcPct val="0"/>
                </a:spcAft>
                <a:buClrTx/>
                <a:buSzTx/>
                <a:buFontTx/>
                <a:buNone/>
                <a:tabLst/>
                <a:defRPr/>
              </a:pPr>
              <a:t>4</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25973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C7B60887-F024-431A-A10D-534A64A20B1B}" type="datetime1">
              <a:rPr lang="en-US">
                <a:solidFill>
                  <a:prstClr val="black"/>
                </a:solidFill>
              </a:rPr>
              <a:pPr/>
              <a:t>11/17/2025</a:t>
            </a:fld>
            <a:endParaRPr lang="en-US">
              <a:solidFill>
                <a:prstClr val="black"/>
              </a:solidFill>
            </a:endParaRPr>
          </a:p>
        </p:txBody>
      </p:sp>
      <p:sp>
        <p:nvSpPr>
          <p:cNvPr id="5" name="Rectangle 6"/>
          <p:cNvSpPr>
            <a:spLocks noGrp="1" noChangeArrowheads="1"/>
          </p:cNvSpPr>
          <p:nvPr>
            <p:ph type="ftr" sz="quarter" idx="4"/>
          </p:nvPr>
        </p:nvSpPr>
        <p:spPr>
          <a:ln/>
        </p:spPr>
        <p:txBody>
          <a:bodyPr/>
          <a:lstStyle/>
          <a:p>
            <a:r>
              <a:rPr lang="en-US">
                <a:solidFill>
                  <a:prstClr val="black"/>
                </a:solidFill>
              </a:rPr>
              <a:t>Standard ICM talk: November 2000</a:t>
            </a:r>
          </a:p>
        </p:txBody>
      </p:sp>
      <p:sp>
        <p:nvSpPr>
          <p:cNvPr id="6" name="Rectangle 7"/>
          <p:cNvSpPr>
            <a:spLocks noGrp="1" noChangeArrowheads="1"/>
          </p:cNvSpPr>
          <p:nvPr>
            <p:ph type="sldNum" sz="quarter" idx="5"/>
          </p:nvPr>
        </p:nvSpPr>
        <p:spPr>
          <a:ln/>
        </p:spPr>
        <p:txBody>
          <a:bodyPr/>
          <a:lstStyle/>
          <a:p>
            <a:fld id="{1CBA8E95-8D68-4C85-B495-41A02A22074E}" type="slidenum">
              <a:rPr lang="en-US">
                <a:solidFill>
                  <a:prstClr val="black"/>
                </a:solidFill>
              </a:rPr>
              <a:pPr/>
              <a:t>9</a:t>
            </a:fld>
            <a:endParaRPr lang="en-US">
              <a:solidFill>
                <a:prstClr val="black"/>
              </a:solidFill>
            </a:endParaRPr>
          </a:p>
        </p:txBody>
      </p:sp>
      <p:sp>
        <p:nvSpPr>
          <p:cNvPr id="568322" name="Rectangle 2"/>
          <p:cNvSpPr>
            <a:spLocks noGrp="1" noRot="1" noChangeAspect="1" noChangeArrowheads="1" noTextEdit="1"/>
          </p:cNvSpPr>
          <p:nvPr>
            <p:ph type="sldImg"/>
          </p:nvPr>
        </p:nvSpPr>
        <p:spPr>
          <a:xfrm>
            <a:off x="-246063" y="230188"/>
            <a:ext cx="5518151" cy="3105150"/>
          </a:xfrm>
          <a:ln/>
        </p:spPr>
      </p:sp>
      <p:sp>
        <p:nvSpPr>
          <p:cNvPr id="568323" name="Rectangle 3"/>
          <p:cNvSpPr>
            <a:spLocks noGrp="1" noChangeArrowheads="1"/>
          </p:cNvSpPr>
          <p:nvPr>
            <p:ph type="body" idx="1"/>
          </p:nvPr>
        </p:nvSpPr>
        <p:spPr>
          <a:xfrm>
            <a:off x="390939" y="3420100"/>
            <a:ext cx="6455466" cy="5838435"/>
          </a:xfrm>
        </p:spPr>
        <p:txBody>
          <a:bodyPr/>
          <a:lstStyle/>
          <a:p>
            <a:endParaRPr lang="en-US"/>
          </a:p>
        </p:txBody>
      </p:sp>
    </p:spTree>
    <p:extLst>
      <p:ext uri="{BB962C8B-B14F-4D97-AF65-F5344CB8AC3E}">
        <p14:creationId xmlns:p14="http://schemas.microsoft.com/office/powerpoint/2010/main" val="3196578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https://gravityflow.io/articles/5-elements-of-a-successful-feedback-loop/</a:t>
            </a:r>
          </a:p>
        </p:txBody>
      </p:sp>
      <p:sp>
        <p:nvSpPr>
          <p:cNvPr id="4" name="Slide Number Placeholder 3"/>
          <p:cNvSpPr>
            <a:spLocks noGrp="1"/>
          </p:cNvSpPr>
          <p:nvPr>
            <p:ph type="sldNum" sz="quarter" idx="5"/>
          </p:nvPr>
        </p:nvSpPr>
        <p:spPr/>
        <p:txBody>
          <a:bodyPr/>
          <a:lstStyle/>
          <a:p>
            <a:fld id="{1577C5A9-9588-4561-A8D0-39ABDE3C09AA}" type="slidenum">
              <a:rPr lang="en-US" smtClean="0"/>
              <a:t>10</a:t>
            </a:fld>
            <a:endParaRPr lang="en-US"/>
          </a:p>
        </p:txBody>
      </p:sp>
    </p:spTree>
    <p:extLst>
      <p:ext uri="{BB962C8B-B14F-4D97-AF65-F5344CB8AC3E}">
        <p14:creationId xmlns:p14="http://schemas.microsoft.com/office/powerpoint/2010/main" val="31473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11/17/2025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20</a:t>
            </a:fld>
            <a:endParaRPr lang="en-US"/>
          </a:p>
        </p:txBody>
      </p:sp>
    </p:spTree>
    <p:extLst>
      <p:ext uri="{BB962C8B-B14F-4D97-AF65-F5344CB8AC3E}">
        <p14:creationId xmlns:p14="http://schemas.microsoft.com/office/powerpoint/2010/main" val="53166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https://journals.ametsoc.org/view/journals/atsc/18/1/1520-0469_1961_018_0081_sa_2_0_co_2.xml</a:t>
            </a:r>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11/17/2025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21</a:t>
            </a:fld>
            <a:endParaRPr lang="en-US"/>
          </a:p>
        </p:txBody>
      </p:sp>
    </p:spTree>
    <p:extLst>
      <p:ext uri="{BB962C8B-B14F-4D97-AF65-F5344CB8AC3E}">
        <p14:creationId xmlns:p14="http://schemas.microsoft.com/office/powerpoint/2010/main" val="131252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400"/>
              </a:spcAft>
            </a:pPr>
            <a:r>
              <a:rPr lang="en-US" dirty="0"/>
              <a:t>Atmospheric physics, aircraft engineering,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7C5A9-9588-4561-A8D0-39ABDE3C09A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199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u="sng">
                <a:hlinkClick r:id="rId3"/>
              </a:rPr>
              <a:t>https://slate.com/technology/2015/02/nrc-geoengineering-report-climate-hacking-is-dangerous-and-barking-mad.html</a:t>
            </a:r>
            <a:r>
              <a:rPr lang="en-US" sz="1300"/>
              <a:t>  </a:t>
            </a:r>
          </a:p>
          <a:p>
            <a:br>
              <a:rPr lang="en-US" sz="1300"/>
            </a:br>
            <a:r>
              <a:rPr lang="en-US" sz="1300"/>
              <a:t>title: "Climate Hacking Is Barking Mad"</a:t>
            </a:r>
          </a:p>
          <a:p>
            <a:r>
              <a:rPr lang="en-US" sz="1300"/>
              <a:t> </a:t>
            </a:r>
          </a:p>
          <a:p>
            <a:r>
              <a:rPr lang="en-US" sz="1300"/>
              <a:t>Here's another from some climate deniers / skeptics: What's up with that - a climate denial website described it as batshit crazy</a:t>
            </a:r>
          </a:p>
          <a:p>
            <a:r>
              <a:rPr lang="en-US" sz="1300"/>
              <a:t> </a:t>
            </a:r>
          </a:p>
          <a:p>
            <a:r>
              <a:rPr lang="en-US" sz="1300" u="sng">
                <a:hlinkClick r:id="rId4"/>
              </a:rPr>
              <a:t>https://wattsupwiththat.com/2011/06/17/leaked-smoke-and-mirror-geoengineering-ideas-from-the-ipcc/</a:t>
            </a:r>
            <a:r>
              <a:rPr lang="en-US" sz="1300"/>
              <a:t> </a:t>
            </a:r>
          </a:p>
          <a:p>
            <a:r>
              <a:rPr lang="en-US" sz="1300"/>
              <a:t> </a:t>
            </a:r>
          </a:p>
          <a:p>
            <a:r>
              <a:rPr lang="en-US" sz="1300"/>
              <a:t>"....it’s </a:t>
            </a:r>
            <a:r>
              <a:rPr lang="en-US" sz="1300" i="1"/>
              <a:t>batshit crazy</a:t>
            </a:r>
            <a:r>
              <a:rPr lang="en-US" sz="1300"/>
              <a:t> and a powder-keg for priming a global explosion of the law of unintended consequences." </a:t>
            </a:r>
          </a:p>
          <a:p>
            <a:endParaRPr lang="en-US"/>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11/17/2025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27</a:t>
            </a:fld>
            <a:endParaRPr lang="en-US"/>
          </a:p>
        </p:txBody>
      </p:sp>
    </p:spTree>
    <p:extLst>
      <p:ext uri="{BB962C8B-B14F-4D97-AF65-F5344CB8AC3E}">
        <p14:creationId xmlns:p14="http://schemas.microsoft.com/office/powerpoint/2010/main" val="1538307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799A-9656-ED23-81AB-5C4B7E8A72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3FB57C-0607-4EDF-21A8-9F06149E0E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0AB85-4363-938A-F4B2-A5AF94989188}"/>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5" name="Footer Placeholder 4">
            <a:extLst>
              <a:ext uri="{FF2B5EF4-FFF2-40B4-BE49-F238E27FC236}">
                <a16:creationId xmlns:a16="http://schemas.microsoft.com/office/drawing/2014/main" id="{A9374DF4-68E7-830D-D2DD-0D3D9347B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8C7C4-A3AB-6B60-E394-44C660A245B6}"/>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94977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A3B7-16AD-7AF0-439D-491A8030F5C7}"/>
              </a:ext>
            </a:extLst>
          </p:cNvPr>
          <p:cNvSpPr>
            <a:spLocks noGrp="1"/>
          </p:cNvSpPr>
          <p:nvPr>
            <p:ph type="title"/>
          </p:nvPr>
        </p:nvSpPr>
        <p:spPr>
          <a:xfrm>
            <a:off x="838200" y="18296"/>
            <a:ext cx="10515600" cy="825172"/>
          </a:xfrm>
        </p:spPr>
        <p:txBody>
          <a:bodyPr>
            <a:normAutofit/>
          </a:bodyPr>
          <a:lstStyle>
            <a:lvl1pPr>
              <a:defRPr sz="2800">
                <a:solidFill>
                  <a:srgbClr val="00B0F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0576013-9074-3D2B-6C6C-6F3DAD12474D}"/>
              </a:ext>
            </a:extLst>
          </p:cNvPr>
          <p:cNvSpPr>
            <a:spLocks noGrp="1"/>
          </p:cNvSpPr>
          <p:nvPr>
            <p:ph idx="1"/>
          </p:nvPr>
        </p:nvSpPr>
        <p:spPr>
          <a:xfrm>
            <a:off x="838200" y="1230479"/>
            <a:ext cx="10515600" cy="4351338"/>
          </a:xfrm>
        </p:spPr>
        <p:txBody>
          <a:bodyPr/>
          <a:lstStyle>
            <a:lvl1pPr marL="0" indent="0">
              <a:buNone/>
              <a:defRPr sz="2000"/>
            </a:lvl1pPr>
            <a:lvl2pPr>
              <a:defRPr sz="20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607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75A1-5530-B569-F696-ECD1DDB259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6BB7B0-A3C4-4901-6EF8-028DD8E852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B99B08-4471-0108-EA1A-76AB5DC79636}"/>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5" name="Footer Placeholder 4">
            <a:extLst>
              <a:ext uri="{FF2B5EF4-FFF2-40B4-BE49-F238E27FC236}">
                <a16:creationId xmlns:a16="http://schemas.microsoft.com/office/drawing/2014/main" id="{C3E03DF7-B747-4204-BEFE-B40FAE68B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F3BBA-C698-5432-C7DE-CF6E49CEDFAB}"/>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17759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B9F-7CAE-632B-E5F9-E39AC2C1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F0DAAF-9A11-9288-9D10-ED397D3F1C6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AEEFBFA-C860-3D6E-7D70-106C694CBD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4AB465-1AB5-24D1-2343-094F4C3C222A}"/>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6" name="Footer Placeholder 5">
            <a:extLst>
              <a:ext uri="{FF2B5EF4-FFF2-40B4-BE49-F238E27FC236}">
                <a16:creationId xmlns:a16="http://schemas.microsoft.com/office/drawing/2014/main" id="{D2D19C35-1DC7-71D7-5684-E361807D2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80EF1-C51A-51D7-F4C0-83E9F3767F64}"/>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150362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40369-B238-E7D2-46DB-244B06294E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BD395E-AFBB-12B2-5A59-86F119BBD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3D4E34-7009-E4D5-D085-5E7890332E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D162C0-5B30-99CD-C64F-A87746DB3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63659E-1CE8-9F3B-D995-25E4F74CA7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3AC6F-70BC-C16D-C3F2-1A6F3B79C51D}"/>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8" name="Footer Placeholder 7">
            <a:extLst>
              <a:ext uri="{FF2B5EF4-FFF2-40B4-BE49-F238E27FC236}">
                <a16:creationId xmlns:a16="http://schemas.microsoft.com/office/drawing/2014/main" id="{B6D93CAF-01C3-0E7B-8F28-9F00A967A2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3FBF3-845C-C93C-5D42-C96EEAFE2BC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58322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817-9406-3DA4-6B64-80858C9C6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EAF43A-39BF-6F5A-18E3-275830518D04}"/>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4" name="Footer Placeholder 3">
            <a:extLst>
              <a:ext uri="{FF2B5EF4-FFF2-40B4-BE49-F238E27FC236}">
                <a16:creationId xmlns:a16="http://schemas.microsoft.com/office/drawing/2014/main" id="{75C847A2-415F-6A9F-BB23-7FBB2CD797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61DD9C-0546-9BDF-3067-8158BDC3B979}"/>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6077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F41FF-4B3D-4F9F-0E3A-91CF1AE168DC}"/>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3" name="Footer Placeholder 2">
            <a:extLst>
              <a:ext uri="{FF2B5EF4-FFF2-40B4-BE49-F238E27FC236}">
                <a16:creationId xmlns:a16="http://schemas.microsoft.com/office/drawing/2014/main" id="{D927706D-2201-3A67-FE51-2520C07BB5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1A9859-7672-BC68-70BB-7F63B5BB4472}"/>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821860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5AAA-FE93-AE5D-A3C2-10C02D7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14F16D-3E10-4697-BAA4-2610585E2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84C711-5739-8749-F38C-F439959FF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9F272-F7FE-5742-7553-574A7E283908}"/>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6" name="Footer Placeholder 5">
            <a:extLst>
              <a:ext uri="{FF2B5EF4-FFF2-40B4-BE49-F238E27FC236}">
                <a16:creationId xmlns:a16="http://schemas.microsoft.com/office/drawing/2014/main" id="{8AC6B6F6-736D-DC12-5C7C-13CDA6948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BE2A6-13A8-91FF-5CD4-61DA9824D4B1}"/>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99700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82728-F294-59CA-9DA6-60055ABBB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17E305-A866-E36A-7781-FFE9FF2923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DED3A1-E280-630C-E7BA-B9198AFCC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DB0C6-B428-33E2-E0A3-4C7D0FD50FD9}"/>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6" name="Footer Placeholder 5">
            <a:extLst>
              <a:ext uri="{FF2B5EF4-FFF2-40B4-BE49-F238E27FC236}">
                <a16:creationId xmlns:a16="http://schemas.microsoft.com/office/drawing/2014/main" id="{32335A07-9AAB-42E3-164D-1138F1DAE5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88976-A1BE-9FC8-04F8-6A933142C44D}"/>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426264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EC6D-F456-42BD-AC25-34F488804D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CE9E5E-A387-ED0B-1B72-8A34859D7D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8F67F-E98B-EBCA-25C5-9245B3928D17}"/>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5" name="Footer Placeholder 4">
            <a:extLst>
              <a:ext uri="{FF2B5EF4-FFF2-40B4-BE49-F238E27FC236}">
                <a16:creationId xmlns:a16="http://schemas.microsoft.com/office/drawing/2014/main" id="{B6D43DA9-BB64-26CC-FF9E-950267C9A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3358E-5F54-3D89-B7E8-65150FA34DC0}"/>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80319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BDD9C3-341B-39D6-FF65-EBE176E9A9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22B63-DDDF-32A3-160B-49B3D1254B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8D421-000C-ACA2-D2DB-6D540E16F2FA}"/>
              </a:ext>
            </a:extLst>
          </p:cNvPr>
          <p:cNvSpPr>
            <a:spLocks noGrp="1"/>
          </p:cNvSpPr>
          <p:nvPr>
            <p:ph type="dt" sz="half" idx="10"/>
          </p:nvPr>
        </p:nvSpPr>
        <p:spPr/>
        <p:txBody>
          <a:bodyPr/>
          <a:lstStyle/>
          <a:p>
            <a:fld id="{032A1905-AC1F-4707-8E94-F7174B1F09CF}" type="datetimeFigureOut">
              <a:rPr lang="en-US" smtClean="0"/>
              <a:t>11/17/2025</a:t>
            </a:fld>
            <a:endParaRPr lang="en-US"/>
          </a:p>
        </p:txBody>
      </p:sp>
      <p:sp>
        <p:nvSpPr>
          <p:cNvPr id="5" name="Footer Placeholder 4">
            <a:extLst>
              <a:ext uri="{FF2B5EF4-FFF2-40B4-BE49-F238E27FC236}">
                <a16:creationId xmlns:a16="http://schemas.microsoft.com/office/drawing/2014/main" id="{EBCB889C-0117-8E6A-7FAF-6866B9BC1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65FC6-0824-ADD6-C620-C766D43CA47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05615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Shie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963CE4-0B47-E14C-9F34-FE73C1C1A4F3}"/>
              </a:ext>
            </a:extLst>
          </p:cNvPr>
          <p:cNvPicPr>
            <a:picLocks noChangeAspect="1"/>
          </p:cNvPicPr>
          <p:nvPr userDrawn="1"/>
        </p:nvPicPr>
        <p:blipFill rotWithShape="1">
          <a:blip r:embed="rId2"/>
          <a:srcRect l="1" t="28434" r="25845" b="9306"/>
          <a:stretch/>
        </p:blipFill>
        <p:spPr>
          <a:xfrm>
            <a:off x="-1" y="0"/>
            <a:ext cx="12192001" cy="6824250"/>
          </a:xfrm>
          <a:prstGeom prst="rect">
            <a:avLst/>
          </a:prstGeom>
        </p:spPr>
      </p:pic>
      <p:pic>
        <p:nvPicPr>
          <p:cNvPr id="21" name="Picture 20">
            <a:extLst>
              <a:ext uri="{FF2B5EF4-FFF2-40B4-BE49-F238E27FC236}">
                <a16:creationId xmlns:a16="http://schemas.microsoft.com/office/drawing/2014/main" id="{F9E3BA62-8BB3-B747-9E3E-15AA957B80D0}"/>
              </a:ext>
              <a:ext uri="{C183D7F6-B498-43B3-948B-1728B52AA6E4}">
                <adec:decorative xmlns:adec="http://schemas.microsoft.com/office/drawing/2017/decorative" val="1"/>
              </a:ext>
            </a:extLst>
          </p:cNvPr>
          <p:cNvPicPr>
            <a:picLocks noChangeAspect="1"/>
          </p:cNvPicPr>
          <p:nvPr userDrawn="1"/>
        </p:nvPicPr>
        <p:blipFill>
          <a:blip r:embed="rId3">
            <a:alphaModFix amt="80000"/>
          </a:blip>
          <a:srcRect/>
          <a:stretch/>
        </p:blipFill>
        <p:spPr>
          <a:xfrm>
            <a:off x="-2703201" y="-2649403"/>
            <a:ext cx="9640714" cy="12476217"/>
          </a:xfrm>
          <a:prstGeom prst="rect">
            <a:avLst/>
          </a:prstGeom>
        </p:spPr>
      </p:pic>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26A5BA48-AFE1-5E44-A9C5-06E7B917E328}"/>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E80D7907-C9D3-3549-909B-0DF4C37BE50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F11A4FFB-2DA6-B041-8E46-A9F639194E56}"/>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8AFD6274-0791-934D-9895-1D69E96EC51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9" name="Picture 28">
              <a:extLst>
                <a:ext uri="{FF2B5EF4-FFF2-40B4-BE49-F238E27FC236}">
                  <a16:creationId xmlns:a16="http://schemas.microsoft.com/office/drawing/2014/main" id="{3874AEBB-E874-8448-8608-9D9CEE764C0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30" name="Straight Connector 29">
              <a:extLst>
                <a:ext uri="{FF2B5EF4-FFF2-40B4-BE49-F238E27FC236}">
                  <a16:creationId xmlns:a16="http://schemas.microsoft.com/office/drawing/2014/main" id="{AB065AF6-9149-3648-8E45-2ACA8FA07E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D170052-8987-EA41-9962-ED4E6D421F63}"/>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B5ACAA2-15A7-A242-95F3-F25F41B673C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A5ED9AEA-ED2D-3E00-73C3-72167F20D842}"/>
              </a:ext>
            </a:extLst>
          </p:cNvPr>
          <p:cNvGrpSpPr/>
          <p:nvPr userDrawn="1"/>
        </p:nvGrpSpPr>
        <p:grpSpPr>
          <a:xfrm>
            <a:off x="0" y="6395648"/>
            <a:ext cx="12192000" cy="470918"/>
            <a:chOff x="0" y="6395648"/>
            <a:chExt cx="12192000" cy="470918"/>
          </a:xfrm>
        </p:grpSpPr>
        <p:sp>
          <p:nvSpPr>
            <p:cNvPr id="35" name="Rectangle 34">
              <a:extLst>
                <a:ext uri="{FF2B5EF4-FFF2-40B4-BE49-F238E27FC236}">
                  <a16:creationId xmlns:a16="http://schemas.microsoft.com/office/drawing/2014/main" id="{BD42DEBB-14DF-D586-A4F1-FA4628BC52E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36" name="Picture 16">
              <a:extLst>
                <a:ext uri="{FF2B5EF4-FFF2-40B4-BE49-F238E27FC236}">
                  <a16:creationId xmlns:a16="http://schemas.microsoft.com/office/drawing/2014/main" id="{7DC00C2F-F416-0550-099B-81551055FF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37" name="Straight Connector 36">
              <a:extLst>
                <a:ext uri="{FF2B5EF4-FFF2-40B4-BE49-F238E27FC236}">
                  <a16:creationId xmlns:a16="http://schemas.microsoft.com/office/drawing/2014/main" id="{F27B669A-0F21-DCDF-E5E4-7C188F3BA19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B9C473B1-050A-A247-ADA5-767EBF554207}"/>
              </a:ext>
            </a:extLst>
          </p:cNvPr>
          <p:cNvSpPr>
            <a:spLocks noGrp="1"/>
          </p:cNvSpPr>
          <p:nvPr>
            <p:ph type="sldNum" sz="quarter" idx="10"/>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17638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Ba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5CC0828-A75B-F849-8641-3DEDF618C8F3}"/>
              </a:ext>
            </a:extLst>
          </p:cNvPr>
          <p:cNvPicPr>
            <a:picLocks noChangeAspect="1"/>
          </p:cNvPicPr>
          <p:nvPr userDrawn="1"/>
        </p:nvPicPr>
        <p:blipFill rotWithShape="1">
          <a:blip r:embed="rId2"/>
          <a:srcRect t="28434" r="25845" b="9209"/>
          <a:stretch/>
        </p:blipFill>
        <p:spPr>
          <a:xfrm>
            <a:off x="-1" y="0"/>
            <a:ext cx="12192000" cy="6834819"/>
          </a:xfrm>
          <a:prstGeom prst="rect">
            <a:avLst/>
          </a:prstGeom>
        </p:spPr>
      </p:pic>
      <p:sp>
        <p:nvSpPr>
          <p:cNvPr id="12" name="Rectangle 11">
            <a:extLst>
              <a:ext uri="{FF2B5EF4-FFF2-40B4-BE49-F238E27FC236}">
                <a16:creationId xmlns:a16="http://schemas.microsoft.com/office/drawing/2014/main" id="{EE9FA067-2C4D-C14D-A888-A679E57BB2C3}"/>
              </a:ext>
              <a:ext uri="{C183D7F6-B498-43B3-948B-1728B52AA6E4}">
                <adec:decorative xmlns:adec="http://schemas.microsoft.com/office/drawing/2017/decorative" val="1"/>
              </a:ext>
            </a:extLst>
          </p:cNvPr>
          <p:cNvSpPr/>
          <p:nvPr userDrawn="1"/>
        </p:nvSpPr>
        <p:spPr>
          <a:xfrm>
            <a:off x="-1" y="-15888"/>
            <a:ext cx="5306907" cy="64750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Helvetica" pitchFamily="2" charset="0"/>
            </a:endParaRPr>
          </a:p>
        </p:txBody>
      </p:sp>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F37163BF-3A81-2549-BBA1-DD2297BF2E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36AB37B8-08AE-A24D-9A15-E005CE6538B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68DDB43C-FB49-224C-8652-7BE6DDE9E0BB}"/>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18" name="Picture 17">
              <a:extLst>
                <a:ext uri="{FF2B5EF4-FFF2-40B4-BE49-F238E27FC236}">
                  <a16:creationId xmlns:a16="http://schemas.microsoft.com/office/drawing/2014/main" id="{195EF9B5-A787-EA4B-86A6-ED5B1988CF1A}"/>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19" name="Picture 18">
              <a:extLst>
                <a:ext uri="{FF2B5EF4-FFF2-40B4-BE49-F238E27FC236}">
                  <a16:creationId xmlns:a16="http://schemas.microsoft.com/office/drawing/2014/main" id="{6EA3AF97-D04F-8F4A-8167-C306A187B0D9}"/>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9" name="Straight Connector 28">
              <a:extLst>
                <a:ext uri="{FF2B5EF4-FFF2-40B4-BE49-F238E27FC236}">
                  <a16:creationId xmlns:a16="http://schemas.microsoft.com/office/drawing/2014/main" id="{EF1B61ED-8963-3247-B88B-7C128694B7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BB634E0-223B-8C43-8FCE-13571079D93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31340C4-4637-9544-AD35-26F6763C725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68F466AD-E15B-EA05-2E09-DB7780C2B182}"/>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1167D0C-F7BC-5211-2E56-350D515D48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6" name="Picture 16">
              <a:extLst>
                <a:ext uri="{FF2B5EF4-FFF2-40B4-BE49-F238E27FC236}">
                  <a16:creationId xmlns:a16="http://schemas.microsoft.com/office/drawing/2014/main" id="{02F50351-7CE8-5433-EBE7-6E25F1A2EC2D}"/>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39F82B1-F6CC-1345-6D19-6E064188A28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8" name="Slide Number Placeholder 3">
            <a:extLst>
              <a:ext uri="{FF2B5EF4-FFF2-40B4-BE49-F238E27FC236}">
                <a16:creationId xmlns:a16="http://schemas.microsoft.com/office/drawing/2014/main" id="{00C56AA3-E32C-0E48-BEC1-1F1FE93DB4C6}"/>
              </a:ext>
            </a:extLst>
          </p:cNvPr>
          <p:cNvSpPr>
            <a:spLocks noGrp="1"/>
          </p:cNvSpPr>
          <p:nvPr>
            <p:ph type="sldNum" sz="quarter" idx="10"/>
          </p:nvPr>
        </p:nvSpPr>
        <p:spPr>
          <a:xfrm>
            <a:off x="8610601" y="6459132"/>
            <a:ext cx="3432387" cy="365125"/>
          </a:xfrm>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158686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Grey Shield">
    <p:bg>
      <p:bgPr>
        <a:solidFill>
          <a:schemeClr val="bg1"/>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14DE7D81-13B8-AF4E-B872-344D1FDA58D0}"/>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27" name="Picture 26">
              <a:extLst>
                <a:ext uri="{FF2B5EF4-FFF2-40B4-BE49-F238E27FC236}">
                  <a16:creationId xmlns:a16="http://schemas.microsoft.com/office/drawing/2014/main" id="{DB044032-08FC-B844-88A8-08FDA25149DC}"/>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28" name="Picture 27">
              <a:extLst>
                <a:ext uri="{FF2B5EF4-FFF2-40B4-BE49-F238E27FC236}">
                  <a16:creationId xmlns:a16="http://schemas.microsoft.com/office/drawing/2014/main" id="{B5DAE276-DC3F-7F4D-8C26-D2C187FF26D3}"/>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9" name="Title 1">
            <a:extLst>
              <a:ext uri="{FF2B5EF4-FFF2-40B4-BE49-F238E27FC236}">
                <a16:creationId xmlns:a16="http://schemas.microsoft.com/office/drawing/2014/main" id="{D9CD9831-3B3C-754B-A7A8-952190E4C5A3}"/>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3ED9668E-7616-1345-B7B1-F38998B6A14F}"/>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54D1A3D0-4FC2-BD4B-80E4-B645C00F12C9}"/>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6A5CA1C-F727-B149-8097-BB1439F163F4}"/>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24923127-1B75-4846-92BD-742131FA424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6257C875-1102-B04C-856D-45FD7401D9F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1B9F0A3-7301-A245-97F5-063935E592C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D78FD68-5E7A-1A4F-A49A-E4F8F743C2F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44FC8ED-44B7-244B-B3D6-A3CE6D0D95D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1" name="Group 10">
            <a:extLst>
              <a:ext uri="{FF2B5EF4-FFF2-40B4-BE49-F238E27FC236}">
                <a16:creationId xmlns:a16="http://schemas.microsoft.com/office/drawing/2014/main" id="{AB459EFA-2D4F-CEAA-02FC-68E5BC821274}"/>
              </a:ext>
            </a:extLst>
          </p:cNvPr>
          <p:cNvGrpSpPr/>
          <p:nvPr userDrawn="1"/>
        </p:nvGrpSpPr>
        <p:grpSpPr>
          <a:xfrm>
            <a:off x="0" y="6395648"/>
            <a:ext cx="12192000" cy="470918"/>
            <a:chOff x="0" y="6395648"/>
            <a:chExt cx="12192000" cy="470918"/>
          </a:xfrm>
        </p:grpSpPr>
        <p:sp>
          <p:nvSpPr>
            <p:cNvPr id="12" name="Rectangle 11">
              <a:extLst>
                <a:ext uri="{FF2B5EF4-FFF2-40B4-BE49-F238E27FC236}">
                  <a16:creationId xmlns:a16="http://schemas.microsoft.com/office/drawing/2014/main" id="{58074999-1A49-DBDF-C08F-F49F347051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4" name="Picture 16">
              <a:extLst>
                <a:ext uri="{FF2B5EF4-FFF2-40B4-BE49-F238E27FC236}">
                  <a16:creationId xmlns:a16="http://schemas.microsoft.com/office/drawing/2014/main" id="{94E3F65D-8756-0FC2-E0D9-1A624AEF4232}"/>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15" name="Straight Connector 14">
              <a:extLst>
                <a:ext uri="{FF2B5EF4-FFF2-40B4-BE49-F238E27FC236}">
                  <a16:creationId xmlns:a16="http://schemas.microsoft.com/office/drawing/2014/main" id="{C85CDA51-2766-0883-7EAE-A89EC037B5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2827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Grey Phoenix">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5DAE276-DC3F-7F4D-8C26-D2C187FF26D3}"/>
              </a:ext>
              <a:ext uri="{C183D7F6-B498-43B3-948B-1728B52AA6E4}">
                <adec:decorative xmlns:adec="http://schemas.microsoft.com/office/drawing/2017/decorative" val="1"/>
              </a:ext>
            </a:extLst>
          </p:cNvPr>
          <p:cNvPicPr>
            <a:picLocks noChangeAspect="1"/>
          </p:cNvPicPr>
          <p:nvPr/>
        </p:nvPicPr>
        <p:blipFill>
          <a:blip r:embed="rId2">
            <a:alphaModFix amt="15000"/>
          </a:blip>
          <a:srcRect/>
          <a:stretch/>
        </p:blipFill>
        <p:spPr>
          <a:xfrm>
            <a:off x="8307457" y="750290"/>
            <a:ext cx="5773549" cy="5051855"/>
          </a:xfrm>
          <a:prstGeom prst="rect">
            <a:avLst/>
          </a:prstGeom>
        </p:spPr>
      </p:pic>
      <p:sp>
        <p:nvSpPr>
          <p:cNvPr id="9" name="Title 1">
            <a:extLst>
              <a:ext uri="{FF2B5EF4-FFF2-40B4-BE49-F238E27FC236}">
                <a16:creationId xmlns:a16="http://schemas.microsoft.com/office/drawing/2014/main" id="{D9CD9831-3B3C-754B-A7A8-952190E4C5A3}"/>
              </a:ext>
            </a:extLst>
          </p:cNvPr>
          <p:cNvSpPr>
            <a:spLocks noGrp="1"/>
          </p:cNvSpPr>
          <p:nvPr userDrawn="1">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5FCD0C7C-CA0B-6D4B-9E66-C56947278E67}"/>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C0053998-B21C-2143-A93B-FEA89D63FCC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4813638-BF56-CE47-82B3-C8C80C097BD4}"/>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17A11D22-26C3-6F4F-91EA-60BD722F990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D2F21B53-CDCF-9E4C-BF0E-51A2355E213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B8463C2-D23C-D848-9189-3E0C7F383AB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1984FA4-D078-EB4D-B645-CBFB6FE7DDE6}"/>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C149CB-F362-704D-B34F-D4919B1265B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userDrawn="1">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802F988C-A077-00FD-EE40-F58DA6E952F7}"/>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0D95AED5-F6AF-BB2B-67A6-B7BF1352A0B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DB492AB3-972C-655D-98BD-91C864EB5BE3}"/>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3905D10F-6800-9FB2-4932-C7E49E74D39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6603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Grey Bar">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5416ABD3-B0FF-3B4C-8FD0-7EFA6952464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8" name="Rectangle 27">
              <a:extLst>
                <a:ext uri="{FF2B5EF4-FFF2-40B4-BE49-F238E27FC236}">
                  <a16:creationId xmlns:a16="http://schemas.microsoft.com/office/drawing/2014/main" id="{37F6E9A7-0B96-9A45-BE03-B02DAC131566}"/>
                </a:ext>
              </a:extLst>
            </p:cNvPr>
            <p:cNvSpPr/>
            <p:nvPr userDrawn="1"/>
          </p:nvSpPr>
          <p:spPr>
            <a:xfrm>
              <a:off x="5303520" y="0"/>
              <a:ext cx="3840480"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9" name="Picture 28">
              <a:extLst>
                <a:ext uri="{FF2B5EF4-FFF2-40B4-BE49-F238E27FC236}">
                  <a16:creationId xmlns:a16="http://schemas.microsoft.com/office/drawing/2014/main" id="{1CCBEB3A-B9C1-834D-8C72-39DBB3010625}"/>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13" name="Title 1">
            <a:extLst>
              <a:ext uri="{FF2B5EF4-FFF2-40B4-BE49-F238E27FC236}">
                <a16:creationId xmlns:a16="http://schemas.microsoft.com/office/drawing/2014/main" id="{92991CA0-39EA-1545-AEF0-B75C5CE4761B}"/>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666F5B0B-C9FD-0347-A1C2-1D3B7E62F1ED}"/>
              </a:ext>
            </a:extLst>
          </p:cNvPr>
          <p:cNvGrpSpPr/>
          <p:nvPr userDrawn="1"/>
        </p:nvGrpSpPr>
        <p:grpSpPr>
          <a:xfrm>
            <a:off x="0" y="6395644"/>
            <a:ext cx="12192000" cy="470922"/>
            <a:chOff x="0" y="6395644"/>
            <a:chExt cx="12192000" cy="470922"/>
          </a:xfrm>
        </p:grpSpPr>
        <p:sp>
          <p:nvSpPr>
            <p:cNvPr id="20" name="Rectangle 19">
              <a:extLst>
                <a:ext uri="{FF2B5EF4-FFF2-40B4-BE49-F238E27FC236}">
                  <a16:creationId xmlns:a16="http://schemas.microsoft.com/office/drawing/2014/main" id="{4CC818AB-BB6F-E04B-BBFA-A07BE3C4FEB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3C13BF5B-E37C-E74A-9F18-110D87EEF295}"/>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70D653A7-8DDC-9146-936C-D518FF5B256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2311BD60-7275-D64C-9F4F-99B8799ABD98}"/>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17228A89-9676-CC42-BA39-DEE5DFAB9D9B}"/>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B1F78E-824B-5545-8FAB-D9C78DA5226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C05EDDD-3185-DA4E-BC25-9F4B4809B5D2}"/>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71327F5D-F3C8-B04A-BB58-B93516C9BA20}"/>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DCBCF19E-9F40-8F62-10A2-DF07201785EC}"/>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971C2BA9-AE4D-1FCE-4049-F448BF2FA14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041846A-53EA-3F3F-FC70-F12D4D3F78F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B21EB494-7B38-B90C-2513-9CF41379E08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4923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Dark Greystone">
    <p:bg>
      <p:bgPr>
        <a:solidFill>
          <a:schemeClr val="tx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CE658D9-D054-3F4C-A92D-31C58702540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6" name="Rectangle 15">
              <a:extLst>
                <a:ext uri="{FF2B5EF4-FFF2-40B4-BE49-F238E27FC236}">
                  <a16:creationId xmlns:a16="http://schemas.microsoft.com/office/drawing/2014/main" id="{421968A1-5801-1E42-B6BA-F3BB96E0DF8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7" name="Picture 16">
              <a:extLst>
                <a:ext uri="{FF2B5EF4-FFF2-40B4-BE49-F238E27FC236}">
                  <a16:creationId xmlns:a16="http://schemas.microsoft.com/office/drawing/2014/main" id="{E0FE511D-5816-794B-A1B8-B5C1A62FA9EC}"/>
                </a:ext>
              </a:extLst>
            </p:cNvPr>
            <p:cNvPicPr>
              <a:picLocks noChangeAspect="1"/>
            </p:cNvPicPr>
            <p:nvPr userDrawn="1"/>
          </p:nvPicPr>
          <p:blipFill>
            <a:blip r:embed="rId2">
              <a:alphaModFix amt="30000"/>
            </a:blip>
            <a:srcRect/>
            <a:stretch/>
          </p:blipFill>
          <p:spPr>
            <a:xfrm>
              <a:off x="5156004" y="749809"/>
              <a:ext cx="5773549" cy="5051855"/>
            </a:xfrm>
            <a:prstGeom prst="rect">
              <a:avLst/>
            </a:prstGeom>
          </p:spPr>
        </p:pic>
      </p:grpSp>
      <p:sp>
        <p:nvSpPr>
          <p:cNvPr id="13" name="Title 1">
            <a:extLst>
              <a:ext uri="{FF2B5EF4-FFF2-40B4-BE49-F238E27FC236}">
                <a16:creationId xmlns:a16="http://schemas.microsoft.com/office/drawing/2014/main" id="{BA048696-EA6C-704F-9DD8-BBC1BBCE226E}"/>
              </a:ext>
            </a:extLst>
          </p:cNvPr>
          <p:cNvSpPr>
            <a:spLocks noGrp="1"/>
          </p:cNvSpPr>
          <p:nvPr>
            <p:ph type="ctrTitle"/>
          </p:nvPr>
        </p:nvSpPr>
        <p:spPr>
          <a:xfrm>
            <a:off x="914400" y="1201106"/>
            <a:ext cx="5583936" cy="2387600"/>
          </a:xfrm>
        </p:spPr>
        <p:txBody>
          <a:bodyPr anchor="b">
            <a:normAutofit/>
          </a:bodyPr>
          <a:lstStyle>
            <a:lvl1pPr algn="l">
              <a:defRPr sz="4800" b="0" i="0">
                <a:solidFill>
                  <a:schemeClr val="bg1"/>
                </a:solidFill>
                <a:latin typeface="Helvetica" pitchFamily="2" charset="0"/>
                <a:cs typeface="Arial" panose="020B0604020202020204" pitchFamily="34" charset="0"/>
              </a:defRPr>
            </a:lvl1pPr>
          </a:lstStyle>
          <a:p>
            <a:r>
              <a:rPr lang="en-US"/>
              <a:t>Click to edit Master title style</a:t>
            </a:r>
          </a:p>
        </p:txBody>
      </p:sp>
      <p:grpSp>
        <p:nvGrpSpPr>
          <p:cNvPr id="21" name="Group 20">
            <a:extLst>
              <a:ext uri="{FF2B5EF4-FFF2-40B4-BE49-F238E27FC236}">
                <a16:creationId xmlns:a16="http://schemas.microsoft.com/office/drawing/2014/main" id="{23D550AB-4267-2745-B8A7-471587897BC8}"/>
              </a:ext>
            </a:extLst>
          </p:cNvPr>
          <p:cNvGrpSpPr/>
          <p:nvPr userDrawn="1"/>
        </p:nvGrpSpPr>
        <p:grpSpPr>
          <a:xfrm>
            <a:off x="0" y="6395644"/>
            <a:ext cx="12192000" cy="470922"/>
            <a:chOff x="0" y="6395644"/>
            <a:chExt cx="12192000" cy="470922"/>
          </a:xfrm>
        </p:grpSpPr>
        <p:sp>
          <p:nvSpPr>
            <p:cNvPr id="22" name="Rectangle 21">
              <a:extLst>
                <a:ext uri="{FF2B5EF4-FFF2-40B4-BE49-F238E27FC236}">
                  <a16:creationId xmlns:a16="http://schemas.microsoft.com/office/drawing/2014/main" id="{ABA9218E-908A-5D45-ADBF-342BC22CD9DD}"/>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3" name="Picture 22">
              <a:extLst>
                <a:ext uri="{FF2B5EF4-FFF2-40B4-BE49-F238E27FC236}">
                  <a16:creationId xmlns:a16="http://schemas.microsoft.com/office/drawing/2014/main" id="{CC6B51FA-8094-1142-B844-02A6D5A91EA6}"/>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2FBCE1E5-92F9-E440-A62D-5E61D450F2DE}"/>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6FDEA80A-CA0F-2D4E-A557-B300352C552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0EA4C7F4-A86F-4345-824D-93F8B6A11CE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2C5A06C-3A86-1544-AE26-F096D3B7EB2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AF234B-1982-6E49-A62B-987E45B9F558}"/>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273C311C-0F83-4F4C-B006-EF4884A4D7A1}"/>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A18E3397-DAC6-717E-F667-01EE86CC5E50}"/>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892E5E54-92E9-8D39-76B4-884040942F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FC78E1AA-AE2F-8C8A-8BCF-3DF0209E5CA2}"/>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898E9555-44C0-DE4E-6AE6-06758B15274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12676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sz="16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692429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Light Greyst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4" name="Group 13">
            <a:extLst>
              <a:ext uri="{FF2B5EF4-FFF2-40B4-BE49-F238E27FC236}">
                <a16:creationId xmlns:a16="http://schemas.microsoft.com/office/drawing/2014/main" id="{58C8D841-3845-F943-981F-C2E3E57F437A}"/>
              </a:ext>
            </a:extLst>
          </p:cNvPr>
          <p:cNvGrpSpPr/>
          <p:nvPr userDrawn="1"/>
        </p:nvGrpSpPr>
        <p:grpSpPr>
          <a:xfrm>
            <a:off x="0" y="6395644"/>
            <a:ext cx="12192000" cy="470922"/>
            <a:chOff x="0" y="6395644"/>
            <a:chExt cx="12192000" cy="470922"/>
          </a:xfrm>
        </p:grpSpPr>
        <p:sp>
          <p:nvSpPr>
            <p:cNvPr id="15" name="Rectangle 14">
              <a:extLst>
                <a:ext uri="{FF2B5EF4-FFF2-40B4-BE49-F238E27FC236}">
                  <a16:creationId xmlns:a16="http://schemas.microsoft.com/office/drawing/2014/main" id="{DFA82A58-E4D6-B345-A3C4-34CEF615051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A9E30AB7-A0FC-FC44-843C-EF28BA817638}"/>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F001F344-09DD-214B-8FF3-3D62A27D5AA2}"/>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0" name="Picture 19">
              <a:extLst>
                <a:ext uri="{FF2B5EF4-FFF2-40B4-BE49-F238E27FC236}">
                  <a16:creationId xmlns:a16="http://schemas.microsoft.com/office/drawing/2014/main" id="{037A3D9F-A0DB-7744-A26D-224E6AE47930}"/>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1" name="Straight Connector 20">
              <a:extLst>
                <a:ext uri="{FF2B5EF4-FFF2-40B4-BE49-F238E27FC236}">
                  <a16:creationId xmlns:a16="http://schemas.microsoft.com/office/drawing/2014/main" id="{272FEE50-C598-2041-A9E0-2129F1D8876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816E62-6B63-B445-A704-1319D5659E3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9F63FC-9363-394E-ABDD-888147A4AD2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189CD69E-4FBE-784C-A603-C5046E41FB5C}"/>
              </a:ext>
              <a:ext uri="{C183D7F6-B498-43B3-948B-1728B52AA6E4}">
                <adec:decorative xmlns:adec="http://schemas.microsoft.com/office/drawing/2017/decorative" val="1"/>
              </a:ext>
            </a:extLst>
          </p:cNvPr>
          <p:cNvPicPr>
            <a:picLocks noChangeAspect="1"/>
          </p:cNvPicPr>
          <p:nvPr userDrawn="1"/>
        </p:nvPicPr>
        <p:blipFill>
          <a:blip r:embed="rId5">
            <a:alphaModFix amt="25000"/>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1859FAE6-F265-BEC5-EDDC-17B9589F54CA}"/>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3966C67-FE8E-9BD6-FAD6-BBBA4EE3171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CE1ACAF-73CC-8C78-1E0D-D118D4B8BE1C}"/>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3B97C4F7-9E56-E4CA-359E-2B095424396E}"/>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2797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rgbClr val="800000"/>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6BC63AC4-5A08-2448-A97C-452F675A36B9}"/>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AD9D04EE-FB04-984A-A9E5-11B792051E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7ED6D137-810A-2B42-B9FD-BA384D6CC0CE}"/>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92E847BA-92A7-9B49-86E2-22CFAE7BFD99}"/>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0FB2BA55-CB17-8F41-9008-63E033383DBB}"/>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BFA87152-16F0-7644-A3F6-738E589BAC5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99AEF35-302D-AF43-9DF6-02E1B36C71B8}"/>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AD3D85-C85C-CB4B-A24F-14DDE7B6854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42C294E9-685F-4941-9BB0-F4B17776BCCB}"/>
              </a:ext>
              <a:ext uri="{C183D7F6-B498-43B3-948B-1728B52AA6E4}">
                <adec:decorative xmlns:adec="http://schemas.microsoft.com/office/drawing/2017/decorative" val="1"/>
              </a:ext>
            </a:extLst>
          </p:cNvPr>
          <p:cNvPicPr>
            <a:picLocks noChangeAspect="1"/>
          </p:cNvPicPr>
          <p:nvPr userDrawn="1"/>
        </p:nvPicPr>
        <p:blipFill>
          <a:blip r:embed="rId5">
            <a:alphaModFix amt="10000"/>
          </a:blip>
          <a:srcRect/>
          <a:stretch/>
        </p:blipFill>
        <p:spPr>
          <a:xfrm>
            <a:off x="9429243" y="0"/>
            <a:ext cx="3836416" cy="3356864"/>
          </a:xfrm>
          <a:prstGeom prst="rect">
            <a:avLst/>
          </a:prstGeom>
        </p:spPr>
      </p:pic>
      <p:grpSp>
        <p:nvGrpSpPr>
          <p:cNvPr id="4" name="Group 3">
            <a:extLst>
              <a:ext uri="{FF2B5EF4-FFF2-40B4-BE49-F238E27FC236}">
                <a16:creationId xmlns:a16="http://schemas.microsoft.com/office/drawing/2014/main" id="{05C54364-64A9-04AE-62B1-01F558E11EF6}"/>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DFEF2136-6C1B-73D5-386E-DE81A09B39A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1398A64-E26D-5F82-71A1-7BD22AFB272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EB971EA0-8CB8-6523-FC92-ED48519EE5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4687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Maroon">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78B395A-ABD1-784B-A94A-7A6283C5448E}"/>
              </a:ext>
            </a:extLst>
          </p:cNvPr>
          <p:cNvSpPr/>
          <p:nvPr/>
        </p:nvSpPr>
        <p:spPr>
          <a:xfrm>
            <a:off x="0" y="3"/>
            <a:ext cx="12192000" cy="686523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bg1">
                    <a:lumMod val="95000"/>
                  </a:schemeClr>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89880606-C0DA-1244-B23A-CDDC05B4C63A}"/>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D54CFDE2-E6EB-A345-957E-50A4ECD423D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33868FDA-D1BB-EE41-ABB2-465907C57CB9}"/>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EF9B5EFB-5007-AD46-BE77-BAC76C6086B3}"/>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9468986D-4939-0940-815B-86D85FFC6A33}"/>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BD39B1C-C9BE-9F4C-88E3-EF2E97B7E504}"/>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86A2B6-31F3-7C45-864E-49505F12A28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064CECC-4175-4844-A728-504904E6D94F}"/>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1853C0E5-BAE9-8B41-90FD-2C57873CFE8C}"/>
              </a:ext>
              <a:ext uri="{C183D7F6-B498-43B3-948B-1728B52AA6E4}">
                <adec:decorative xmlns:adec="http://schemas.microsoft.com/office/drawing/2017/decorative" val="1"/>
              </a:ext>
            </a:extLst>
          </p:cNvPr>
          <p:cNvPicPr>
            <a:picLocks noChangeAspect="1"/>
          </p:cNvPicPr>
          <p:nvPr userDrawn="1"/>
        </p:nvPicPr>
        <p:blipFill>
          <a:blip r:embed="rId5">
            <a:alphaModFix amt="50000"/>
            <a:extLst>
              <a:ext uri="{BEBA8EAE-BF5A-486C-A8C5-ECC9F3942E4B}">
                <a14:imgProps xmlns:a14="http://schemas.microsoft.com/office/drawing/2010/main">
                  <a14:imgLayer r:embed="rId6">
                    <a14:imgEffect>
                      <a14:artisticGlowEdges trans="80000"/>
                    </a14:imgEffect>
                  </a14:imgLayer>
                </a14:imgProps>
              </a:ext>
            </a:extLst>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CA06C241-C4F0-B7B2-552B-A0B8CE0708B5}"/>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460552CE-BDDA-9929-7637-82B2CA4196A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6DDC6D59-C626-FD95-A3DA-DD1AC6DB9BD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786F5463-E1C8-8F06-5A6C-608868B6B70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1736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2763075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
            <a:ext cx="10515600" cy="1325563"/>
          </a:xfrm>
        </p:spPr>
        <p:txBody>
          <a:bodyPr/>
          <a:lstStyle>
            <a:lvl1pPr>
              <a:defRPr b="0" i="0"/>
            </a:lvl1pPr>
          </a:lstStyle>
          <a:p>
            <a:r>
              <a:rPr lang="en-US"/>
              <a:t>Click to edit Master title style</a:t>
            </a:r>
          </a:p>
        </p:txBody>
      </p:sp>
      <p:sp>
        <p:nvSpPr>
          <p:cNvPr id="3" name="Text Placeholder 2"/>
          <p:cNvSpPr>
            <a:spLocks noGrp="1"/>
          </p:cNvSpPr>
          <p:nvPr>
            <p:ph type="body" idx="1" hasCustomPrompt="1"/>
          </p:nvPr>
        </p:nvSpPr>
        <p:spPr>
          <a:xfrm>
            <a:off x="839789" y="1681163"/>
            <a:ext cx="5157787"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8"/>
            <a:ext cx="5157787"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2" y="1681163"/>
            <a:ext cx="5183188"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8"/>
            <a:ext cx="5183188"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015469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5" name="Slide Number Placeholder 4"/>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715294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065948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
        <p:nvSpPr>
          <p:cNvPr id="11" name="Title 10">
            <a:extLst>
              <a:ext uri="{FF2B5EF4-FFF2-40B4-BE49-F238E27FC236}">
                <a16:creationId xmlns:a16="http://schemas.microsoft.com/office/drawing/2014/main" id="{90B90FFB-1D8E-AF4C-A20C-D4A3B8A3AA1F}"/>
              </a:ext>
            </a:extLst>
          </p:cNvPr>
          <p:cNvSpPr>
            <a:spLocks noGrp="1"/>
          </p:cNvSpPr>
          <p:nvPr>
            <p:ph type="title"/>
          </p:nvPr>
        </p:nvSpPr>
        <p:spPr/>
        <p:txBody>
          <a:bodyPr/>
          <a:lstStyle>
            <a:lvl1pPr>
              <a:defRPr b="0" i="0"/>
            </a:lvl1pPr>
          </a:lstStyle>
          <a:p>
            <a:r>
              <a:rPr lang="en-US"/>
              <a:t>Click to edit Master title style</a:t>
            </a:r>
          </a:p>
        </p:txBody>
      </p:sp>
      <p:sp>
        <p:nvSpPr>
          <p:cNvPr id="8" name="Picture Placeholder 2">
            <a:extLst>
              <a:ext uri="{FF2B5EF4-FFF2-40B4-BE49-F238E27FC236}">
                <a16:creationId xmlns:a16="http://schemas.microsoft.com/office/drawing/2014/main" id="{0F7EFA50-3B63-3A4E-837C-38C854BE218D}"/>
              </a:ext>
            </a:extLst>
          </p:cNvPr>
          <p:cNvSpPr>
            <a:spLocks noGrp="1"/>
          </p:cNvSpPr>
          <p:nvPr>
            <p:ph type="pic" idx="1"/>
          </p:nvPr>
        </p:nvSpPr>
        <p:spPr>
          <a:xfrm>
            <a:off x="838203" y="1811867"/>
            <a:ext cx="3356036" cy="2047752"/>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3">
            <a:extLst>
              <a:ext uri="{FF2B5EF4-FFF2-40B4-BE49-F238E27FC236}">
                <a16:creationId xmlns:a16="http://schemas.microsoft.com/office/drawing/2014/main" id="{17E8FA33-8160-E84B-9F98-0A2BFB2A2917}"/>
              </a:ext>
            </a:extLst>
          </p:cNvPr>
          <p:cNvSpPr>
            <a:spLocks noGrp="1"/>
          </p:cNvSpPr>
          <p:nvPr>
            <p:ph type="body" sz="half" idx="2"/>
          </p:nvPr>
        </p:nvSpPr>
        <p:spPr>
          <a:xfrm>
            <a:off x="838201" y="3995065"/>
            <a:ext cx="3356035"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17B00556-D0CC-204C-9B94-C8062981F511}"/>
              </a:ext>
            </a:extLst>
          </p:cNvPr>
          <p:cNvSpPr>
            <a:spLocks noGrp="1"/>
          </p:cNvSpPr>
          <p:nvPr>
            <p:ph type="body" sz="half" idx="15"/>
          </p:nvPr>
        </p:nvSpPr>
        <p:spPr>
          <a:xfrm>
            <a:off x="4417013" y="3995065"/>
            <a:ext cx="3357971"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42899E92-C4B9-4144-ADBA-EF18DD116823}"/>
              </a:ext>
            </a:extLst>
          </p:cNvPr>
          <p:cNvSpPr>
            <a:spLocks noGrp="1"/>
          </p:cNvSpPr>
          <p:nvPr>
            <p:ph type="body" sz="half" idx="16"/>
          </p:nvPr>
        </p:nvSpPr>
        <p:spPr>
          <a:xfrm>
            <a:off x="7995828" y="3995065"/>
            <a:ext cx="3357969"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Picture Placeholder 2">
            <a:extLst>
              <a:ext uri="{FF2B5EF4-FFF2-40B4-BE49-F238E27FC236}">
                <a16:creationId xmlns:a16="http://schemas.microsoft.com/office/drawing/2014/main" id="{C631A6A1-A439-A143-ABEA-DDB2D12F1818}"/>
              </a:ext>
            </a:extLst>
          </p:cNvPr>
          <p:cNvSpPr>
            <a:spLocks noGrp="1"/>
          </p:cNvSpPr>
          <p:nvPr>
            <p:ph type="pic" idx="17"/>
          </p:nvPr>
        </p:nvSpPr>
        <p:spPr>
          <a:xfrm>
            <a:off x="4417015"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5E8AC718-D08E-D142-ABDD-8F7BAA4AC98E}"/>
              </a:ext>
            </a:extLst>
          </p:cNvPr>
          <p:cNvSpPr>
            <a:spLocks noGrp="1"/>
          </p:cNvSpPr>
          <p:nvPr>
            <p:ph type="pic" idx="18"/>
          </p:nvPr>
        </p:nvSpPr>
        <p:spPr>
          <a:xfrm>
            <a:off x="7995827"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1635748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4 Picture Stacked">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C10E13E9-A40B-8242-87D0-21EA016AAB43}"/>
              </a:ext>
            </a:extLst>
          </p:cNvPr>
          <p:cNvSpPr>
            <a:spLocks noGrp="1"/>
          </p:cNvSpPr>
          <p:nvPr>
            <p:ph type="pic" idx="16"/>
          </p:nvPr>
        </p:nvSpPr>
        <p:spPr>
          <a:xfrm>
            <a:off x="2" y="3231643"/>
            <a:ext cx="6065519" cy="3184256"/>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CBE66D83-505F-514A-94A7-9B6AE6877B0C}"/>
              </a:ext>
            </a:extLst>
          </p:cNvPr>
          <p:cNvSpPr>
            <a:spLocks noGrp="1"/>
          </p:cNvSpPr>
          <p:nvPr>
            <p:ph type="pic" idx="17"/>
          </p:nvPr>
        </p:nvSpPr>
        <p:spPr>
          <a:xfrm>
            <a:off x="6126480" y="3231643"/>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Picture Placeholder 2">
            <a:extLst>
              <a:ext uri="{FF2B5EF4-FFF2-40B4-BE49-F238E27FC236}">
                <a16:creationId xmlns:a16="http://schemas.microsoft.com/office/drawing/2014/main" id="{A11E4A28-1755-3844-AD33-415D78C99D81}"/>
              </a:ext>
            </a:extLst>
          </p:cNvPr>
          <p:cNvSpPr>
            <a:spLocks noGrp="1"/>
          </p:cNvSpPr>
          <p:nvPr>
            <p:ph type="pic" idx="14"/>
          </p:nvPr>
        </p:nvSpPr>
        <p:spPr>
          <a:xfrm>
            <a:off x="0" y="2"/>
            <a:ext cx="6065520"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257D2046-3B53-4544-9BDB-18F56371C74D}"/>
              </a:ext>
            </a:extLst>
          </p:cNvPr>
          <p:cNvSpPr>
            <a:spLocks noGrp="1"/>
          </p:cNvSpPr>
          <p:nvPr>
            <p:ph type="pic" idx="15"/>
          </p:nvPr>
        </p:nvSpPr>
        <p:spPr>
          <a:xfrm>
            <a:off x="6126480" y="2"/>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grpSp>
        <p:nvGrpSpPr>
          <p:cNvPr id="15" name="Group 14">
            <a:extLst>
              <a:ext uri="{FF2B5EF4-FFF2-40B4-BE49-F238E27FC236}">
                <a16:creationId xmlns:a16="http://schemas.microsoft.com/office/drawing/2014/main" id="{59113D8F-5565-DD41-BF67-678D238034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D3EEC998-5A27-9346-81A2-F9B3545521B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E95D0983-302A-8E44-935E-E9CF14A3B014}"/>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8015891E-6C12-7A4A-9019-596974DFB3B1}"/>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4" name="Picture 23">
              <a:extLst>
                <a:ext uri="{FF2B5EF4-FFF2-40B4-BE49-F238E27FC236}">
                  <a16:creationId xmlns:a16="http://schemas.microsoft.com/office/drawing/2014/main" id="{EA8CE5FE-A213-BB49-8ADF-88DBCC642A6C}"/>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5" name="Straight Connector 24">
              <a:extLst>
                <a:ext uri="{FF2B5EF4-FFF2-40B4-BE49-F238E27FC236}">
                  <a16:creationId xmlns:a16="http://schemas.microsoft.com/office/drawing/2014/main" id="{839B5F19-F9FD-9945-B1B4-5CE6811368C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948919-2B39-9F40-BEC5-4401D0782DF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1FC6DE8-7C84-554C-B3A1-A637C6377DF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075D9226-0545-D67A-C6F9-D4C33C4D70C6}"/>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5828AFDD-44BC-5332-6486-4837FBA3137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B800F2B-A1FB-D12D-725A-8AB4B75F424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434E1A75-9BE9-060C-1283-9132E0465FF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573264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losing Slide Grey Bar">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31D2FB2-72E8-654B-BDC3-440102A15E06}"/>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3" name="Rectangle 22">
              <a:extLst>
                <a:ext uri="{FF2B5EF4-FFF2-40B4-BE49-F238E27FC236}">
                  <a16:creationId xmlns:a16="http://schemas.microsoft.com/office/drawing/2014/main" id="{7D659737-1021-E747-89B3-76FB616933A4}"/>
                </a:ext>
              </a:extLst>
            </p:cNvPr>
            <p:cNvSpPr/>
            <p:nvPr userDrawn="1"/>
          </p:nvSpPr>
          <p:spPr>
            <a:xfrm>
              <a:off x="5303520" y="0"/>
              <a:ext cx="3732588"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4" name="Picture 23">
              <a:extLst>
                <a:ext uri="{FF2B5EF4-FFF2-40B4-BE49-F238E27FC236}">
                  <a16:creationId xmlns:a16="http://schemas.microsoft.com/office/drawing/2014/main" id="{942803AD-AA31-3A44-8C9A-BA97BCD301A4}"/>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6" name="Group 15">
            <a:extLst>
              <a:ext uri="{FF2B5EF4-FFF2-40B4-BE49-F238E27FC236}">
                <a16:creationId xmlns:a16="http://schemas.microsoft.com/office/drawing/2014/main" id="{59B499C2-3DE5-514E-B209-26F56500FA87}"/>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60ED4D4F-AC78-4449-BA53-42FFD88FDE0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FCF554CD-5CBC-CF47-8E84-2AFF6ABE9C2C}"/>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ABDDA2C1-3616-7241-B086-5ABC82931898}"/>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0EFBC9D1-2F97-9D42-A63A-E905AD2804EF}"/>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BE02FBD5-1048-6C42-A32F-B6FF988FF74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5E88F5-032D-4742-90D8-A9DC9A089807}"/>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1D2D71F-129B-5E4F-8CDC-34CF412348E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6867D078-44FE-3536-E459-C0504CCDDE18}"/>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690504AD-A2BA-1C8E-7137-E9682EF12FF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642D8C32-2508-AE85-47F3-7C1C9CD1490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875AE62-D026-4F8A-614D-B9229F862F0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758916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losing Slide Shie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1B7554-0594-584B-919D-1DF1A71D1E15}"/>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13" name="Picture 12">
              <a:extLst>
                <a:ext uri="{FF2B5EF4-FFF2-40B4-BE49-F238E27FC236}">
                  <a16:creationId xmlns:a16="http://schemas.microsoft.com/office/drawing/2014/main" id="{DC2FF98D-B38B-4E4F-A7D3-EFDE30DF1B01}"/>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14" name="Picture 13">
              <a:extLst>
                <a:ext uri="{FF2B5EF4-FFF2-40B4-BE49-F238E27FC236}">
                  <a16:creationId xmlns:a16="http://schemas.microsoft.com/office/drawing/2014/main" id="{C0EA7C03-7F17-CF4E-91C2-9F463E1BDA25}"/>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8" name="Group 17">
            <a:extLst>
              <a:ext uri="{FF2B5EF4-FFF2-40B4-BE49-F238E27FC236}">
                <a16:creationId xmlns:a16="http://schemas.microsoft.com/office/drawing/2014/main" id="{453E5C16-F0BD-5F46-97A8-CEDF94F42EED}"/>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D8E1EF7D-E655-2A49-9DEE-EC8AD2225E5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6F566C16-C310-8747-A5D4-D3BBDF298DC8}"/>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3804ACBA-7D52-3048-90F9-2E5A92B42647}"/>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CF591FCF-6710-3B47-A27A-B39CABD128E2}"/>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65925706-8E66-E649-919D-D820B55EC1A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D8E2732-D8C0-B54D-8A5C-D2D2DA2B4B9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DE44246-B7C8-B34C-8C09-B5BB65F4229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B8AEF2E3-FBE3-445F-CEB0-FC4767DF53D4}"/>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DD87BEA-1648-6A8B-21C2-F1F5B8642B2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05A321E6-4489-2830-9117-752002F468A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D1DD1F2E-717C-56B5-6D25-DD18B919F41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049369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losing Slide Grey Phoenix">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6A13415-5C23-C347-8FD4-FCC01FDDBED9}"/>
              </a:ext>
            </a:extLst>
          </p:cNvPr>
          <p:cNvGrpSpPr/>
          <p:nvPr userDrawn="1"/>
        </p:nvGrpSpPr>
        <p:grpSpPr>
          <a:xfrm>
            <a:off x="0" y="6395644"/>
            <a:ext cx="12192000" cy="470922"/>
            <a:chOff x="0" y="6395644"/>
            <a:chExt cx="12192000" cy="470922"/>
          </a:xfrm>
        </p:grpSpPr>
        <p:sp>
          <p:nvSpPr>
            <p:cNvPr id="14" name="Rectangle 13">
              <a:extLst>
                <a:ext uri="{FF2B5EF4-FFF2-40B4-BE49-F238E27FC236}">
                  <a16:creationId xmlns:a16="http://schemas.microsoft.com/office/drawing/2014/main" id="{66D88F65-95EA-794A-84D9-561E25623B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EF2065E5-A0DB-D342-872B-518266928970}"/>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7" name="Picture 16">
              <a:extLst>
                <a:ext uri="{FF2B5EF4-FFF2-40B4-BE49-F238E27FC236}">
                  <a16:creationId xmlns:a16="http://schemas.microsoft.com/office/drawing/2014/main" id="{1E68B7D1-B803-C641-9681-DF4B3C70FC56}"/>
                </a:ext>
              </a:extLst>
            </p:cNvPr>
            <p:cNvPicPr>
              <a:picLocks noChangeAspect="1"/>
            </p:cNvPicPr>
            <p:nvPr userDrawn="1"/>
          </p:nvPicPr>
          <p:blipFill>
            <a:blip r:embed="rId3"/>
            <a:srcRect/>
            <a:stretch/>
          </p:blipFill>
          <p:spPr>
            <a:xfrm>
              <a:off x="4110607" y="6395644"/>
              <a:ext cx="2088055" cy="462356"/>
            </a:xfrm>
            <a:prstGeom prst="rect">
              <a:avLst/>
            </a:prstGeom>
          </p:spPr>
        </p:pic>
        <p:cxnSp>
          <p:nvCxnSpPr>
            <p:cNvPr id="22" name="Straight Connector 21">
              <a:extLst>
                <a:ext uri="{FF2B5EF4-FFF2-40B4-BE49-F238E27FC236}">
                  <a16:creationId xmlns:a16="http://schemas.microsoft.com/office/drawing/2014/main" id="{DEED2DC2-9202-A944-8C6A-0589E3A79603}"/>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5BA4F2D5-BFD8-7C41-B78C-F5640F5D4337}"/>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E420895-B2CF-EF4A-B9B1-CB48B3E4556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3B47EB-28B4-E243-9BB4-C94F69D366DD}"/>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5" name="Picture 14">
            <a:extLst>
              <a:ext uri="{FF2B5EF4-FFF2-40B4-BE49-F238E27FC236}">
                <a16:creationId xmlns:a16="http://schemas.microsoft.com/office/drawing/2014/main" id="{21A3D350-3A11-F04D-9DBD-7AF23535D979}"/>
              </a:ext>
              <a:ext uri="{C183D7F6-B498-43B3-948B-1728B52AA6E4}">
                <adec:decorative xmlns:adec="http://schemas.microsoft.com/office/drawing/2017/decorative" val="1"/>
              </a:ext>
            </a:extLst>
          </p:cNvPr>
          <p:cNvPicPr>
            <a:picLocks noChangeAspect="1"/>
          </p:cNvPicPr>
          <p:nvPr userDrawn="1"/>
        </p:nvPicPr>
        <p:blipFill>
          <a:blip r:embed="rId5">
            <a:alphaModFix amt="15000"/>
          </a:blip>
          <a:srcRect/>
          <a:stretch/>
        </p:blipFill>
        <p:spPr>
          <a:xfrm>
            <a:off x="8307457" y="750290"/>
            <a:ext cx="5773549" cy="5051855"/>
          </a:xfrm>
          <a:prstGeom prst="rect">
            <a:avLst/>
          </a:prstGeom>
        </p:spPr>
      </p:pic>
      <p:grpSp>
        <p:nvGrpSpPr>
          <p:cNvPr id="2" name="Group 1">
            <a:extLst>
              <a:ext uri="{FF2B5EF4-FFF2-40B4-BE49-F238E27FC236}">
                <a16:creationId xmlns:a16="http://schemas.microsoft.com/office/drawing/2014/main" id="{8FCEB212-667B-8AC5-BEB2-9B6BDDA78540}"/>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C037050C-D08D-DAAD-285B-CF1C7D96B95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E1A56296-4DA9-4FFE-8F93-7F18E4FCF4B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02685376-5476-DA2A-6AB0-090D07F92F42}"/>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237677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losing Slide Dark Greystone">
    <p:bg>
      <p:bgPr>
        <a:solidFill>
          <a:schemeClr val="tx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6DDAAFD-B28B-B347-8A93-5F44BAFD35D5}"/>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5" name="Rectangle 14">
              <a:extLst>
                <a:ext uri="{FF2B5EF4-FFF2-40B4-BE49-F238E27FC236}">
                  <a16:creationId xmlns:a16="http://schemas.microsoft.com/office/drawing/2014/main" id="{D394388C-76E0-6545-A3AB-12CBFD8DCF0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6" name="Picture 15">
              <a:extLst>
                <a:ext uri="{FF2B5EF4-FFF2-40B4-BE49-F238E27FC236}">
                  <a16:creationId xmlns:a16="http://schemas.microsoft.com/office/drawing/2014/main" id="{8722082E-E1DF-634A-A836-3F5F10A936C3}"/>
                </a:ext>
              </a:extLst>
            </p:cNvPr>
            <p:cNvPicPr>
              <a:picLocks noChangeAspect="1"/>
            </p:cNvPicPr>
            <p:nvPr userDrawn="1"/>
          </p:nvPicPr>
          <p:blipFill>
            <a:blip r:embed="rId2">
              <a:alphaModFix amt="30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20" name="Group 19">
            <a:extLst>
              <a:ext uri="{FF2B5EF4-FFF2-40B4-BE49-F238E27FC236}">
                <a16:creationId xmlns:a16="http://schemas.microsoft.com/office/drawing/2014/main" id="{475BAB41-634C-384C-BD5E-EC3DBF8AC7FF}"/>
              </a:ext>
            </a:extLst>
          </p:cNvPr>
          <p:cNvGrpSpPr/>
          <p:nvPr userDrawn="1"/>
        </p:nvGrpSpPr>
        <p:grpSpPr>
          <a:xfrm>
            <a:off x="0" y="6395644"/>
            <a:ext cx="12192000" cy="470922"/>
            <a:chOff x="0" y="6395644"/>
            <a:chExt cx="12192000" cy="470922"/>
          </a:xfrm>
        </p:grpSpPr>
        <p:sp>
          <p:nvSpPr>
            <p:cNvPr id="21" name="Rectangle 20">
              <a:extLst>
                <a:ext uri="{FF2B5EF4-FFF2-40B4-BE49-F238E27FC236}">
                  <a16:creationId xmlns:a16="http://schemas.microsoft.com/office/drawing/2014/main" id="{B4A157C6-DEF5-B642-BB25-3E6B4CA3F1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392B8B0D-DD6D-3E4F-AF16-D03DD5CD8BEF}"/>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C7EF85D8-837C-A145-B497-D5A8A9513873}"/>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F36674F0-347A-FA45-92A9-58740148D922}"/>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C4EA944C-50C1-D746-9CA5-FCD2C7BCB23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CEFCA9-6235-B048-8F96-0EFC276B54D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D4CD5D1-3EC6-9244-A991-B397D6230A17}"/>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1D7F040-9263-B10B-5C65-0483AC026966}"/>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0418BF4-6B65-5A7C-16E8-4D563659464F}"/>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70891DF2-07C9-5A05-9245-3167D7FB82D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7B91FB2A-6FC9-EB5C-1480-4CE095BDFB76}"/>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23297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752600"/>
            <a:ext cx="5791200" cy="688975"/>
          </a:xfrm>
        </p:spPr>
        <p:txBody>
          <a:bodyPr/>
          <a:lstStyle>
            <a:lvl1pPr algn="l">
              <a:defRPr sz="2400">
                <a:solidFill>
                  <a:srgbClr val="FF33CC"/>
                </a:solidFill>
              </a:defRPr>
            </a:lvl1pPr>
          </a:lstStyle>
          <a:p>
            <a:r>
              <a:rPr lang="en-US"/>
              <a:t>Click to edit Master title style</a:t>
            </a:r>
          </a:p>
        </p:txBody>
      </p:sp>
      <p:sp>
        <p:nvSpPr>
          <p:cNvPr id="3" name="Subtitle 2"/>
          <p:cNvSpPr>
            <a:spLocks noGrp="1"/>
          </p:cNvSpPr>
          <p:nvPr>
            <p:ph type="subTitle" idx="1"/>
          </p:nvPr>
        </p:nvSpPr>
        <p:spPr>
          <a:xfrm>
            <a:off x="2133600" y="2590800"/>
            <a:ext cx="8534400" cy="1752600"/>
          </a:xfrm>
        </p:spPr>
        <p:txBody>
          <a:bodyPr/>
          <a:lstStyle>
            <a:lvl1pPr marL="0" indent="0" algn="l">
              <a:buNone/>
              <a:defRPr sz="2000">
                <a:solidFill>
                  <a:srgbClr val="FF33CC"/>
                </a:solidFill>
              </a:defRPr>
            </a:lvl1pPr>
            <a:lvl2pPr marL="457098" indent="0" algn="ctr">
              <a:buNone/>
              <a:defRPr/>
            </a:lvl2pPr>
            <a:lvl3pPr marL="914197" indent="0" algn="ctr">
              <a:buNone/>
              <a:defRPr/>
            </a:lvl3pPr>
            <a:lvl4pPr marL="1371296" indent="0" algn="ctr">
              <a:buNone/>
              <a:defRPr/>
            </a:lvl4pPr>
            <a:lvl5pPr marL="1828396" indent="0" algn="ctr">
              <a:buNone/>
              <a:defRPr/>
            </a:lvl5pPr>
            <a:lvl6pPr marL="2285494" indent="0" algn="ctr">
              <a:buNone/>
              <a:defRPr/>
            </a:lvl6pPr>
            <a:lvl7pPr marL="2742592" indent="0" algn="ctr">
              <a:buNone/>
              <a:defRPr/>
            </a:lvl7pPr>
            <a:lvl8pPr marL="3199692" indent="0" algn="ctr">
              <a:buNone/>
              <a:defRPr/>
            </a:lvl8pPr>
            <a:lvl9pPr marL="3656790" indent="0" algn="ctr">
              <a:buNone/>
              <a:defRPr/>
            </a:lvl9pPr>
          </a:lstStyle>
          <a:p>
            <a:r>
              <a:rPr lang="en-US"/>
              <a:t>Click to edit Master subtitle style</a:t>
            </a:r>
          </a:p>
        </p:txBody>
      </p:sp>
    </p:spTree>
    <p:extLst>
      <p:ext uri="{BB962C8B-B14F-4D97-AF65-F5344CB8AC3E}">
        <p14:creationId xmlns:p14="http://schemas.microsoft.com/office/powerpoint/2010/main" val="37260841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263869"/>
            <a:ext cx="103632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734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61893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9633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200"/>
          </a:xfrm>
        </p:spPr>
        <p:txBody>
          <a:bodyPr/>
          <a:lstStyle/>
          <a:p>
            <a:r>
              <a:rPr lang="en-US"/>
              <a:t>Click to edit Master title style</a:t>
            </a:r>
          </a:p>
        </p:txBody>
      </p:sp>
      <p:sp>
        <p:nvSpPr>
          <p:cNvPr id="3" name="Text Placeholder 2"/>
          <p:cNvSpPr>
            <a:spLocks noGrp="1"/>
          </p:cNvSpPr>
          <p:nvPr>
            <p:ph type="body" sz="half" idx="1"/>
          </p:nvPr>
        </p:nvSpPr>
        <p:spPr>
          <a:xfrm>
            <a:off x="9144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765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2.sv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3.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CCCA5-FB53-DE5E-482C-9F7ABF4173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2C696BD-E48F-8DC0-C614-8CEF2F14E9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047EA8-60DA-392E-2A8B-D42027366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2A1905-AC1F-4707-8E94-F7174B1F09CF}" type="datetimeFigureOut">
              <a:rPr lang="en-US" smtClean="0"/>
              <a:t>11/17/2025</a:t>
            </a:fld>
            <a:endParaRPr lang="en-US"/>
          </a:p>
        </p:txBody>
      </p:sp>
      <p:sp>
        <p:nvSpPr>
          <p:cNvPr id="5" name="Footer Placeholder 4">
            <a:extLst>
              <a:ext uri="{FF2B5EF4-FFF2-40B4-BE49-F238E27FC236}">
                <a16:creationId xmlns:a16="http://schemas.microsoft.com/office/drawing/2014/main" id="{A3037B99-5833-652D-D332-0C8BA0EB5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ACEDF8-9968-4927-EE61-667663F5B6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D81440-20C3-465A-9E72-49E41BC79812}" type="slidenum">
              <a:rPr lang="en-US" smtClean="0"/>
              <a:t>‹#›</a:t>
            </a:fld>
            <a:endParaRPr lang="en-US"/>
          </a:p>
        </p:txBody>
      </p:sp>
    </p:spTree>
    <p:extLst>
      <p:ext uri="{BB962C8B-B14F-4D97-AF65-F5344CB8AC3E}">
        <p14:creationId xmlns:p14="http://schemas.microsoft.com/office/powerpoint/2010/main" val="426654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4C7C09-7E8E-7948-8436-ABCE3F63656B}"/>
              </a:ext>
            </a:extLst>
          </p:cNvPr>
          <p:cNvGrpSpPr/>
          <p:nvPr userDrawn="1"/>
        </p:nvGrpSpPr>
        <p:grpSpPr>
          <a:xfrm>
            <a:off x="0" y="6395648"/>
            <a:ext cx="12192000" cy="470918"/>
            <a:chOff x="0" y="6395648"/>
            <a:chExt cx="12192000" cy="470918"/>
          </a:xfrm>
        </p:grpSpPr>
        <p:sp>
          <p:nvSpPr>
            <p:cNvPr id="11" name="Rectangle 10">
              <a:extLst>
                <a:ext uri="{FF2B5EF4-FFF2-40B4-BE49-F238E27FC236}">
                  <a16:creationId xmlns:a16="http://schemas.microsoft.com/office/drawing/2014/main" id="{33803185-146A-A14A-A4BF-97AB8098152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35E445A6-E661-A542-93F8-3BDAE8F20DC6}"/>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838200" y="6483378"/>
              <a:ext cx="1873405" cy="316631"/>
            </a:xfrm>
            <a:prstGeom prst="rect">
              <a:avLst/>
            </a:prstGeom>
          </p:spPr>
        </p:pic>
        <p:cxnSp>
          <p:nvCxnSpPr>
            <p:cNvPr id="14" name="Straight Connector 13">
              <a:extLst>
                <a:ext uri="{FF2B5EF4-FFF2-40B4-BE49-F238E27FC236}">
                  <a16:creationId xmlns:a16="http://schemas.microsoft.com/office/drawing/2014/main" id="{7C432EE2-7792-3845-B4F9-855AEA81B94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838200" y="0"/>
            <a:ext cx="10515600" cy="1312744"/>
          </a:xfrm>
          <a:prstGeom prst="rect">
            <a:avLst/>
          </a:prstGeom>
        </p:spPr>
        <p:txBody>
          <a:bodyPr vert="horz" lIns="0" tIns="45720" rIns="0" bIns="45720" rtlCol="0" anchor="ctr">
            <a:noAutofit/>
          </a:bodyPr>
          <a:lstStyle/>
          <a:p>
            <a:r>
              <a:rPr lang="en-US"/>
              <a:t>Click to edit Master title style</a:t>
            </a:r>
          </a:p>
        </p:txBody>
      </p:sp>
      <p:sp>
        <p:nvSpPr>
          <p:cNvPr id="3" name="Text Placeholder 2"/>
          <p:cNvSpPr>
            <a:spLocks noGrp="1"/>
          </p:cNvSpPr>
          <p:nvPr userDrawn="1">
            <p:ph type="body" idx="1"/>
          </p:nvPr>
        </p:nvSpPr>
        <p:spPr>
          <a:xfrm>
            <a:off x="838200" y="1534136"/>
            <a:ext cx="10515600" cy="4429492"/>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4"/>
          </p:nvPr>
        </p:nvSpPr>
        <p:spPr>
          <a:xfrm>
            <a:off x="8610601" y="6459132"/>
            <a:ext cx="3432387" cy="365125"/>
          </a:xfrm>
          <a:prstGeom prst="rect">
            <a:avLst/>
          </a:prstGeom>
        </p:spPr>
        <p:txBody>
          <a:bodyPr vert="horz" lIns="91440" tIns="45720" rIns="91440" bIns="45720" rtlCol="0" anchor="ctr"/>
          <a:lstStyle>
            <a:lvl1pPr algn="r">
              <a:defRPr sz="800" b="0" i="0">
                <a:solidFill>
                  <a:schemeClr val="bg1"/>
                </a:solidFill>
                <a:latin typeface="Helvetica" pitchFamily="2" charset="0"/>
                <a:cs typeface="Arial" panose="020B0604020202020204" pitchFamily="34" charset="0"/>
              </a:defRPr>
            </a:lvl1pPr>
          </a:lstStyle>
          <a:p>
            <a:fld id="{7DFC1CBA-4892-A140-A01E-A83B9C8F6E3B}" type="slidenum">
              <a:rPr lang="en-US" smtClean="0"/>
              <a:pPr/>
              <a:t>‹#›</a:t>
            </a:fld>
            <a:endParaRPr lang="en-US"/>
          </a:p>
        </p:txBody>
      </p:sp>
      <p:cxnSp>
        <p:nvCxnSpPr>
          <p:cNvPr id="13" name="Straight Connector 12">
            <a:extLst>
              <a:ext uri="{FF2B5EF4-FFF2-40B4-BE49-F238E27FC236}">
                <a16:creationId xmlns:a16="http://schemas.microsoft.com/office/drawing/2014/main" id="{18E5C833-4073-5D47-B09D-AF15D624975A}"/>
              </a:ext>
            </a:extLst>
          </p:cNvPr>
          <p:cNvCxnSpPr>
            <a:cxnSpLocks/>
          </p:cNvCxnSpPr>
          <p:nvPr userDrawn="1"/>
        </p:nvCxnSpPr>
        <p:spPr>
          <a:xfrm>
            <a:off x="0" y="1344113"/>
            <a:ext cx="12192000" cy="0"/>
          </a:xfrm>
          <a:prstGeom prst="line">
            <a:avLst/>
          </a:prstGeom>
          <a:ln w="38100">
            <a:solidFill>
              <a:srgbClr val="D6D6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0198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hdr="0" ftr="0" dt="0"/>
  <p:txStyles>
    <p:titleStyle>
      <a:lvl1pPr algn="l" defTabSz="914400" rtl="0" eaLnBrk="1" latinLnBrk="0" hangingPunct="1">
        <a:lnSpc>
          <a:spcPct val="90000"/>
        </a:lnSpc>
        <a:spcBef>
          <a:spcPct val="0"/>
        </a:spcBef>
        <a:buNone/>
        <a:defRPr sz="3600" b="0" i="0" kern="1200">
          <a:solidFill>
            <a:srgbClr val="800000"/>
          </a:solidFill>
          <a:latin typeface="Helvetica"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800000"/>
        </a:buClr>
        <a:buFont typeface="Arial" panose="020B0604020202020204" pitchFamily="34" charset="0"/>
        <a:buChar char="•"/>
        <a:defRPr sz="2400" b="0" i="0" kern="1200">
          <a:solidFill>
            <a:srgbClr val="767676"/>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800000"/>
        </a:buClr>
        <a:buFont typeface="Arial" panose="020B0604020202020204" pitchFamily="34" charset="0"/>
        <a:buChar char="•"/>
        <a:defRPr sz="2000" b="0" i="0" kern="1200">
          <a:solidFill>
            <a:srgbClr val="767676"/>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00000"/>
        </a:buClr>
        <a:buFont typeface="Arial" panose="020B0604020202020204" pitchFamily="34" charset="0"/>
        <a:buChar char="•"/>
        <a:defRPr sz="1800" b="0" i="0" kern="1200">
          <a:solidFill>
            <a:srgbClr val="767676"/>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800000"/>
        </a:buClr>
        <a:buFont typeface="Arial" panose="020B0604020202020204" pitchFamily="34" charset="0"/>
        <a:buChar char="•"/>
        <a:defRPr sz="1600" b="0" i="0" kern="1200">
          <a:solidFill>
            <a:srgbClr val="767676"/>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00000"/>
        </a:buClr>
        <a:buFont typeface="Arial" panose="020B0604020202020204" pitchFamily="34" charset="0"/>
        <a:buChar char="•"/>
        <a:defRPr sz="1400" b="0" i="0" kern="1200">
          <a:solidFill>
            <a:srgbClr val="767676"/>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0"/>
            <a:ext cx="12192000" cy="838200"/>
          </a:xfrm>
          <a:prstGeom prst="rect">
            <a:avLst/>
          </a:prstGeom>
          <a:noFill/>
          <a:ln w="9525">
            <a:noFill/>
            <a:miter lim="800000"/>
            <a:headEnd/>
            <a:tailEnd/>
          </a:ln>
        </p:spPr>
        <p:txBody>
          <a:bodyPr vert="horz" wrap="square" lIns="92055" tIns="46028" rIns="92055" bIns="46028"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914400" y="1295400"/>
            <a:ext cx="10363200" cy="5181600"/>
          </a:xfrm>
          <a:prstGeom prst="rect">
            <a:avLst/>
          </a:prstGeom>
          <a:noFill/>
          <a:ln w="9525">
            <a:noFill/>
            <a:miter lim="800000"/>
            <a:headEnd/>
            <a:tailEnd/>
          </a:ln>
        </p:spPr>
        <p:txBody>
          <a:bodyPr vert="horz" wrap="square" lIns="92055" tIns="46028" rIns="92055" bIns="4602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19855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hf hdr="0" ftr="0" dt="0"/>
  <p:txStyles>
    <p:titleStyle>
      <a:lvl1pPr algn="ctr" rtl="0" eaLnBrk="0" fontAlgn="base" hangingPunct="0">
        <a:spcBef>
          <a:spcPct val="0"/>
        </a:spcBef>
        <a:spcAft>
          <a:spcPct val="0"/>
        </a:spcAft>
        <a:defRPr sz="2400">
          <a:solidFill>
            <a:schemeClr val="accent2"/>
          </a:solidFill>
          <a:latin typeface="+mj-lt"/>
          <a:ea typeface="+mj-ea"/>
          <a:cs typeface="+mj-cs"/>
        </a:defRPr>
      </a:lvl1pPr>
      <a:lvl2pPr algn="ctr" rtl="0" eaLnBrk="0" fontAlgn="base" hangingPunct="0">
        <a:spcBef>
          <a:spcPct val="0"/>
        </a:spcBef>
        <a:spcAft>
          <a:spcPct val="0"/>
        </a:spcAft>
        <a:defRPr sz="2400">
          <a:solidFill>
            <a:schemeClr val="accent2"/>
          </a:solidFill>
          <a:latin typeface="Calibri" pitchFamily="34" charset="0"/>
        </a:defRPr>
      </a:lvl2pPr>
      <a:lvl3pPr algn="ctr" rtl="0" eaLnBrk="0" fontAlgn="base" hangingPunct="0">
        <a:spcBef>
          <a:spcPct val="0"/>
        </a:spcBef>
        <a:spcAft>
          <a:spcPct val="0"/>
        </a:spcAft>
        <a:defRPr sz="2400">
          <a:solidFill>
            <a:schemeClr val="accent2"/>
          </a:solidFill>
          <a:latin typeface="Calibri" pitchFamily="34" charset="0"/>
        </a:defRPr>
      </a:lvl3pPr>
      <a:lvl4pPr algn="ctr" rtl="0" eaLnBrk="0" fontAlgn="base" hangingPunct="0">
        <a:spcBef>
          <a:spcPct val="0"/>
        </a:spcBef>
        <a:spcAft>
          <a:spcPct val="0"/>
        </a:spcAft>
        <a:defRPr sz="2400">
          <a:solidFill>
            <a:schemeClr val="accent2"/>
          </a:solidFill>
          <a:latin typeface="Calibri" pitchFamily="34" charset="0"/>
        </a:defRPr>
      </a:lvl4pPr>
      <a:lvl5pPr algn="ctr" rtl="0" eaLnBrk="0" fontAlgn="base" hangingPunct="0">
        <a:spcBef>
          <a:spcPct val="0"/>
        </a:spcBef>
        <a:spcAft>
          <a:spcPct val="0"/>
        </a:spcAft>
        <a:defRPr sz="2400">
          <a:solidFill>
            <a:schemeClr val="accent2"/>
          </a:solidFill>
          <a:latin typeface="Calibri" pitchFamily="34" charset="0"/>
        </a:defRPr>
      </a:lvl5pPr>
      <a:lvl6pPr marL="457098" algn="ctr" rtl="0" eaLnBrk="0" fontAlgn="base" hangingPunct="0">
        <a:spcBef>
          <a:spcPct val="0"/>
        </a:spcBef>
        <a:spcAft>
          <a:spcPct val="0"/>
        </a:spcAft>
        <a:defRPr sz="2400">
          <a:solidFill>
            <a:schemeClr val="accent2"/>
          </a:solidFill>
          <a:latin typeface="Calibri" pitchFamily="34" charset="0"/>
        </a:defRPr>
      </a:lvl6pPr>
      <a:lvl7pPr marL="914197" algn="ctr" rtl="0" eaLnBrk="0" fontAlgn="base" hangingPunct="0">
        <a:spcBef>
          <a:spcPct val="0"/>
        </a:spcBef>
        <a:spcAft>
          <a:spcPct val="0"/>
        </a:spcAft>
        <a:defRPr sz="2400">
          <a:solidFill>
            <a:schemeClr val="accent2"/>
          </a:solidFill>
          <a:latin typeface="Calibri" pitchFamily="34" charset="0"/>
        </a:defRPr>
      </a:lvl7pPr>
      <a:lvl8pPr marL="1371296" algn="ctr" rtl="0" eaLnBrk="0" fontAlgn="base" hangingPunct="0">
        <a:spcBef>
          <a:spcPct val="0"/>
        </a:spcBef>
        <a:spcAft>
          <a:spcPct val="0"/>
        </a:spcAft>
        <a:defRPr sz="2400">
          <a:solidFill>
            <a:schemeClr val="accent2"/>
          </a:solidFill>
          <a:latin typeface="Calibri" pitchFamily="34" charset="0"/>
        </a:defRPr>
      </a:lvl8pPr>
      <a:lvl9pPr marL="1828396" algn="ctr" rtl="0" eaLnBrk="0" fontAlgn="base" hangingPunct="0">
        <a:spcBef>
          <a:spcPct val="0"/>
        </a:spcBef>
        <a:spcAft>
          <a:spcPct val="0"/>
        </a:spcAft>
        <a:defRPr sz="2400">
          <a:solidFill>
            <a:schemeClr val="accent2"/>
          </a:solidFill>
          <a:latin typeface="Calibri" pitchFamily="34" charset="0"/>
        </a:defRPr>
      </a:lvl9pPr>
    </p:titleStyle>
    <p:bodyStyle>
      <a:lvl1pPr marL="342824" indent="-342824" algn="l" rtl="0" eaLnBrk="0" fontAlgn="base" hangingPunct="0">
        <a:spcBef>
          <a:spcPct val="20000"/>
        </a:spcBef>
        <a:spcAft>
          <a:spcPct val="0"/>
        </a:spcAft>
        <a:defRPr>
          <a:solidFill>
            <a:schemeClr val="tx1"/>
          </a:solidFill>
          <a:latin typeface="+mn-lt"/>
          <a:ea typeface="+mn-ea"/>
          <a:cs typeface="+mn-cs"/>
        </a:defRPr>
      </a:lvl1pPr>
      <a:lvl2pPr marL="742784" indent="-285686" algn="l" rtl="0" eaLnBrk="0" fontAlgn="base" hangingPunct="0">
        <a:spcBef>
          <a:spcPct val="20000"/>
        </a:spcBef>
        <a:spcAft>
          <a:spcPct val="0"/>
        </a:spcAft>
        <a:buChar char="•"/>
        <a:defRPr>
          <a:solidFill>
            <a:schemeClr val="tx1"/>
          </a:solidFill>
          <a:latin typeface="+mn-lt"/>
        </a:defRPr>
      </a:lvl2pPr>
      <a:lvl3pPr marL="1142747" indent="-228550" algn="l" rtl="0" eaLnBrk="0" fontAlgn="base" hangingPunct="0">
        <a:spcBef>
          <a:spcPct val="20000"/>
        </a:spcBef>
        <a:spcAft>
          <a:spcPct val="0"/>
        </a:spcAft>
        <a:buChar char="•"/>
        <a:defRPr>
          <a:solidFill>
            <a:schemeClr val="tx1"/>
          </a:solidFill>
          <a:latin typeface="+mn-lt"/>
        </a:defRPr>
      </a:lvl3pPr>
      <a:lvl4pPr marL="1599846" indent="-228550" algn="l" rtl="0" eaLnBrk="0" fontAlgn="base" hangingPunct="0">
        <a:spcBef>
          <a:spcPct val="20000"/>
        </a:spcBef>
        <a:spcAft>
          <a:spcPct val="0"/>
        </a:spcAft>
        <a:buChar char="–"/>
        <a:defRPr>
          <a:solidFill>
            <a:schemeClr val="tx1"/>
          </a:solidFill>
          <a:latin typeface="+mn-lt"/>
        </a:defRPr>
      </a:lvl4pPr>
      <a:lvl5pPr marL="2056945" indent="-228550" algn="l" rtl="0" eaLnBrk="0" fontAlgn="base" hangingPunct="0">
        <a:spcBef>
          <a:spcPct val="20000"/>
        </a:spcBef>
        <a:spcAft>
          <a:spcPct val="0"/>
        </a:spcAft>
        <a:buChar char="•"/>
        <a:defRPr>
          <a:solidFill>
            <a:schemeClr val="tx1"/>
          </a:solidFill>
          <a:latin typeface="+mn-lt"/>
        </a:defRPr>
      </a:lvl5pPr>
      <a:lvl6pPr marL="2514044" indent="-228550" algn="l" rtl="0" eaLnBrk="0" fontAlgn="base" hangingPunct="0">
        <a:spcBef>
          <a:spcPct val="20000"/>
        </a:spcBef>
        <a:spcAft>
          <a:spcPct val="0"/>
        </a:spcAft>
        <a:buChar char="•"/>
        <a:defRPr>
          <a:solidFill>
            <a:schemeClr val="tx1"/>
          </a:solidFill>
          <a:latin typeface="+mn-lt"/>
        </a:defRPr>
      </a:lvl6pPr>
      <a:lvl7pPr marL="2971142" indent="-228550" algn="l" rtl="0" eaLnBrk="0" fontAlgn="base" hangingPunct="0">
        <a:spcBef>
          <a:spcPct val="20000"/>
        </a:spcBef>
        <a:spcAft>
          <a:spcPct val="0"/>
        </a:spcAft>
        <a:buChar char="•"/>
        <a:defRPr>
          <a:solidFill>
            <a:schemeClr val="tx1"/>
          </a:solidFill>
          <a:latin typeface="+mn-lt"/>
        </a:defRPr>
      </a:lvl7pPr>
      <a:lvl8pPr marL="3428241" indent="-228550" algn="l" rtl="0" eaLnBrk="0" fontAlgn="base" hangingPunct="0">
        <a:spcBef>
          <a:spcPct val="20000"/>
        </a:spcBef>
        <a:spcAft>
          <a:spcPct val="0"/>
        </a:spcAft>
        <a:buChar char="•"/>
        <a:defRPr>
          <a:solidFill>
            <a:schemeClr val="tx1"/>
          </a:solidFill>
          <a:latin typeface="+mn-lt"/>
        </a:defRPr>
      </a:lvl8pPr>
      <a:lvl9pPr marL="3885339" indent="-22855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197" rtl="0" eaLnBrk="1" latinLnBrk="0" hangingPunct="1">
        <a:defRPr sz="1800" kern="1200">
          <a:solidFill>
            <a:schemeClr val="tx1"/>
          </a:solidFill>
          <a:latin typeface="+mn-lt"/>
          <a:ea typeface="+mn-ea"/>
          <a:cs typeface="+mn-cs"/>
        </a:defRPr>
      </a:lvl1pPr>
      <a:lvl2pPr marL="457098" algn="l" defTabSz="914197" rtl="0" eaLnBrk="1" latinLnBrk="0" hangingPunct="1">
        <a:defRPr sz="1800" kern="1200">
          <a:solidFill>
            <a:schemeClr val="tx1"/>
          </a:solidFill>
          <a:latin typeface="+mn-lt"/>
          <a:ea typeface="+mn-ea"/>
          <a:cs typeface="+mn-cs"/>
        </a:defRPr>
      </a:lvl2pPr>
      <a:lvl3pPr marL="914197" algn="l" defTabSz="914197" rtl="0" eaLnBrk="1" latinLnBrk="0" hangingPunct="1">
        <a:defRPr sz="1800" kern="1200">
          <a:solidFill>
            <a:schemeClr val="tx1"/>
          </a:solidFill>
          <a:latin typeface="+mn-lt"/>
          <a:ea typeface="+mn-ea"/>
          <a:cs typeface="+mn-cs"/>
        </a:defRPr>
      </a:lvl3pPr>
      <a:lvl4pPr marL="1371296" algn="l" defTabSz="914197" rtl="0" eaLnBrk="1" latinLnBrk="0" hangingPunct="1">
        <a:defRPr sz="1800" kern="1200">
          <a:solidFill>
            <a:schemeClr val="tx1"/>
          </a:solidFill>
          <a:latin typeface="+mn-lt"/>
          <a:ea typeface="+mn-ea"/>
          <a:cs typeface="+mn-cs"/>
        </a:defRPr>
      </a:lvl4pPr>
      <a:lvl5pPr marL="1828396" algn="l" defTabSz="914197" rtl="0" eaLnBrk="1" latinLnBrk="0" hangingPunct="1">
        <a:defRPr sz="1800" kern="1200">
          <a:solidFill>
            <a:schemeClr val="tx1"/>
          </a:solidFill>
          <a:latin typeface="+mn-lt"/>
          <a:ea typeface="+mn-ea"/>
          <a:cs typeface="+mn-cs"/>
        </a:defRPr>
      </a:lvl5pPr>
      <a:lvl6pPr marL="2285494" algn="l" defTabSz="914197" rtl="0" eaLnBrk="1" latinLnBrk="0" hangingPunct="1">
        <a:defRPr sz="1800" kern="1200">
          <a:solidFill>
            <a:schemeClr val="tx1"/>
          </a:solidFill>
          <a:latin typeface="+mn-lt"/>
          <a:ea typeface="+mn-ea"/>
          <a:cs typeface="+mn-cs"/>
        </a:defRPr>
      </a:lvl6pPr>
      <a:lvl7pPr marL="2742592" algn="l" defTabSz="914197" rtl="0" eaLnBrk="1" latinLnBrk="0" hangingPunct="1">
        <a:defRPr sz="1800" kern="1200">
          <a:solidFill>
            <a:schemeClr val="tx1"/>
          </a:solidFill>
          <a:latin typeface="+mn-lt"/>
          <a:ea typeface="+mn-ea"/>
          <a:cs typeface="+mn-cs"/>
        </a:defRPr>
      </a:lvl7pPr>
      <a:lvl8pPr marL="3199692" algn="l" defTabSz="914197" rtl="0" eaLnBrk="1" latinLnBrk="0" hangingPunct="1">
        <a:defRPr sz="1800" kern="1200">
          <a:solidFill>
            <a:schemeClr val="tx1"/>
          </a:solidFill>
          <a:latin typeface="+mn-lt"/>
          <a:ea typeface="+mn-ea"/>
          <a:cs typeface="+mn-cs"/>
        </a:defRPr>
      </a:lvl8pPr>
      <a:lvl9pPr marL="3656790" algn="l" defTabSz="91419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8.emf"/><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3C43-B511-2E4C-F0E0-D0F5802510BB}"/>
              </a:ext>
            </a:extLst>
          </p:cNvPr>
          <p:cNvSpPr>
            <a:spLocks noGrp="1"/>
          </p:cNvSpPr>
          <p:nvPr>
            <p:ph type="ctrTitle"/>
          </p:nvPr>
        </p:nvSpPr>
        <p:spPr>
          <a:xfrm>
            <a:off x="892628" y="1255059"/>
            <a:ext cx="8498542" cy="2173942"/>
          </a:xfrm>
        </p:spPr>
        <p:txBody>
          <a:bodyPr>
            <a:normAutofit/>
          </a:bodyPr>
          <a:lstStyle/>
          <a:p>
            <a:r>
              <a:rPr lang="en-US" sz="4000"/>
              <a:t>Arthur H. Compton Lecture Series: An Intro to Climate Systems Engineering</a:t>
            </a:r>
          </a:p>
        </p:txBody>
      </p:sp>
      <p:sp>
        <p:nvSpPr>
          <p:cNvPr id="3" name="Subtitle 2">
            <a:extLst>
              <a:ext uri="{FF2B5EF4-FFF2-40B4-BE49-F238E27FC236}">
                <a16:creationId xmlns:a16="http://schemas.microsoft.com/office/drawing/2014/main" id="{03140996-A4FB-B700-1403-9693A85AAAB2}"/>
              </a:ext>
            </a:extLst>
          </p:cNvPr>
          <p:cNvSpPr>
            <a:spLocks noGrp="1"/>
          </p:cNvSpPr>
          <p:nvPr>
            <p:ph type="subTitle" idx="1"/>
          </p:nvPr>
        </p:nvSpPr>
        <p:spPr>
          <a:xfrm>
            <a:off x="928807" y="3680781"/>
            <a:ext cx="5551823" cy="623598"/>
          </a:xfrm>
        </p:spPr>
        <p:txBody>
          <a:bodyPr>
            <a:normAutofit fontScale="92500" lnSpcReduction="20000"/>
          </a:bodyPr>
          <a:lstStyle/>
          <a:p>
            <a:r>
              <a:rPr lang="en-US" dirty="0"/>
              <a:t>Lecturer: Professors David Keith and Tiffany Shaw</a:t>
            </a:r>
          </a:p>
          <a:p>
            <a:r>
              <a:rPr lang="en-US" dirty="0"/>
              <a:t>15</a:t>
            </a:r>
            <a:r>
              <a:rPr lang="en-US" baseline="30000" dirty="0"/>
              <a:t>st</a:t>
            </a:r>
            <a:r>
              <a:rPr lang="en-US" dirty="0"/>
              <a:t> November 2025</a:t>
            </a:r>
          </a:p>
        </p:txBody>
      </p:sp>
    </p:spTree>
    <p:extLst>
      <p:ext uri="{BB962C8B-B14F-4D97-AF65-F5344CB8AC3E}">
        <p14:creationId xmlns:p14="http://schemas.microsoft.com/office/powerpoint/2010/main" val="1958876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5C98-5BAE-B805-4265-5045DDB13442}"/>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9EB3C622-39FA-3E56-5071-DF7D0F34523A}"/>
              </a:ext>
            </a:extLst>
          </p:cNvPr>
          <p:cNvGraphicFramePr>
            <a:graphicFrameLocks noGrp="1"/>
          </p:cNvGraphicFramePr>
          <p:nvPr>
            <p:ph idx="1"/>
            <p:extLst>
              <p:ext uri="{D42A27DB-BD31-4B8C-83A1-F6EECF244321}">
                <p14:modId xmlns:p14="http://schemas.microsoft.com/office/powerpoint/2010/main" val="964365360"/>
              </p:ext>
            </p:extLst>
          </p:nvPr>
        </p:nvGraphicFramePr>
        <p:xfrm>
          <a:off x="249444" y="579196"/>
          <a:ext cx="11693112" cy="5580443"/>
        </p:xfrm>
        <a:graphic>
          <a:graphicData uri="http://schemas.openxmlformats.org/drawingml/2006/table">
            <a:tbl>
              <a:tblPr firstRow="1" firstCol="1" bandRow="1">
                <a:tableStyleId>{5C22544A-7EE6-4342-B048-85BDC9FD1C3A}</a:tableStyleId>
              </a:tblPr>
              <a:tblGrid>
                <a:gridCol w="1128986">
                  <a:extLst>
                    <a:ext uri="{9D8B030D-6E8A-4147-A177-3AD203B41FA5}">
                      <a16:colId xmlns:a16="http://schemas.microsoft.com/office/drawing/2014/main" val="1703790565"/>
                    </a:ext>
                  </a:extLst>
                </a:gridCol>
                <a:gridCol w="2013737">
                  <a:extLst>
                    <a:ext uri="{9D8B030D-6E8A-4147-A177-3AD203B41FA5}">
                      <a16:colId xmlns:a16="http://schemas.microsoft.com/office/drawing/2014/main" val="4192183175"/>
                    </a:ext>
                  </a:extLst>
                </a:gridCol>
                <a:gridCol w="8550389">
                  <a:extLst>
                    <a:ext uri="{9D8B030D-6E8A-4147-A177-3AD203B41FA5}">
                      <a16:colId xmlns:a16="http://schemas.microsoft.com/office/drawing/2014/main" val="1688653689"/>
                    </a:ext>
                  </a:extLst>
                </a:gridCol>
              </a:tblGrid>
              <a:tr h="332223">
                <a:tc>
                  <a:txBody>
                    <a:bodyPr/>
                    <a:lstStyle/>
                    <a:p>
                      <a:pPr marL="0" marR="0" algn="l">
                        <a:lnSpc>
                          <a:spcPct val="115000"/>
                        </a:lnSpc>
                        <a:spcAft>
                          <a:spcPts val="800"/>
                        </a:spcAft>
                        <a:buNone/>
                      </a:pPr>
                      <a:r>
                        <a:rPr lang="en-US" sz="1800" kern="100">
                          <a:effectLst/>
                          <a:latin typeface="Helvetica" pitchFamily="2" charset="0"/>
                        </a:rPr>
                        <a:t> </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Speakers</a:t>
                      </a: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rPr>
                        <a:t>Topics</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637569480"/>
                  </a:ext>
                </a:extLst>
              </a:tr>
              <a:tr h="696558">
                <a:tc>
                  <a:txBody>
                    <a:bodyPr/>
                    <a:lstStyle/>
                    <a:p>
                      <a:pPr marL="0" marR="0" algn="l">
                        <a:lnSpc>
                          <a:spcPct val="115000"/>
                        </a:lnSpc>
                        <a:spcAft>
                          <a:spcPts val="800"/>
                        </a:spcAft>
                        <a:buNone/>
                      </a:pPr>
                      <a:r>
                        <a:rPr lang="en-US" sz="1800" kern="100">
                          <a:effectLst/>
                          <a:latin typeface="Helvetica" pitchFamily="2" charset="0"/>
                        </a:rPr>
                        <a:t>Oct 4</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just">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Introductions. Climate in 4 Dimensions. Emissions are peaking. Adaptation. Climate in Context.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424495877"/>
                  </a:ext>
                </a:extLst>
              </a:tr>
              <a:tr h="696558">
                <a:tc>
                  <a:txBody>
                    <a:bodyPr/>
                    <a:lstStyle/>
                    <a:p>
                      <a:pPr marL="0" marR="0" algn="l">
                        <a:lnSpc>
                          <a:spcPct val="115000"/>
                        </a:lnSpc>
                        <a:spcAft>
                          <a:spcPts val="800"/>
                        </a:spcAft>
                        <a:buNone/>
                      </a:pPr>
                      <a:r>
                        <a:rPr lang="en-US" sz="1800" kern="100">
                          <a:effectLst/>
                          <a:latin typeface="Helvetica" pitchFamily="2" charset="0"/>
                        </a:rPr>
                        <a:t>Oct 11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Archer</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cycle and natural geochemical processes as basis to understand carbon removal.</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281969234"/>
                  </a:ext>
                </a:extLst>
              </a:tr>
              <a:tr h="696558">
                <a:tc>
                  <a:txBody>
                    <a:bodyPr/>
                    <a:lstStyle/>
                    <a:p>
                      <a:pPr marL="0" marR="0" algn="l">
                        <a:lnSpc>
                          <a:spcPct val="115000"/>
                        </a:lnSpc>
                        <a:spcAft>
                          <a:spcPts val="800"/>
                        </a:spcAft>
                        <a:buNone/>
                      </a:pPr>
                      <a:r>
                        <a:rPr lang="en-US" sz="1800" kern="100">
                          <a:effectLst/>
                          <a:latin typeface="Helvetica" pitchFamily="2" charset="0"/>
                        </a:rPr>
                        <a:t>Oct 18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Shaw</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Scientific basis for predicting climate changes in response to emissions of greenhouse gases and aerosol pollution.</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1195117796"/>
                  </a:ext>
                </a:extLst>
              </a:tr>
              <a:tr h="696558">
                <a:tc>
                  <a:txBody>
                    <a:bodyPr/>
                    <a:lstStyle/>
                    <a:p>
                      <a:pPr marL="0" marR="0" algn="l">
                        <a:lnSpc>
                          <a:spcPct val="115000"/>
                        </a:lnSpc>
                        <a:spcAft>
                          <a:spcPts val="800"/>
                        </a:spcAft>
                        <a:buNone/>
                      </a:pPr>
                      <a:r>
                        <a:rPr lang="en-US" sz="1800" kern="100">
                          <a:effectLst/>
                          <a:latin typeface="Helvetica" pitchFamily="2" charset="0"/>
                        </a:rPr>
                        <a:t>Oct 25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Cael</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removal, including ocean alkalinity enhancement, land-based methods, bioenergy with carbon capture, and direct air capture with storage.</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699143926"/>
                  </a:ext>
                </a:extLst>
              </a:tr>
              <a:tr h="696558">
                <a:tc>
                  <a:txBody>
                    <a:bodyPr/>
                    <a:lstStyle/>
                    <a:p>
                      <a:pPr marL="0" marR="0" algn="l">
                        <a:lnSpc>
                          <a:spcPct val="115000"/>
                        </a:lnSpc>
                        <a:spcAft>
                          <a:spcPts val="800"/>
                        </a:spcAft>
                        <a:buNone/>
                      </a:pPr>
                      <a:r>
                        <a:rPr lang="en-US" sz="1800" kern="100">
                          <a:effectLst/>
                          <a:latin typeface="Helvetica" pitchFamily="2" charset="0"/>
                        </a:rPr>
                        <a:t>Nov 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Sunlight Reflection Methods (SRM) Part 1: How to Reflect Sunlight, the history of SRM, and why stratospheric sulfur aerosols are most plausible now.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551832976"/>
                  </a:ext>
                </a:extLst>
              </a:tr>
              <a:tr h="696558">
                <a:tc>
                  <a:txBody>
                    <a:bodyPr/>
                    <a:lstStyle/>
                    <a:p>
                      <a:pPr marL="0" marR="0" algn="l">
                        <a:lnSpc>
                          <a:spcPct val="115000"/>
                        </a:lnSpc>
                        <a:spcAft>
                          <a:spcPts val="800"/>
                        </a:spcAft>
                        <a:buNone/>
                      </a:pPr>
                      <a:r>
                        <a:rPr lang="en-US" sz="1800" kern="100">
                          <a:effectLst/>
                          <a:latin typeface="Helvetica" pitchFamily="2" charset="0"/>
                        </a:rPr>
                        <a:t>Nov 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err="1">
                          <a:effectLst/>
                          <a:latin typeface="Helvetica" pitchFamily="2" charset="0"/>
                          <a:ea typeface="Aptos" panose="020B0004020202020204" pitchFamily="34" charset="0"/>
                          <a:cs typeface="Arial" panose="020B0604020202020204" pitchFamily="34" charset="0"/>
                        </a:rPr>
                        <a:t>MacAyeal</a:t>
                      </a:r>
                      <a:r>
                        <a:rPr lang="en-US" sz="1800" kern="100">
                          <a:effectLst/>
                          <a:latin typeface="Helvetica" pitchFamily="2" charset="0"/>
                          <a:ea typeface="Aptos" panose="020B0004020202020204" pitchFamily="34" charset="0"/>
                          <a:cs typeface="Arial" panose="020B0604020202020204" pitchFamily="34" charset="0"/>
                        </a:rPr>
                        <a:t> &amp; 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MacAyeal on science of glaciers and interventions to prevent glacial melt. Keith on developing DAC technologies at Carbon Engineering, and lessons for cleantech.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4160870622"/>
                  </a:ext>
                </a:extLst>
              </a:tr>
              <a:tr h="696558">
                <a:tc>
                  <a:txBody>
                    <a:bodyPr/>
                    <a:lstStyle/>
                    <a:p>
                      <a:pPr marL="0" marR="0" algn="l">
                        <a:lnSpc>
                          <a:spcPct val="115000"/>
                        </a:lnSpc>
                        <a:spcAft>
                          <a:spcPts val="800"/>
                        </a:spcAft>
                        <a:buNone/>
                      </a:pPr>
                      <a:r>
                        <a:rPr lang="en-US" sz="1800" kern="100">
                          <a:effectLst/>
                          <a:latin typeface="Helvetica" pitchFamily="2" charset="0"/>
                        </a:rPr>
                        <a:t>Nov 15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Shaw &amp; Keith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climate responses to SRM, potential side effects, and what can be learned from past aerosol pollution, highlighting the limits and uncertainties of experiments.</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737136679"/>
                  </a:ext>
                </a:extLst>
              </a:tr>
              <a:tr h="372314">
                <a:tc>
                  <a:txBody>
                    <a:bodyPr/>
                    <a:lstStyle/>
                    <a:p>
                      <a:pPr marL="0" marR="0" algn="l">
                        <a:lnSpc>
                          <a:spcPct val="115000"/>
                        </a:lnSpc>
                        <a:spcAft>
                          <a:spcPts val="800"/>
                        </a:spcAft>
                        <a:buNone/>
                      </a:pPr>
                      <a:r>
                        <a:rPr lang="en-US" sz="1800" kern="100" dirty="0">
                          <a:effectLst/>
                          <a:latin typeface="Helvetica" pitchFamily="2" charset="0"/>
                        </a:rPr>
                        <a:t>Nov 22</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Keith &amp; Shaw</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future of climate systems engineering, and climate engineering in context.</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801734078"/>
                  </a:ext>
                </a:extLst>
              </a:tr>
            </a:tbl>
          </a:graphicData>
        </a:graphic>
      </p:graphicFrame>
    </p:spTree>
    <p:extLst>
      <p:ext uri="{BB962C8B-B14F-4D97-AF65-F5344CB8AC3E}">
        <p14:creationId xmlns:p14="http://schemas.microsoft.com/office/powerpoint/2010/main" val="21215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AE28C-634B-F471-8140-44C64C8B77DD}"/>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9674E350-2C11-494A-560C-989ECA8393F4}"/>
              </a:ext>
            </a:extLst>
          </p:cNvPr>
          <p:cNvSpPr>
            <a:spLocks noGrp="1"/>
          </p:cNvSpPr>
          <p:nvPr>
            <p:ph idx="1"/>
          </p:nvPr>
        </p:nvSpPr>
        <p:spPr/>
        <p:txBody>
          <a:bodyPr>
            <a:normAutofit/>
          </a:bodyPr>
          <a:lstStyle/>
          <a:p>
            <a:pPr marL="457200" indent="-457200">
              <a:buFont typeface="+mj-lt"/>
              <a:buAutoNum type="arabicPeriod"/>
            </a:pPr>
            <a:r>
              <a:rPr lang="en-US" dirty="0"/>
              <a:t>Keith: How much to trust predictions about the consequences of reflecting sunlight?</a:t>
            </a:r>
          </a:p>
          <a:p>
            <a:pPr marL="457200" indent="-457200">
              <a:buFont typeface="+mj-lt"/>
              <a:buAutoNum type="arabicPeriod"/>
            </a:pPr>
            <a:r>
              <a:rPr lang="en-US" dirty="0"/>
              <a:t>Keith: Breaking the problem in half.</a:t>
            </a:r>
          </a:p>
          <a:p>
            <a:pPr marL="457200" indent="-457200">
              <a:buFont typeface="+mj-lt"/>
              <a:buAutoNum type="arabicPeriod"/>
            </a:pPr>
            <a:r>
              <a:rPr lang="en-US" dirty="0"/>
              <a:t>Keith: How to control a system you don’t understand?</a:t>
            </a:r>
          </a:p>
          <a:p>
            <a:pPr marL="457200" indent="-457200">
              <a:buFont typeface="+mj-lt"/>
              <a:buAutoNum type="arabicPeriod"/>
            </a:pPr>
            <a:r>
              <a:rPr lang="en-US" dirty="0"/>
              <a:t>Shaw: using perturbed physics ensembles to assess uncertainty.</a:t>
            </a:r>
          </a:p>
          <a:p>
            <a:pPr marL="457200" indent="-457200">
              <a:buFont typeface="+mj-lt"/>
              <a:buAutoNum type="arabicPeriod"/>
            </a:pPr>
            <a:r>
              <a:rPr lang="en-US" dirty="0"/>
              <a:t>Keith: The case for reliability.</a:t>
            </a:r>
          </a:p>
          <a:p>
            <a:pPr marL="457200" indent="-457200">
              <a:buFont typeface="+mj-lt"/>
              <a:buAutoNum type="arabicPeriod"/>
            </a:pPr>
            <a:r>
              <a:rPr lang="en-US" dirty="0"/>
              <a:t>Shaw &amp; Keith: Discussion. </a:t>
            </a:r>
          </a:p>
        </p:txBody>
      </p:sp>
    </p:spTree>
    <p:extLst>
      <p:ext uri="{BB962C8B-B14F-4D97-AF65-F5344CB8AC3E}">
        <p14:creationId xmlns:p14="http://schemas.microsoft.com/office/powerpoint/2010/main" val="142109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36AD0BD-4656-4FF5-A6E1-0A40D7838AA7}"/>
              </a:ext>
            </a:extLst>
          </p:cNvPr>
          <p:cNvPicPr>
            <a:picLocks noChangeAspect="1"/>
          </p:cNvPicPr>
          <p:nvPr/>
        </p:nvPicPr>
        <p:blipFill>
          <a:blip r:embed="rId3">
            <a:extLst>
              <a:ext uri="{28A0092B-C50C-407E-A947-70E740481C1C}">
                <a14:useLocalDpi xmlns:a14="http://schemas.microsoft.com/office/drawing/2010/main" val="0"/>
              </a:ext>
            </a:extLst>
          </a:blip>
          <a:srcRect t="1452" b="1452"/>
          <a:stretch/>
        </p:blipFill>
        <p:spPr>
          <a:xfrm>
            <a:off x="1600200" y="74950"/>
            <a:ext cx="9036920" cy="3440977"/>
          </a:xfrm>
          <a:prstGeom prst="rect">
            <a:avLst/>
          </a:prstGeom>
        </p:spPr>
      </p:pic>
      <p:sp>
        <p:nvSpPr>
          <p:cNvPr id="13" name="TextBox 12">
            <a:extLst>
              <a:ext uri="{FF2B5EF4-FFF2-40B4-BE49-F238E27FC236}">
                <a16:creationId xmlns:a16="http://schemas.microsoft.com/office/drawing/2014/main" id="{0F48DCDD-2F58-40C5-B419-53EE17854731}"/>
              </a:ext>
            </a:extLst>
          </p:cNvPr>
          <p:cNvSpPr txBox="1"/>
          <p:nvPr/>
        </p:nvSpPr>
        <p:spPr>
          <a:xfrm>
            <a:off x="1993742" y="5225390"/>
            <a:ext cx="8249502" cy="1138773"/>
          </a:xfrm>
          <a:prstGeom prst="rect">
            <a:avLst/>
          </a:prstGeom>
          <a:noFill/>
        </p:spPr>
        <p:txBody>
          <a:bodyPr wrap="none" rtlCol="0">
            <a:spAutoFit/>
          </a:bodyPr>
          <a:lstStyle/>
          <a:p>
            <a:pPr eaLnBrk="0" fontAlgn="base" hangingPunct="0">
              <a:spcBef>
                <a:spcPct val="0"/>
              </a:spcBef>
              <a:spcAft>
                <a:spcPct val="0"/>
              </a:spcAft>
            </a:pPr>
            <a:r>
              <a:rPr lang="en-US" sz="2000" u="sng">
                <a:solidFill>
                  <a:srgbClr val="000000"/>
                </a:solidFill>
                <a:latin typeface="Calibri" pitchFamily="34" charset="0"/>
              </a:rPr>
              <a:t>Moderated</a:t>
            </a:r>
            <a:r>
              <a:rPr lang="en-US" sz="2000">
                <a:solidFill>
                  <a:srgbClr val="000000"/>
                </a:solidFill>
                <a:latin typeface="Calibri" pitchFamily="34" charset="0"/>
              </a:rPr>
              <a:t> </a:t>
            </a:r>
            <a:r>
              <a:rPr lang="en-US" sz="2000">
                <a:solidFill>
                  <a:srgbClr val="000000"/>
                </a:solidFill>
                <a:latin typeface="Calibri" pitchFamily="34" charset="0"/>
                <a:sym typeface="Wingdings" panose="05000000000000000000" pitchFamily="2" charset="2"/>
              </a:rPr>
              <a:t>= move </a:t>
            </a:r>
            <a:r>
              <a:rPr lang="en-US" sz="2000" u="sng">
                <a:solidFill>
                  <a:srgbClr val="000000"/>
                </a:solidFill>
                <a:latin typeface="Calibri" pitchFamily="34" charset="0"/>
                <a:sym typeface="Wingdings" panose="05000000000000000000" pitchFamily="2" charset="2"/>
              </a:rPr>
              <a:t>towards</a:t>
            </a:r>
            <a:r>
              <a:rPr lang="en-US" sz="2000">
                <a:solidFill>
                  <a:srgbClr val="000000"/>
                </a:solidFill>
                <a:latin typeface="Calibri" pitchFamily="34" charset="0"/>
                <a:sym typeface="Wingdings" panose="05000000000000000000" pitchFamily="2" charset="2"/>
              </a:rPr>
              <a:t> pre-industrial = </a:t>
            </a:r>
            <a:r>
              <a:rPr lang="en-US" sz="2000" u="sng">
                <a:solidFill>
                  <a:srgbClr val="000000"/>
                </a:solidFill>
                <a:latin typeface="Calibri" pitchFamily="34" charset="0"/>
                <a:sym typeface="Wingdings" panose="05000000000000000000" pitchFamily="2" charset="2"/>
              </a:rPr>
              <a:t>less</a:t>
            </a:r>
            <a:r>
              <a:rPr lang="en-US" sz="2000">
                <a:solidFill>
                  <a:srgbClr val="000000"/>
                </a:solidFill>
                <a:latin typeface="Calibri" pitchFamily="34" charset="0"/>
                <a:sym typeface="Wingdings" panose="05000000000000000000" pitchFamily="2" charset="2"/>
              </a:rPr>
              <a:t> climate change ≈ </a:t>
            </a:r>
            <a:r>
              <a:rPr lang="en-US" sz="2000" u="sng">
                <a:solidFill>
                  <a:srgbClr val="000000"/>
                </a:solidFill>
                <a:latin typeface="Calibri" pitchFamily="34" charset="0"/>
                <a:sym typeface="Wingdings" panose="05000000000000000000" pitchFamily="2" charset="2"/>
              </a:rPr>
              <a:t>better</a:t>
            </a:r>
          </a:p>
          <a:p>
            <a:pPr eaLnBrk="0" fontAlgn="base" hangingPunct="0">
              <a:spcBef>
                <a:spcPct val="0"/>
              </a:spcBef>
              <a:spcAft>
                <a:spcPct val="0"/>
              </a:spcAft>
            </a:pPr>
            <a:endParaRPr lang="en-US" sz="800">
              <a:solidFill>
                <a:srgbClr val="000000"/>
              </a:solidFill>
              <a:latin typeface="Calibri" pitchFamily="34" charset="0"/>
              <a:sym typeface="Wingdings" panose="05000000000000000000" pitchFamily="2" charset="2"/>
            </a:endParaRPr>
          </a:p>
          <a:p>
            <a:pPr eaLnBrk="0" fontAlgn="base" hangingPunct="0">
              <a:spcBef>
                <a:spcPct val="0"/>
              </a:spcBef>
              <a:spcAft>
                <a:spcPct val="0"/>
              </a:spcAft>
            </a:pPr>
            <a:r>
              <a:rPr lang="en-US" sz="2000" u="sng">
                <a:solidFill>
                  <a:srgbClr val="000000"/>
                </a:solidFill>
                <a:latin typeface="Calibri" pitchFamily="34" charset="0"/>
              </a:rPr>
              <a:t>Exacerbated</a:t>
            </a:r>
            <a:r>
              <a:rPr lang="en-US" sz="2000">
                <a:solidFill>
                  <a:srgbClr val="000000"/>
                </a:solidFill>
                <a:latin typeface="Calibri" pitchFamily="34" charset="0"/>
              </a:rPr>
              <a:t> </a:t>
            </a:r>
            <a:r>
              <a:rPr lang="en-US" sz="2000">
                <a:solidFill>
                  <a:srgbClr val="000000"/>
                </a:solidFill>
                <a:latin typeface="Calibri" pitchFamily="34" charset="0"/>
                <a:sym typeface="Wingdings" panose="05000000000000000000" pitchFamily="2" charset="2"/>
              </a:rPr>
              <a:t>= move </a:t>
            </a:r>
            <a:r>
              <a:rPr lang="en-US" sz="2000" u="sng">
                <a:solidFill>
                  <a:srgbClr val="000000"/>
                </a:solidFill>
                <a:latin typeface="Calibri" pitchFamily="34" charset="0"/>
                <a:sym typeface="Wingdings" panose="05000000000000000000" pitchFamily="2" charset="2"/>
              </a:rPr>
              <a:t>away</a:t>
            </a:r>
            <a:r>
              <a:rPr lang="en-US" sz="2000">
                <a:solidFill>
                  <a:srgbClr val="000000"/>
                </a:solidFill>
                <a:latin typeface="Calibri" pitchFamily="34" charset="0"/>
                <a:sym typeface="Wingdings" panose="05000000000000000000" pitchFamily="2" charset="2"/>
              </a:rPr>
              <a:t> from pre-industrial = </a:t>
            </a:r>
            <a:r>
              <a:rPr lang="en-US" sz="2000" u="sng">
                <a:solidFill>
                  <a:srgbClr val="000000"/>
                </a:solidFill>
                <a:latin typeface="Calibri" pitchFamily="34" charset="0"/>
                <a:sym typeface="Wingdings" panose="05000000000000000000" pitchFamily="2" charset="2"/>
              </a:rPr>
              <a:t>more</a:t>
            </a:r>
            <a:r>
              <a:rPr lang="en-US" sz="2000">
                <a:solidFill>
                  <a:srgbClr val="000000"/>
                </a:solidFill>
                <a:latin typeface="Calibri" pitchFamily="34" charset="0"/>
                <a:sym typeface="Wingdings" panose="05000000000000000000" pitchFamily="2" charset="2"/>
              </a:rPr>
              <a:t> climate change ≈ </a:t>
            </a:r>
            <a:r>
              <a:rPr lang="en-US" sz="2000" u="sng">
                <a:solidFill>
                  <a:srgbClr val="000000"/>
                </a:solidFill>
                <a:latin typeface="Calibri" pitchFamily="34" charset="0"/>
                <a:sym typeface="Wingdings" panose="05000000000000000000" pitchFamily="2" charset="2"/>
              </a:rPr>
              <a:t>worse</a:t>
            </a:r>
            <a:r>
              <a:rPr lang="en-US" sz="2000">
                <a:solidFill>
                  <a:srgbClr val="000000"/>
                </a:solidFill>
                <a:latin typeface="Calibri" pitchFamily="34" charset="0"/>
                <a:sym typeface="Wingdings" panose="05000000000000000000" pitchFamily="2" charset="2"/>
              </a:rPr>
              <a:t> </a:t>
            </a:r>
          </a:p>
          <a:p>
            <a:pPr eaLnBrk="0" fontAlgn="base" hangingPunct="0">
              <a:spcBef>
                <a:spcPct val="0"/>
              </a:spcBef>
              <a:spcAft>
                <a:spcPct val="0"/>
              </a:spcAft>
            </a:pPr>
            <a:endParaRPr lang="en-US" sz="2000">
              <a:solidFill>
                <a:srgbClr val="000000"/>
              </a:solidFill>
              <a:latin typeface="Calibri" pitchFamily="34" charset="0"/>
            </a:endParaRPr>
          </a:p>
        </p:txBody>
      </p:sp>
      <p:grpSp>
        <p:nvGrpSpPr>
          <p:cNvPr id="6" name="Group 5">
            <a:extLst>
              <a:ext uri="{FF2B5EF4-FFF2-40B4-BE49-F238E27FC236}">
                <a16:creationId xmlns:a16="http://schemas.microsoft.com/office/drawing/2014/main" id="{31116B47-94B6-4918-B66F-6FE3EB720856}"/>
              </a:ext>
            </a:extLst>
          </p:cNvPr>
          <p:cNvGrpSpPr/>
          <p:nvPr/>
        </p:nvGrpSpPr>
        <p:grpSpPr>
          <a:xfrm>
            <a:off x="1821581" y="3585231"/>
            <a:ext cx="3098800" cy="1384727"/>
            <a:chOff x="313907" y="3632762"/>
            <a:chExt cx="3098800" cy="1384727"/>
          </a:xfrm>
        </p:grpSpPr>
        <p:sp>
          <p:nvSpPr>
            <p:cNvPr id="15" name="TextBox 14">
              <a:extLst>
                <a:ext uri="{FF2B5EF4-FFF2-40B4-BE49-F238E27FC236}">
                  <a16:creationId xmlns:a16="http://schemas.microsoft.com/office/drawing/2014/main" id="{352C49C8-6D0B-401A-A0B7-4BDC3DDAB68D}"/>
                </a:ext>
              </a:extLst>
            </p:cNvPr>
            <p:cNvSpPr txBox="1"/>
            <p:nvPr/>
          </p:nvSpPr>
          <p:spPr>
            <a:xfrm>
              <a:off x="313907" y="3632762"/>
              <a:ext cx="1950719" cy="369332"/>
            </a:xfrm>
            <a:prstGeom prst="rect">
              <a:avLst/>
            </a:prstGeom>
            <a:noFill/>
          </p:spPr>
          <p:txBody>
            <a:bodyPr wrap="square" rtlCol="0">
              <a:spAutoFit/>
            </a:bodyPr>
            <a:lstStyle/>
            <a:p>
              <a:pPr eaLnBrk="0" fontAlgn="base" hangingPunct="0">
                <a:spcBef>
                  <a:spcPct val="0"/>
                </a:spcBef>
                <a:spcAft>
                  <a:spcPct val="0"/>
                </a:spcAft>
              </a:pPr>
              <a:r>
                <a:rPr lang="en-US" b="1">
                  <a:solidFill>
                    <a:srgbClr val="000000"/>
                  </a:solidFill>
                  <a:latin typeface="Calibri" pitchFamily="34" charset="0"/>
                </a:rPr>
                <a:t>Variable</a:t>
              </a:r>
              <a:r>
                <a:rPr lang="en-US">
                  <a:solidFill>
                    <a:srgbClr val="000000"/>
                  </a:solidFill>
                  <a:latin typeface="Calibri" pitchFamily="34" charset="0"/>
                </a:rPr>
                <a:t> </a:t>
              </a:r>
            </a:p>
          </p:txBody>
        </p:sp>
        <p:pic>
          <p:nvPicPr>
            <p:cNvPr id="16" name="Picture 15">
              <a:extLst>
                <a:ext uri="{FF2B5EF4-FFF2-40B4-BE49-F238E27FC236}">
                  <a16:creationId xmlns:a16="http://schemas.microsoft.com/office/drawing/2014/main" id="{E21FFC49-FD6B-4540-ABC2-FDE9E53F4D40}"/>
                </a:ext>
              </a:extLst>
            </p:cNvPr>
            <p:cNvPicPr>
              <a:picLocks noChangeAspect="1"/>
            </p:cNvPicPr>
            <p:nvPr/>
          </p:nvPicPr>
          <p:blipFill rotWithShape="1">
            <a:blip r:embed="rId4">
              <a:biLevel thresh="75000"/>
            </a:blip>
            <a:srcRect b="71642"/>
            <a:stretch/>
          </p:blipFill>
          <p:spPr>
            <a:xfrm>
              <a:off x="313907" y="3928202"/>
              <a:ext cx="3098800" cy="1089287"/>
            </a:xfrm>
            <a:prstGeom prst="rect">
              <a:avLst/>
            </a:prstGeom>
          </p:spPr>
        </p:pic>
      </p:grpSp>
      <p:pic>
        <p:nvPicPr>
          <p:cNvPr id="19" name="Picture 18">
            <a:extLst>
              <a:ext uri="{FF2B5EF4-FFF2-40B4-BE49-F238E27FC236}">
                <a16:creationId xmlns:a16="http://schemas.microsoft.com/office/drawing/2014/main" id="{8EC67A71-9BEC-4B43-84AF-1D4534296C47}"/>
              </a:ext>
            </a:extLst>
          </p:cNvPr>
          <p:cNvPicPr>
            <a:picLocks noChangeAspect="1"/>
          </p:cNvPicPr>
          <p:nvPr/>
        </p:nvPicPr>
        <p:blipFill rotWithShape="1">
          <a:blip r:embed="rId4">
            <a:biLevel thresh="75000"/>
          </a:blip>
          <a:srcRect t="29167" r="61881" b="51819"/>
          <a:stretch/>
        </p:blipFill>
        <p:spPr>
          <a:xfrm>
            <a:off x="5460936" y="4002157"/>
            <a:ext cx="1181228" cy="730345"/>
          </a:xfrm>
          <a:prstGeom prst="rect">
            <a:avLst/>
          </a:prstGeom>
        </p:spPr>
      </p:pic>
      <p:sp>
        <p:nvSpPr>
          <p:cNvPr id="20" name="TextBox 19">
            <a:extLst>
              <a:ext uri="{FF2B5EF4-FFF2-40B4-BE49-F238E27FC236}">
                <a16:creationId xmlns:a16="http://schemas.microsoft.com/office/drawing/2014/main" id="{AC898FE7-ED28-47C0-8D3C-292827F8C92D}"/>
              </a:ext>
            </a:extLst>
          </p:cNvPr>
          <p:cNvSpPr txBox="1"/>
          <p:nvPr/>
        </p:nvSpPr>
        <p:spPr>
          <a:xfrm>
            <a:off x="43335" y="6581021"/>
            <a:ext cx="11505839" cy="276979"/>
          </a:xfrm>
          <a:prstGeom prst="rect">
            <a:avLst/>
          </a:prstGeom>
          <a:noFill/>
        </p:spPr>
        <p:txBody>
          <a:bodyPr wrap="square" lIns="91420" tIns="45710" rIns="91420" bIns="45710" rtlCol="0">
            <a:spAutoFit/>
          </a:bodyPr>
          <a:lstStyle/>
          <a:p>
            <a:pPr eaLnBrk="0" fontAlgn="base" hangingPunct="0">
              <a:spcBef>
                <a:spcPct val="0"/>
              </a:spcBef>
              <a:spcAft>
                <a:spcPct val="0"/>
              </a:spcAft>
            </a:pPr>
            <a:r>
              <a:rPr lang="en-US" sz="1200" b="1">
                <a:solidFill>
                  <a:srgbClr val="FF3399"/>
                </a:solidFill>
                <a:latin typeface="Calibri" pitchFamily="34" charset="0"/>
              </a:rPr>
              <a:t>Halving warming with idealized solar geoengineering moderates key climate hazards</a:t>
            </a:r>
            <a:r>
              <a:rPr lang="en-US" sz="1200">
                <a:solidFill>
                  <a:srgbClr val="FF3399"/>
                </a:solidFill>
                <a:latin typeface="Calibri" pitchFamily="34" charset="0"/>
              </a:rPr>
              <a:t>. Irvine, Emanuel, He, Horowitz, Vecchi, Keith.</a:t>
            </a:r>
            <a:r>
              <a:rPr lang="en-US" sz="1200" b="1">
                <a:solidFill>
                  <a:srgbClr val="FF3399"/>
                </a:solidFill>
                <a:latin typeface="Calibri" pitchFamily="34" charset="0"/>
              </a:rPr>
              <a:t> </a:t>
            </a:r>
            <a:r>
              <a:rPr lang="en-US" sz="1200" i="1">
                <a:solidFill>
                  <a:srgbClr val="FF3399"/>
                </a:solidFill>
                <a:latin typeface="Calibri" pitchFamily="34" charset="0"/>
              </a:rPr>
              <a:t>Nature Climate Change</a:t>
            </a:r>
            <a:r>
              <a:rPr lang="en-US" sz="1200">
                <a:solidFill>
                  <a:srgbClr val="FF3399"/>
                </a:solidFill>
                <a:latin typeface="Calibri" pitchFamily="34" charset="0"/>
              </a:rPr>
              <a:t>, 2019.</a:t>
            </a:r>
          </a:p>
        </p:txBody>
      </p:sp>
      <p:sp>
        <p:nvSpPr>
          <p:cNvPr id="2" name="TextBox 1">
            <a:extLst>
              <a:ext uri="{FF2B5EF4-FFF2-40B4-BE49-F238E27FC236}">
                <a16:creationId xmlns:a16="http://schemas.microsoft.com/office/drawing/2014/main" id="{4719BE2D-1179-EC5A-ABF7-CFF2F9AE4F88}"/>
              </a:ext>
            </a:extLst>
          </p:cNvPr>
          <p:cNvSpPr txBox="1"/>
          <p:nvPr/>
        </p:nvSpPr>
        <p:spPr>
          <a:xfrm>
            <a:off x="7182719" y="3631994"/>
            <a:ext cx="4462272" cy="1477328"/>
          </a:xfrm>
          <a:prstGeom prst="rect">
            <a:avLst/>
          </a:prstGeom>
          <a:noFill/>
        </p:spPr>
        <p:txBody>
          <a:bodyPr wrap="square" rtlCol="0">
            <a:spAutoFit/>
          </a:bodyPr>
          <a:lstStyle/>
          <a:p>
            <a:r>
              <a:rPr lang="en-US" b="1">
                <a:solidFill>
                  <a:srgbClr val="000000"/>
                </a:solidFill>
                <a:latin typeface="Calibri" pitchFamily="34" charset="0"/>
              </a:rPr>
              <a:t>Effect and statistical significance </a:t>
            </a:r>
          </a:p>
          <a:p>
            <a:r>
              <a:rPr lang="en-US">
                <a:solidFill>
                  <a:srgbClr val="FF0000"/>
                </a:solidFill>
              </a:rPr>
              <a:t>Moderated and significant </a:t>
            </a:r>
          </a:p>
          <a:p>
            <a:r>
              <a:rPr lang="en-US">
                <a:solidFill>
                  <a:srgbClr val="FC8487"/>
                </a:solidFill>
              </a:rPr>
              <a:t>Moderated but not statistically significant</a:t>
            </a:r>
          </a:p>
          <a:p>
            <a:r>
              <a:rPr lang="en-US">
                <a:solidFill>
                  <a:schemeClr val="accent2">
                    <a:lumMod val="40000"/>
                    <a:lumOff val="60000"/>
                  </a:schemeClr>
                </a:solidFill>
              </a:rPr>
              <a:t>Exacerbated but not statistically significant</a:t>
            </a:r>
          </a:p>
          <a:p>
            <a:r>
              <a:rPr lang="en-US">
                <a:solidFill>
                  <a:schemeClr val="accent2"/>
                </a:solidFill>
              </a:rPr>
              <a:t>Exacerbated and significant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0DC9B-C58F-59CD-4F9C-23C1BEFFBD81}"/>
              </a:ext>
            </a:extLst>
          </p:cNvPr>
          <p:cNvSpPr>
            <a:spLocks noGrp="1"/>
          </p:cNvSpPr>
          <p:nvPr>
            <p:ph type="title"/>
          </p:nvPr>
        </p:nvSpPr>
        <p:spPr/>
        <p:txBody>
          <a:bodyPr/>
          <a:lstStyle/>
          <a:p>
            <a:r>
              <a:rPr lang="en-US" dirty="0"/>
              <a:t>How well can sunlight reflection reduce climate changes?</a:t>
            </a:r>
          </a:p>
        </p:txBody>
      </p:sp>
      <p:sp>
        <p:nvSpPr>
          <p:cNvPr id="3" name="Content Placeholder 2">
            <a:extLst>
              <a:ext uri="{FF2B5EF4-FFF2-40B4-BE49-F238E27FC236}">
                <a16:creationId xmlns:a16="http://schemas.microsoft.com/office/drawing/2014/main" id="{4654D3E7-A3FB-AF48-3D65-35858C6DF56E}"/>
              </a:ext>
            </a:extLst>
          </p:cNvPr>
          <p:cNvSpPr>
            <a:spLocks noGrp="1"/>
          </p:cNvSpPr>
          <p:nvPr>
            <p:ph idx="1"/>
          </p:nvPr>
        </p:nvSpPr>
        <p:spPr>
          <a:xfrm>
            <a:off x="838200" y="1913066"/>
            <a:ext cx="10515600" cy="4351338"/>
          </a:xfrm>
        </p:spPr>
        <p:txBody>
          <a:bodyPr>
            <a:normAutofit/>
          </a:bodyPr>
          <a:lstStyle/>
          <a:p>
            <a:r>
              <a:rPr lang="en-US" i="1" dirty="0"/>
              <a:t>Any</a:t>
            </a:r>
            <a:r>
              <a:rPr lang="en-US" dirty="0"/>
              <a:t> statement about performance of SRM is contingent on assumptions about how it’s used</a:t>
            </a:r>
          </a:p>
          <a:p>
            <a:pPr marL="342900" indent="-342900">
              <a:buFont typeface="Arial" panose="020B0604020202020204" pitchFamily="34" charset="0"/>
              <a:buChar char="•"/>
            </a:pPr>
            <a:r>
              <a:rPr lang="en-US" dirty="0"/>
              <a:t>The </a:t>
            </a:r>
            <a:r>
              <a:rPr lang="en-US" b="1" dirty="0"/>
              <a:t>amount</a:t>
            </a:r>
            <a:r>
              <a:rPr lang="en-US" dirty="0"/>
              <a:t> of sunlight reflection </a:t>
            </a:r>
            <a:r>
              <a:rPr lang="en-US" dirty="0">
                <a:solidFill>
                  <a:schemeClr val="bg1">
                    <a:lumMod val="65000"/>
                  </a:schemeClr>
                </a:solidFill>
              </a:rPr>
              <a:t>(e.g., how much cooling?)</a:t>
            </a:r>
          </a:p>
          <a:p>
            <a:pPr marL="342900" indent="-342900">
              <a:buFont typeface="Arial" panose="020B0604020202020204" pitchFamily="34" charset="0"/>
              <a:buChar char="•"/>
            </a:pPr>
            <a:r>
              <a:rPr lang="en-US" dirty="0"/>
              <a:t>The spatial </a:t>
            </a:r>
            <a:r>
              <a:rPr lang="en-US" b="1" dirty="0"/>
              <a:t>distribution</a:t>
            </a:r>
            <a:r>
              <a:rPr lang="en-US" dirty="0"/>
              <a:t> of reflection </a:t>
            </a:r>
            <a:r>
              <a:rPr lang="en-US" dirty="0">
                <a:solidFill>
                  <a:schemeClr val="bg1">
                    <a:lumMod val="65000"/>
                  </a:schemeClr>
                </a:solidFill>
              </a:rPr>
              <a:t>(e.g., were is sunlight reflected, how patchy?)</a:t>
            </a:r>
          </a:p>
          <a:p>
            <a:pPr marL="342900" indent="-342900">
              <a:buFont typeface="Arial" panose="020B0604020202020204" pitchFamily="34" charset="0"/>
              <a:buChar char="•"/>
            </a:pPr>
            <a:r>
              <a:rPr lang="en-US" dirty="0"/>
              <a:t>The </a:t>
            </a:r>
            <a:r>
              <a:rPr lang="en-US" b="1" dirty="0"/>
              <a:t>method</a:t>
            </a:r>
            <a:r>
              <a:rPr lang="en-US" dirty="0"/>
              <a:t> used </a:t>
            </a:r>
            <a:r>
              <a:rPr lang="en-US" dirty="0">
                <a:solidFill>
                  <a:schemeClr val="bg1">
                    <a:lumMod val="65000"/>
                  </a:schemeClr>
                </a:solidFill>
              </a:rPr>
              <a:t>(e.g., sulfur, diamonds, marine cloud brightening, space mirrors?)</a:t>
            </a:r>
            <a:endParaRPr lang="en-US" dirty="0"/>
          </a:p>
          <a:p>
            <a:endParaRPr lang="en-US" dirty="0"/>
          </a:p>
          <a:p>
            <a:r>
              <a:rPr lang="en-US" b="1" dirty="0">
                <a:solidFill>
                  <a:schemeClr val="accent2">
                    <a:lumMod val="75000"/>
                  </a:schemeClr>
                </a:solidFill>
              </a:rPr>
              <a:t>Bad choices </a:t>
            </a:r>
            <a:r>
              <a:rPr lang="en-US" b="1" dirty="0">
                <a:solidFill>
                  <a:schemeClr val="accent2">
                    <a:lumMod val="75000"/>
                  </a:schemeClr>
                </a:solidFill>
                <a:sym typeface="Wingdings" panose="05000000000000000000" pitchFamily="2" charset="2"/>
              </a:rPr>
              <a:t> bad outcomes</a:t>
            </a:r>
          </a:p>
          <a:p>
            <a:endParaRPr lang="en-US" dirty="0">
              <a:sym typeface="Wingdings" panose="05000000000000000000" pitchFamily="2" charset="2"/>
            </a:endParaRPr>
          </a:p>
          <a:p>
            <a:r>
              <a:rPr lang="en-US" dirty="0">
                <a:sym typeface="Wingdings" panose="05000000000000000000" pitchFamily="2" charset="2"/>
              </a:rPr>
              <a:t>Use SRM as substitute for emission cuts  ocean acidification &amp; risks that grow forever</a:t>
            </a:r>
          </a:p>
          <a:p>
            <a:r>
              <a:rPr lang="en-US" dirty="0">
                <a:sym typeface="Wingdings" panose="05000000000000000000" pitchFamily="2" charset="2"/>
              </a:rPr>
              <a:t>Use SRM only in northern hemisphere  shift tropical rainfall belt  droughts</a:t>
            </a:r>
          </a:p>
          <a:p>
            <a:r>
              <a:rPr lang="en-US" dirty="0">
                <a:sym typeface="Wingdings" panose="05000000000000000000" pitchFamily="2" charset="2"/>
              </a:rPr>
              <a:t>Stop suddenly  rapid heating, the termination shock </a:t>
            </a:r>
          </a:p>
          <a:p>
            <a:endParaRPr lang="en-US" dirty="0">
              <a:sym typeface="Wingdings" panose="05000000000000000000" pitchFamily="2" charset="2"/>
            </a:endParaRPr>
          </a:p>
          <a:p>
            <a:endParaRPr lang="en-US" dirty="0"/>
          </a:p>
        </p:txBody>
      </p:sp>
      <p:sp>
        <p:nvSpPr>
          <p:cNvPr id="4" name="Title 1">
            <a:extLst>
              <a:ext uri="{FF2B5EF4-FFF2-40B4-BE49-F238E27FC236}">
                <a16:creationId xmlns:a16="http://schemas.microsoft.com/office/drawing/2014/main" id="{6F4A4D0E-967D-3480-3BE9-6ECA6AC9FA9D}"/>
              </a:ext>
            </a:extLst>
          </p:cNvPr>
          <p:cNvSpPr txBox="1">
            <a:spLocks/>
          </p:cNvSpPr>
          <p:nvPr/>
        </p:nvSpPr>
        <p:spPr>
          <a:xfrm>
            <a:off x="6650865" y="832869"/>
            <a:ext cx="2931017" cy="795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00B0F0"/>
                </a:solidFill>
                <a:latin typeface="Helvetica" panose="020B0604020202020204" pitchFamily="34" charset="0"/>
                <a:ea typeface="+mj-ea"/>
                <a:cs typeface="Helvetica" panose="020B0604020202020204" pitchFamily="34" charset="0"/>
              </a:defRPr>
            </a:lvl1pPr>
          </a:lstStyle>
          <a:p>
            <a:r>
              <a:rPr lang="en-US" dirty="0"/>
              <a:t>…it depends</a:t>
            </a:r>
          </a:p>
        </p:txBody>
      </p:sp>
    </p:spTree>
    <p:extLst>
      <p:ext uri="{BB962C8B-B14F-4D97-AF65-F5344CB8AC3E}">
        <p14:creationId xmlns:p14="http://schemas.microsoft.com/office/powerpoint/2010/main" val="151913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58173-C355-1523-520E-F6C21061C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DC267-0B6C-FE79-3342-19A0386241CA}"/>
              </a:ext>
            </a:extLst>
          </p:cNvPr>
          <p:cNvSpPr>
            <a:spLocks noGrp="1"/>
          </p:cNvSpPr>
          <p:nvPr>
            <p:ph type="title"/>
          </p:nvPr>
        </p:nvSpPr>
        <p:spPr/>
        <p:txBody>
          <a:bodyPr/>
          <a:lstStyle/>
          <a:p>
            <a:r>
              <a:rPr lang="en-US" dirty="0"/>
              <a:t>A scenario</a:t>
            </a:r>
          </a:p>
        </p:txBody>
      </p:sp>
      <p:sp>
        <p:nvSpPr>
          <p:cNvPr id="3" name="Content Placeholder 2">
            <a:extLst>
              <a:ext uri="{FF2B5EF4-FFF2-40B4-BE49-F238E27FC236}">
                <a16:creationId xmlns:a16="http://schemas.microsoft.com/office/drawing/2014/main" id="{9FE4C1F7-7303-965E-4B6A-F53840153182}"/>
              </a:ext>
            </a:extLst>
          </p:cNvPr>
          <p:cNvSpPr>
            <a:spLocks noGrp="1"/>
          </p:cNvSpPr>
          <p:nvPr>
            <p:ph idx="1"/>
          </p:nvPr>
        </p:nvSpPr>
        <p:spPr/>
        <p:txBody>
          <a:bodyPr/>
          <a:lstStyle/>
          <a:p>
            <a:r>
              <a:rPr lang="en-US" dirty="0"/>
              <a:t>Aerosol </a:t>
            </a:r>
          </a:p>
          <a:p>
            <a:pPr marL="342900" indent="-342900">
              <a:buFont typeface="Arial" panose="020B0604020202020204" pitchFamily="34" charset="0"/>
              <a:buChar char="•"/>
            </a:pPr>
            <a:r>
              <a:rPr lang="en-US" dirty="0"/>
              <a:t>Sulfate aerosol precursors (e.g. H</a:t>
            </a:r>
            <a:r>
              <a:rPr lang="en-US" baseline="-25000" dirty="0"/>
              <a:t>2</a:t>
            </a:r>
            <a:r>
              <a:rPr lang="en-US" dirty="0"/>
              <a:t>S) injected from aircraft in the stratosphere </a:t>
            </a:r>
          </a:p>
          <a:p>
            <a:pPr marL="342900" indent="-342900">
              <a:buFont typeface="Arial" panose="020B0604020202020204" pitchFamily="34" charset="0"/>
              <a:buChar char="•"/>
            </a:pPr>
            <a:r>
              <a:rPr lang="en-US" dirty="0"/>
              <a:t>Aerosol injection adjusted using feedback to be even and to balanced across hemispheres</a:t>
            </a:r>
          </a:p>
          <a:p>
            <a:pPr marL="342900" indent="-342900">
              <a:buFont typeface="Arial" panose="020B0604020202020204" pitchFamily="34" charset="0"/>
              <a:buChar char="•"/>
            </a:pPr>
            <a:r>
              <a:rPr lang="en-US" dirty="0"/>
              <a:t>Cooling starts at zero in 2030 and increases by 0.1C/decade to 2080 and is constant thereafter.</a:t>
            </a:r>
          </a:p>
        </p:txBody>
      </p:sp>
    </p:spTree>
    <p:extLst>
      <p:ext uri="{BB962C8B-B14F-4D97-AF65-F5344CB8AC3E}">
        <p14:creationId xmlns:p14="http://schemas.microsoft.com/office/powerpoint/2010/main" val="2553331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89B17-39FA-EE0C-3470-DB12EAB8FD89}"/>
              </a:ext>
            </a:extLst>
          </p:cNvPr>
          <p:cNvSpPr>
            <a:spLocks noGrp="1"/>
          </p:cNvSpPr>
          <p:nvPr>
            <p:ph type="title"/>
          </p:nvPr>
        </p:nvSpPr>
        <p:spPr/>
        <p:txBody>
          <a:bodyPr/>
          <a:lstStyle/>
          <a:p>
            <a:r>
              <a:rPr lang="en-US" dirty="0"/>
              <a:t>Breaking the problem in half</a:t>
            </a:r>
          </a:p>
        </p:txBody>
      </p:sp>
      <p:sp>
        <p:nvSpPr>
          <p:cNvPr id="4" name="TextBox 3">
            <a:extLst>
              <a:ext uri="{FF2B5EF4-FFF2-40B4-BE49-F238E27FC236}">
                <a16:creationId xmlns:a16="http://schemas.microsoft.com/office/drawing/2014/main" id="{8D43A836-A4E0-165C-361E-81E25B3FA60C}"/>
              </a:ext>
            </a:extLst>
          </p:cNvPr>
          <p:cNvSpPr txBox="1"/>
          <p:nvPr/>
        </p:nvSpPr>
        <p:spPr>
          <a:xfrm>
            <a:off x="3627450" y="3009915"/>
            <a:ext cx="1757902"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Distribution of reflectivity</a:t>
            </a:r>
          </a:p>
        </p:txBody>
      </p:sp>
      <p:sp>
        <p:nvSpPr>
          <p:cNvPr id="5" name="TextBox 4">
            <a:extLst>
              <a:ext uri="{FF2B5EF4-FFF2-40B4-BE49-F238E27FC236}">
                <a16:creationId xmlns:a16="http://schemas.microsoft.com/office/drawing/2014/main" id="{9C6CD460-FE24-E54C-597F-166A94978CAA}"/>
              </a:ext>
            </a:extLst>
          </p:cNvPr>
          <p:cNvSpPr txBox="1"/>
          <p:nvPr/>
        </p:nvSpPr>
        <p:spPr>
          <a:xfrm>
            <a:off x="1040627" y="3009915"/>
            <a:ext cx="1077401"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Aerosol injection</a:t>
            </a:r>
          </a:p>
        </p:txBody>
      </p:sp>
      <p:sp>
        <p:nvSpPr>
          <p:cNvPr id="6" name="TextBox 5">
            <a:extLst>
              <a:ext uri="{FF2B5EF4-FFF2-40B4-BE49-F238E27FC236}">
                <a16:creationId xmlns:a16="http://schemas.microsoft.com/office/drawing/2014/main" id="{2E50D726-4B69-D9B3-3302-4472514AE84C}"/>
              </a:ext>
            </a:extLst>
          </p:cNvPr>
          <p:cNvSpPr txBox="1"/>
          <p:nvPr/>
        </p:nvSpPr>
        <p:spPr>
          <a:xfrm>
            <a:off x="6894774" y="3009915"/>
            <a:ext cx="12251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Climate model</a:t>
            </a:r>
          </a:p>
        </p:txBody>
      </p:sp>
      <p:sp>
        <p:nvSpPr>
          <p:cNvPr id="7" name="TextBox 6">
            <a:extLst>
              <a:ext uri="{FF2B5EF4-FFF2-40B4-BE49-F238E27FC236}">
                <a16:creationId xmlns:a16="http://schemas.microsoft.com/office/drawing/2014/main" id="{AD06EFB5-7B25-8AC7-0F4C-BB329E512F9D}"/>
              </a:ext>
            </a:extLst>
          </p:cNvPr>
          <p:cNvSpPr txBox="1"/>
          <p:nvPr/>
        </p:nvSpPr>
        <p:spPr>
          <a:xfrm>
            <a:off x="9629361" y="2871415"/>
            <a:ext cx="1225163" cy="923330"/>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Predicted climate change</a:t>
            </a:r>
          </a:p>
        </p:txBody>
      </p:sp>
      <p:cxnSp>
        <p:nvCxnSpPr>
          <p:cNvPr id="10" name="Straight Arrow Connector 9">
            <a:extLst>
              <a:ext uri="{FF2B5EF4-FFF2-40B4-BE49-F238E27FC236}">
                <a16:creationId xmlns:a16="http://schemas.microsoft.com/office/drawing/2014/main" id="{C531B14E-CDC6-FB08-0985-268C7E8A7A85}"/>
              </a:ext>
            </a:extLst>
          </p:cNvPr>
          <p:cNvCxnSpPr>
            <a:cxnSpLocks/>
          </p:cNvCxnSpPr>
          <p:nvPr/>
        </p:nvCxnSpPr>
        <p:spPr>
          <a:xfrm>
            <a:off x="2515606"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509B63A-8864-3A5A-4C46-F9839D33911B}"/>
              </a:ext>
            </a:extLst>
          </p:cNvPr>
          <p:cNvCxnSpPr>
            <a:cxnSpLocks/>
          </p:cNvCxnSpPr>
          <p:nvPr/>
        </p:nvCxnSpPr>
        <p:spPr>
          <a:xfrm>
            <a:off x="8517515"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99F4C1B-9710-D4EB-F805-6C7483161AAA}"/>
              </a:ext>
            </a:extLst>
          </p:cNvPr>
          <p:cNvCxnSpPr>
            <a:cxnSpLocks/>
          </p:cNvCxnSpPr>
          <p:nvPr/>
        </p:nvCxnSpPr>
        <p:spPr>
          <a:xfrm>
            <a:off x="5782930"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8802F08-C0A4-93D7-CC38-4770F205C134}"/>
              </a:ext>
            </a:extLst>
          </p:cNvPr>
          <p:cNvCxnSpPr/>
          <p:nvPr/>
        </p:nvCxnSpPr>
        <p:spPr>
          <a:xfrm>
            <a:off x="6084072" y="1484409"/>
            <a:ext cx="0" cy="3844455"/>
          </a:xfrm>
          <a:prstGeom prst="line">
            <a:avLst/>
          </a:prstGeom>
          <a:ln w="19050" cap="flat" cmpd="sng" algn="ctr">
            <a:solidFill>
              <a:schemeClr val="bg1">
                <a:lumMod val="6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E0EA254A-9A9B-19AC-8937-92A7CA91A148}"/>
              </a:ext>
            </a:extLst>
          </p:cNvPr>
          <p:cNvSpPr txBox="1"/>
          <p:nvPr/>
        </p:nvSpPr>
        <p:spPr>
          <a:xfrm>
            <a:off x="1839734" y="972197"/>
            <a:ext cx="3777863" cy="646331"/>
          </a:xfrm>
          <a:prstGeom prst="rect">
            <a:avLst/>
          </a:prstGeom>
          <a:noFill/>
        </p:spPr>
        <p:txBody>
          <a:bodyPr wrap="square" rtlCol="0">
            <a:spAutoFit/>
          </a:bodyPr>
          <a:lstStyle/>
          <a:p>
            <a:r>
              <a:rPr lang="en-US" b="1" dirty="0">
                <a:solidFill>
                  <a:schemeClr val="accent5">
                    <a:lumMod val="60000"/>
                    <a:lumOff val="40000"/>
                  </a:schemeClr>
                </a:solidFill>
                <a:latin typeface="Helvetica" panose="020B0604020202020204" pitchFamily="34" charset="0"/>
                <a:cs typeface="Helvetica" panose="020B0604020202020204" pitchFamily="34" charset="0"/>
              </a:rPr>
              <a:t>Figure out how to approximate turning-down-the-sun </a:t>
            </a:r>
          </a:p>
        </p:txBody>
      </p:sp>
      <p:sp>
        <p:nvSpPr>
          <p:cNvPr id="18" name="TextBox 17">
            <a:extLst>
              <a:ext uri="{FF2B5EF4-FFF2-40B4-BE49-F238E27FC236}">
                <a16:creationId xmlns:a16="http://schemas.microsoft.com/office/drawing/2014/main" id="{309B184E-6A10-E1D9-5614-772346EFADF7}"/>
              </a:ext>
            </a:extLst>
          </p:cNvPr>
          <p:cNvSpPr txBox="1"/>
          <p:nvPr/>
        </p:nvSpPr>
        <p:spPr>
          <a:xfrm>
            <a:off x="6820893" y="972197"/>
            <a:ext cx="3531373" cy="646331"/>
          </a:xfrm>
          <a:prstGeom prst="rect">
            <a:avLst/>
          </a:prstGeom>
          <a:noFill/>
        </p:spPr>
        <p:txBody>
          <a:bodyPr wrap="square" rtlCol="0">
            <a:spAutoFit/>
          </a:bodyPr>
          <a:lstStyle/>
          <a:p>
            <a:r>
              <a:rPr lang="en-US" b="1" dirty="0">
                <a:solidFill>
                  <a:schemeClr val="accent5">
                    <a:lumMod val="60000"/>
                    <a:lumOff val="40000"/>
                  </a:schemeClr>
                </a:solidFill>
                <a:latin typeface="Helvetica" panose="020B0604020202020204" pitchFamily="34" charset="0"/>
                <a:cs typeface="Helvetica" panose="020B0604020202020204" pitchFamily="34" charset="0"/>
              </a:rPr>
              <a:t>Model climate response to turning-down-the-sun</a:t>
            </a:r>
          </a:p>
        </p:txBody>
      </p:sp>
      <p:grpSp>
        <p:nvGrpSpPr>
          <p:cNvPr id="55" name="Group 54">
            <a:extLst>
              <a:ext uri="{FF2B5EF4-FFF2-40B4-BE49-F238E27FC236}">
                <a16:creationId xmlns:a16="http://schemas.microsoft.com/office/drawing/2014/main" id="{A49F9383-E2FD-62B8-F4D4-73FC0DAD4359}"/>
              </a:ext>
            </a:extLst>
          </p:cNvPr>
          <p:cNvGrpSpPr/>
          <p:nvPr/>
        </p:nvGrpSpPr>
        <p:grpSpPr>
          <a:xfrm>
            <a:off x="1523999" y="2153782"/>
            <a:ext cx="2709083" cy="781495"/>
            <a:chOff x="1523999" y="2153782"/>
            <a:chExt cx="2709083" cy="781495"/>
          </a:xfrm>
        </p:grpSpPr>
        <p:grpSp>
          <p:nvGrpSpPr>
            <p:cNvPr id="50" name="Group 49">
              <a:extLst>
                <a:ext uri="{FF2B5EF4-FFF2-40B4-BE49-F238E27FC236}">
                  <a16:creationId xmlns:a16="http://schemas.microsoft.com/office/drawing/2014/main" id="{3F3DDADF-95F4-023B-5745-4147BC61256C}"/>
                </a:ext>
              </a:extLst>
            </p:cNvPr>
            <p:cNvGrpSpPr/>
            <p:nvPr/>
          </p:nvGrpSpPr>
          <p:grpSpPr>
            <a:xfrm flipV="1">
              <a:off x="1523999" y="2592362"/>
              <a:ext cx="2709083" cy="342915"/>
              <a:chOff x="4227444" y="3086085"/>
              <a:chExt cx="3024146" cy="342915"/>
            </a:xfrm>
          </p:grpSpPr>
          <p:cxnSp>
            <p:nvCxnSpPr>
              <p:cNvPr id="51" name="Straight Connector 50">
                <a:extLst>
                  <a:ext uri="{FF2B5EF4-FFF2-40B4-BE49-F238E27FC236}">
                    <a16:creationId xmlns:a16="http://schemas.microsoft.com/office/drawing/2014/main" id="{24BCD0B5-E35B-CE79-A998-D754DCC113E9}"/>
                  </a:ext>
                </a:extLst>
              </p:cNvPr>
              <p:cNvCxnSpPr>
                <a:cxnSpLocks/>
              </p:cNvCxnSpPr>
              <p:nvPr/>
            </p:nvCxnSpPr>
            <p:spPr>
              <a:xfrm>
                <a:off x="7251590" y="3086085"/>
                <a:ext cx="0" cy="342915"/>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DF8C883-632E-8847-CE40-C078B3B392F9}"/>
                  </a:ext>
                </a:extLst>
              </p:cNvPr>
              <p:cNvCxnSpPr>
                <a:cxnSpLocks/>
              </p:cNvCxnSpPr>
              <p:nvPr/>
            </p:nvCxnSpPr>
            <p:spPr>
              <a:xfrm>
                <a:off x="4227444" y="3086085"/>
                <a:ext cx="0" cy="342915"/>
              </a:xfrm>
              <a:prstGeom prst="line">
                <a:avLst/>
              </a:prstGeom>
              <a:ln>
                <a:solidFill>
                  <a:schemeClr val="accent2">
                    <a:lumMod val="75000"/>
                  </a:schemeClr>
                </a:solidFill>
                <a:headEnd type="triangle"/>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19F0C9E-EB45-5B3A-9462-69322D9B6530}"/>
                  </a:ext>
                </a:extLst>
              </p:cNvPr>
              <p:cNvCxnSpPr>
                <a:cxnSpLocks/>
              </p:cNvCxnSpPr>
              <p:nvPr/>
            </p:nvCxnSpPr>
            <p:spPr>
              <a:xfrm flipH="1">
                <a:off x="4227444" y="3429000"/>
                <a:ext cx="302414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54" name="TextBox 53">
              <a:extLst>
                <a:ext uri="{FF2B5EF4-FFF2-40B4-BE49-F238E27FC236}">
                  <a16:creationId xmlns:a16="http://schemas.microsoft.com/office/drawing/2014/main" id="{0E7A537F-87BC-455A-0BA2-7E7586186EE8}"/>
                </a:ext>
              </a:extLst>
            </p:cNvPr>
            <p:cNvSpPr txBox="1"/>
            <p:nvPr/>
          </p:nvSpPr>
          <p:spPr>
            <a:xfrm>
              <a:off x="1610307" y="2153782"/>
              <a:ext cx="2034042" cy="338554"/>
            </a:xfrm>
            <a:prstGeom prst="rect">
              <a:avLst/>
            </a:prstGeom>
            <a:noFill/>
          </p:spPr>
          <p:txBody>
            <a:bodyPr wrap="square" rtlCol="0">
              <a:spAutoFit/>
            </a:bodyPr>
            <a:lstStyle/>
            <a:p>
              <a:r>
                <a:rPr lang="en-US" sz="1600" dirty="0">
                  <a:solidFill>
                    <a:schemeClr val="accent2">
                      <a:lumMod val="75000"/>
                    </a:schemeClr>
                  </a:solidFill>
                  <a:latin typeface="Helvetica" panose="020B0604020202020204" pitchFamily="34" charset="0"/>
                  <a:cs typeface="Helvetica" panose="020B0604020202020204" pitchFamily="34" charset="0"/>
                </a:rPr>
                <a:t>Feedback control</a:t>
              </a:r>
            </a:p>
          </p:txBody>
        </p:sp>
      </p:grpSp>
    </p:spTree>
    <p:extLst>
      <p:ext uri="{BB962C8B-B14F-4D97-AF65-F5344CB8AC3E}">
        <p14:creationId xmlns:p14="http://schemas.microsoft.com/office/powerpoint/2010/main" val="107752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24201" y="1600200"/>
            <a:ext cx="6399059" cy="3231654"/>
          </a:xfrm>
          <a:prstGeom prst="rect">
            <a:avLst/>
          </a:prstGeom>
          <a:noFill/>
        </p:spPr>
        <p:txBody>
          <a:bodyPr wrap="none" rtlCol="0">
            <a:spAutoFit/>
          </a:bodyPr>
          <a:lstStyle/>
          <a:p>
            <a:r>
              <a:rPr lang="en-US" sz="2400" dirty="0">
                <a:solidFill>
                  <a:schemeClr val="bg1">
                    <a:lumMod val="50000"/>
                  </a:schemeClr>
                </a:solidFill>
              </a:rPr>
              <a:t>Q: </a:t>
            </a:r>
            <a:r>
              <a:rPr lang="en-US" sz="2400" i="1" dirty="0">
                <a:solidFill>
                  <a:schemeClr val="bg1">
                    <a:lumMod val="50000"/>
                  </a:schemeClr>
                </a:solidFill>
              </a:rPr>
              <a:t>How can you engineer a system </a:t>
            </a:r>
          </a:p>
          <a:p>
            <a:r>
              <a:rPr lang="en-US" sz="2400" i="1" dirty="0">
                <a:solidFill>
                  <a:schemeClr val="bg1">
                    <a:lumMod val="50000"/>
                  </a:schemeClr>
                </a:solidFill>
              </a:rPr>
              <a:t>whose behavior you don’t understand?</a:t>
            </a:r>
          </a:p>
          <a:p>
            <a:endParaRPr lang="en-US" sz="2400" dirty="0">
              <a:solidFill>
                <a:schemeClr val="bg1">
                  <a:lumMod val="50000"/>
                </a:schemeClr>
              </a:solidFill>
            </a:endParaRPr>
          </a:p>
          <a:p>
            <a:r>
              <a:rPr lang="en-US" dirty="0">
                <a:solidFill>
                  <a:schemeClr val="bg1">
                    <a:lumMod val="50000"/>
                  </a:schemeClr>
                </a:solidFill>
              </a:rPr>
              <a:t>	Ron </a:t>
            </a:r>
            <a:r>
              <a:rPr lang="en-US" dirty="0" err="1">
                <a:solidFill>
                  <a:schemeClr val="bg1">
                    <a:lumMod val="50000"/>
                  </a:schemeClr>
                </a:solidFill>
              </a:rPr>
              <a:t>Prinn</a:t>
            </a:r>
            <a:r>
              <a:rPr lang="en-US" dirty="0">
                <a:solidFill>
                  <a:schemeClr val="bg1">
                    <a:lumMod val="50000"/>
                  </a:schemeClr>
                </a:solidFill>
              </a:rPr>
              <a:t> on geoengineering as quoted Oliver Morton </a:t>
            </a:r>
          </a:p>
          <a:p>
            <a:endParaRPr lang="en-US" dirty="0">
              <a:solidFill>
                <a:schemeClr val="bg1">
                  <a:lumMod val="50000"/>
                </a:schemeClr>
              </a:solidFill>
            </a:endParaRPr>
          </a:p>
          <a:p>
            <a:endParaRPr lang="en-US" sz="2400" dirty="0">
              <a:solidFill>
                <a:schemeClr val="bg1">
                  <a:lumMod val="50000"/>
                </a:schemeClr>
              </a:solidFill>
            </a:endParaRPr>
          </a:p>
          <a:p>
            <a:endParaRPr lang="en-US" sz="2400" dirty="0">
              <a:solidFill>
                <a:schemeClr val="bg1">
                  <a:lumMod val="50000"/>
                </a:schemeClr>
              </a:solidFill>
            </a:endParaRPr>
          </a:p>
          <a:p>
            <a:endParaRPr lang="en-US" sz="2400" dirty="0">
              <a:solidFill>
                <a:schemeClr val="bg1">
                  <a:lumMod val="50000"/>
                </a:schemeClr>
              </a:solidFill>
            </a:endParaRPr>
          </a:p>
          <a:p>
            <a:r>
              <a:rPr lang="en-US" sz="2400" dirty="0">
                <a:solidFill>
                  <a:schemeClr val="bg1">
                    <a:lumMod val="50000"/>
                  </a:schemeClr>
                </a:solidFill>
              </a:rPr>
              <a:t>A: Feedback </a:t>
            </a:r>
          </a:p>
        </p:txBody>
      </p:sp>
    </p:spTree>
    <p:extLst>
      <p:ext uri="{BB962C8B-B14F-4D97-AF65-F5344CB8AC3E}">
        <p14:creationId xmlns:p14="http://schemas.microsoft.com/office/powerpoint/2010/main" val="259920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3"/>
          <p:cNvSpPr>
            <a:spLocks noGrp="1" noChangeArrowheads="1"/>
          </p:cNvSpPr>
          <p:nvPr>
            <p:ph type="body" idx="4294967295"/>
          </p:nvPr>
        </p:nvSpPr>
        <p:spPr>
          <a:xfrm>
            <a:off x="1752600" y="4876800"/>
            <a:ext cx="4343400" cy="1219200"/>
          </a:xfrm>
        </p:spPr>
        <p:txBody>
          <a:bodyPr>
            <a:normAutofit fontScale="70000" lnSpcReduction="20000"/>
          </a:bodyPr>
          <a:lstStyle/>
          <a:p>
            <a:r>
              <a:rPr lang="en-US">
                <a:latin typeface="AvantGarde" pitchFamily="34" charset="0"/>
              </a:rPr>
              <a:t>Improved observations</a:t>
            </a:r>
          </a:p>
          <a:p>
            <a:r>
              <a:rPr lang="en-US">
                <a:latin typeface="AvantGarde" pitchFamily="34" charset="0"/>
              </a:rPr>
              <a:t>Improved models	</a:t>
            </a:r>
          </a:p>
          <a:p>
            <a:r>
              <a:rPr lang="en-US">
                <a:latin typeface="AvantGarde" pitchFamily="34" charset="0"/>
              </a:rPr>
              <a:t>Improved analysis/forecast systems </a:t>
            </a:r>
          </a:p>
        </p:txBody>
      </p:sp>
      <p:sp>
        <p:nvSpPr>
          <p:cNvPr id="2054" name="Rectangle 4"/>
          <p:cNvSpPr>
            <a:spLocks noChangeArrowheads="1"/>
          </p:cNvSpPr>
          <p:nvPr/>
        </p:nvSpPr>
        <p:spPr bwMode="auto">
          <a:xfrm>
            <a:off x="7162800" y="4800600"/>
            <a:ext cx="3276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r>
              <a:rPr lang="en-US">
                <a:solidFill>
                  <a:srgbClr val="000000"/>
                </a:solidFill>
                <a:latin typeface="AvantGarde Md BT"/>
                <a:cs typeface="Arial" pitchFamily="34" charset="0"/>
              </a:rPr>
              <a:t>	A bigger lever </a:t>
            </a:r>
            <a:r>
              <a:rPr lang="en-US">
                <a:solidFill>
                  <a:srgbClr val="000000"/>
                </a:solidFill>
                <a:latin typeface="AvantGarde Md BT"/>
                <a:cs typeface="Arial" pitchFamily="34" charset="0"/>
                <a:sym typeface="Wingdings" pitchFamily="2" charset="2"/>
              </a:rPr>
              <a:t></a:t>
            </a:r>
            <a:r>
              <a:rPr lang="en-US">
                <a:solidFill>
                  <a:srgbClr val="000000"/>
                </a:solidFill>
                <a:latin typeface="AvantGarde Md BT"/>
                <a:cs typeface="Arial" pitchFamily="34" charset="0"/>
              </a:rPr>
              <a:t> Smaller perturbations needed to achieve a given degree of weather control</a:t>
            </a:r>
          </a:p>
        </p:txBody>
      </p:sp>
      <p:sp>
        <p:nvSpPr>
          <p:cNvPr id="2055" name="Line 5"/>
          <p:cNvSpPr>
            <a:spLocks noChangeShapeType="1"/>
          </p:cNvSpPr>
          <p:nvPr/>
        </p:nvSpPr>
        <p:spPr bwMode="auto">
          <a:xfrm>
            <a:off x="5486400" y="5365750"/>
            <a:ext cx="1447800" cy="0"/>
          </a:xfrm>
          <a:prstGeom prst="line">
            <a:avLst/>
          </a:prstGeom>
          <a:noFill/>
          <a:ln w="50800">
            <a:solidFill>
              <a:srgbClr val="FF0066"/>
            </a:solidFill>
            <a:round/>
            <a:headEnd type="none" w="sm" len="sm"/>
            <a:tailEnd type="arrow" w="lg"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aphicFrame>
        <p:nvGraphicFramePr>
          <p:cNvPr id="2050" name="Object 6"/>
          <p:cNvGraphicFramePr>
            <a:graphicFrameLocks noChangeAspect="1"/>
          </p:cNvGraphicFramePr>
          <p:nvPr/>
        </p:nvGraphicFramePr>
        <p:xfrm>
          <a:off x="7162800" y="2446338"/>
          <a:ext cx="2819400" cy="1897062"/>
        </p:xfrm>
        <a:graphic>
          <a:graphicData uri="http://schemas.openxmlformats.org/presentationml/2006/ole">
            <mc:AlternateContent xmlns:mc="http://schemas.openxmlformats.org/markup-compatibility/2006">
              <mc:Choice xmlns:v="urn:schemas-microsoft-com:vml" Requires="v">
                <p:oleObj name="CorelDRAW" r:id="rId3" imgW="3589920" imgH="2411640" progId="CorelDRAW.Graphic.13">
                  <p:embed/>
                </p:oleObj>
              </mc:Choice>
              <mc:Fallback>
                <p:oleObj name="CorelDRAW" r:id="rId3" imgW="3589920" imgH="2411640" progId="CorelDRAW.Graphic.13">
                  <p:embed/>
                  <p:pic>
                    <p:nvPicPr>
                      <p:cNvPr id="205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2446338"/>
                        <a:ext cx="2819400" cy="18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6" name="Rectangle 7"/>
          <p:cNvSpPr>
            <a:spLocks noChangeArrowheads="1"/>
          </p:cNvSpPr>
          <p:nvPr/>
        </p:nvSpPr>
        <p:spPr bwMode="auto">
          <a:xfrm>
            <a:off x="1828800" y="2209800"/>
            <a:ext cx="6477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r>
              <a:rPr lang="en-US" b="1">
                <a:solidFill>
                  <a:srgbClr val="FF0066"/>
                </a:solidFill>
                <a:latin typeface="AvantGarde Md BT"/>
                <a:cs typeface="Arial" pitchFamily="34" charset="0"/>
                <a:sym typeface="Wingdings" pitchFamily="2" charset="2"/>
              </a:rPr>
              <a:t>Not so!</a:t>
            </a:r>
            <a:endParaRPr lang="en-US">
              <a:solidFill>
                <a:srgbClr val="000000"/>
              </a:solidFill>
              <a:latin typeface="AvantGarde Md BT"/>
              <a:cs typeface="Arial" pitchFamily="34" charset="0"/>
              <a:sym typeface="Wingdings" pitchFamily="2" charset="2"/>
            </a:endParaRPr>
          </a:p>
          <a:p>
            <a:pPr marL="342900" indent="-342900">
              <a:spcBef>
                <a:spcPct val="20000"/>
              </a:spcBef>
            </a:pPr>
            <a:r>
              <a:rPr lang="en-US">
                <a:solidFill>
                  <a:srgbClr val="000000"/>
                </a:solidFill>
                <a:latin typeface="AvantGarde Md BT"/>
                <a:cs typeface="Arial" pitchFamily="34" charset="0"/>
                <a:sym typeface="Symbol" pitchFamily="18" charset="2"/>
              </a:rPr>
              <a:t>Control of chaotic systems requires four things</a:t>
            </a:r>
          </a:p>
          <a:p>
            <a:pPr marL="342900" indent="-342900">
              <a:spcBef>
                <a:spcPct val="20000"/>
              </a:spcBef>
              <a:buFont typeface="AvantGarde Md BT"/>
              <a:buAutoNum type="arabicPeriod"/>
            </a:pPr>
            <a:r>
              <a:rPr lang="en-US">
                <a:solidFill>
                  <a:srgbClr val="000000"/>
                </a:solidFill>
                <a:latin typeface="AvantGarde Md BT"/>
                <a:cs typeface="Arial" pitchFamily="34" charset="0"/>
                <a:sym typeface="Symbol" pitchFamily="18" charset="2"/>
              </a:rPr>
              <a:t>A model  (initial conditions </a:t>
            </a:r>
            <a:r>
              <a:rPr lang="en-US">
                <a:solidFill>
                  <a:srgbClr val="000000"/>
                </a:solidFill>
                <a:latin typeface="AvantGarde Md BT"/>
                <a:cs typeface="Arial" pitchFamily="34" charset="0"/>
                <a:sym typeface="Wingdings" pitchFamily="2" charset="2"/>
              </a:rPr>
              <a:t> future state).</a:t>
            </a:r>
          </a:p>
          <a:p>
            <a:pPr marL="342900" indent="-342900">
              <a:spcBef>
                <a:spcPct val="20000"/>
              </a:spcBef>
              <a:buFont typeface="AvantGarde Md BT"/>
              <a:buAutoNum type="arabicPeriod"/>
            </a:pPr>
            <a:r>
              <a:rPr lang="en-US">
                <a:solidFill>
                  <a:srgbClr val="000000"/>
                </a:solidFill>
                <a:latin typeface="AvantGarde Md BT"/>
                <a:cs typeface="Arial" pitchFamily="34" charset="0"/>
                <a:sym typeface="Wingdings" pitchFamily="2" charset="2"/>
              </a:rPr>
              <a:t>Observations.</a:t>
            </a:r>
          </a:p>
          <a:p>
            <a:pPr marL="342900" indent="-342900">
              <a:spcBef>
                <a:spcPct val="20000"/>
              </a:spcBef>
              <a:buFont typeface="AvantGarde Md BT"/>
              <a:buAutoNum type="arabicPeriod"/>
            </a:pPr>
            <a:r>
              <a:rPr lang="en-US">
                <a:solidFill>
                  <a:srgbClr val="000000"/>
                </a:solidFill>
                <a:latin typeface="AvantGarde Md BT"/>
                <a:cs typeface="Arial" pitchFamily="34" charset="0"/>
                <a:sym typeface="Wingdings" pitchFamily="2" charset="2"/>
              </a:rPr>
              <a:t>An appropriate lever.</a:t>
            </a:r>
            <a:endParaRPr lang="en-US">
              <a:solidFill>
                <a:srgbClr val="000000"/>
              </a:solidFill>
              <a:latin typeface="AvantGarde Md BT"/>
              <a:cs typeface="Arial" pitchFamily="34" charset="0"/>
              <a:sym typeface="Symbol" pitchFamily="18" charset="2"/>
            </a:endParaRPr>
          </a:p>
          <a:p>
            <a:pPr marL="342900" indent="-342900">
              <a:spcBef>
                <a:spcPct val="20000"/>
              </a:spcBef>
              <a:buFont typeface="AvantGarde Md BT"/>
              <a:buAutoNum type="arabicPeriod"/>
            </a:pPr>
            <a:r>
              <a:rPr lang="en-US">
                <a:solidFill>
                  <a:srgbClr val="000000"/>
                </a:solidFill>
                <a:latin typeface="AvantGarde Md BT"/>
                <a:cs typeface="Arial" pitchFamily="34" charset="0"/>
                <a:sym typeface="Symbol" pitchFamily="18" charset="2"/>
              </a:rPr>
              <a:t>Feedback.</a:t>
            </a:r>
          </a:p>
          <a:p>
            <a:pPr marL="342900" indent="-342900">
              <a:spcBef>
                <a:spcPct val="20000"/>
              </a:spcBef>
            </a:pPr>
            <a:endParaRPr lang="en-US">
              <a:solidFill>
                <a:srgbClr val="000000"/>
              </a:solidFill>
              <a:latin typeface="AvantGarde Md BT"/>
              <a:cs typeface="Arial" pitchFamily="34" charset="0"/>
              <a:sym typeface="Wingdings" pitchFamily="2" charset="2"/>
            </a:endParaRPr>
          </a:p>
          <a:p>
            <a:pPr marL="342900" indent="-342900">
              <a:spcBef>
                <a:spcPct val="20000"/>
              </a:spcBef>
            </a:pPr>
            <a:endParaRPr lang="en-US">
              <a:solidFill>
                <a:srgbClr val="000000"/>
              </a:solidFill>
              <a:latin typeface="AvantGarde Md BT"/>
              <a:cs typeface="Arial" pitchFamily="34" charset="0"/>
              <a:sym typeface="Wingdings" pitchFamily="2" charset="2"/>
            </a:endParaRPr>
          </a:p>
          <a:p>
            <a:pPr marL="342900" indent="-342900">
              <a:spcBef>
                <a:spcPct val="20000"/>
              </a:spcBef>
            </a:pPr>
            <a:endParaRPr lang="en-US">
              <a:solidFill>
                <a:srgbClr val="000000"/>
              </a:solidFill>
              <a:latin typeface="AvantGarde Md BT"/>
              <a:cs typeface="Arial" pitchFamily="34" charset="0"/>
              <a:sym typeface="Wingdings" pitchFamily="2" charset="2"/>
            </a:endParaRPr>
          </a:p>
        </p:txBody>
      </p:sp>
      <p:sp>
        <p:nvSpPr>
          <p:cNvPr id="2057" name="Text Box 8"/>
          <p:cNvSpPr txBox="1">
            <a:spLocks noChangeArrowheads="1"/>
          </p:cNvSpPr>
          <p:nvPr/>
        </p:nvSpPr>
        <p:spPr bwMode="auto">
          <a:xfrm>
            <a:off x="1600200" y="6240464"/>
            <a:ext cx="7543800" cy="784225"/>
          </a:xfrm>
          <a:prstGeom prst="rect">
            <a:avLst/>
          </a:prstGeom>
          <a:noFill/>
          <a:ln w="12700">
            <a:noFill/>
            <a:miter lim="800000"/>
            <a:headEnd type="none" w="sm" len="sm"/>
            <a:tailEnd type="none" w="sm" len="sm"/>
          </a:ln>
        </p:spPr>
        <p:txBody>
          <a:bodyPr>
            <a:spAutoFit/>
          </a:bodyPr>
          <a:lstStyle/>
          <a:p>
            <a:pPr>
              <a:defRPr/>
            </a:pPr>
            <a:r>
              <a:rPr lang="en-US" sz="1200" dirty="0">
                <a:solidFill>
                  <a:srgbClr val="000000"/>
                </a:solidFill>
                <a:latin typeface="Calibri"/>
              </a:rPr>
              <a:t>See Ross Hoffman, “Controlling the global weather”, </a:t>
            </a:r>
            <a:br>
              <a:rPr lang="en-US" sz="1200" dirty="0">
                <a:solidFill>
                  <a:srgbClr val="000000"/>
                </a:solidFill>
                <a:latin typeface="Calibri"/>
              </a:rPr>
            </a:br>
            <a:r>
              <a:rPr lang="en-US" sz="1200" i="1" dirty="0">
                <a:solidFill>
                  <a:srgbClr val="000000"/>
                </a:solidFill>
                <a:latin typeface="Calibri"/>
              </a:rPr>
              <a:t>Bulletin of the American Metrological Society</a:t>
            </a:r>
            <a:r>
              <a:rPr lang="en-US" sz="1200" dirty="0">
                <a:solidFill>
                  <a:srgbClr val="000000"/>
                </a:solidFill>
                <a:latin typeface="Calibri"/>
              </a:rPr>
              <a:t> February 2002</a:t>
            </a:r>
            <a:r>
              <a:rPr lang="en-US" sz="1200" b="1" dirty="0">
                <a:solidFill>
                  <a:srgbClr val="000000"/>
                </a:solidFill>
                <a:latin typeface="Calibri"/>
              </a:rPr>
              <a:t> </a:t>
            </a:r>
            <a:r>
              <a:rPr lang="en-US" sz="1200" dirty="0">
                <a:solidFill>
                  <a:srgbClr val="000000"/>
                </a:solidFill>
                <a:latin typeface="Calibri"/>
              </a:rPr>
              <a:t>: 241-248</a:t>
            </a:r>
          </a:p>
          <a:p>
            <a:pPr>
              <a:spcBef>
                <a:spcPct val="50000"/>
              </a:spcBef>
              <a:defRPr/>
            </a:pPr>
            <a:endParaRPr lang="en-US" sz="1400" b="1" dirty="0">
              <a:solidFill>
                <a:srgbClr val="000000"/>
              </a:solidFill>
              <a:latin typeface="Times New Roman" pitchFamily="18" charset="0"/>
            </a:endParaRPr>
          </a:p>
        </p:txBody>
      </p:sp>
      <p:sp>
        <p:nvSpPr>
          <p:cNvPr id="567306" name="Rectangle 7"/>
          <p:cNvSpPr>
            <a:spLocks noChangeArrowheads="1"/>
          </p:cNvSpPr>
          <p:nvPr/>
        </p:nvSpPr>
        <p:spPr bwMode="auto">
          <a:xfrm>
            <a:off x="1828800" y="1143000"/>
            <a:ext cx="655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r>
              <a:rPr lang="en-US">
                <a:solidFill>
                  <a:srgbClr val="000000"/>
                </a:solidFill>
                <a:latin typeface="AvantGarde Md BT"/>
                <a:cs typeface="Arial" pitchFamily="34" charset="0"/>
                <a:sym typeface="Wingdings" pitchFamily="2" charset="2"/>
              </a:rPr>
              <a:t>Chaos =</a:t>
            </a:r>
            <a:r>
              <a:rPr lang="en-US">
                <a:solidFill>
                  <a:srgbClr val="000000"/>
                </a:solidFill>
                <a:latin typeface="AvantGarde Md BT"/>
                <a:cs typeface="Arial" pitchFamily="34" charset="0"/>
                <a:sym typeface="Symbol" pitchFamily="18" charset="2"/>
              </a:rPr>
              <a:t> extreme sensitivity to initial conditions</a:t>
            </a:r>
          </a:p>
        </p:txBody>
      </p:sp>
      <p:sp>
        <p:nvSpPr>
          <p:cNvPr id="13" name="Rectangle 7"/>
          <p:cNvSpPr>
            <a:spLocks noChangeArrowheads="1"/>
          </p:cNvSpPr>
          <p:nvPr/>
        </p:nvSpPr>
        <p:spPr bwMode="auto">
          <a:xfrm>
            <a:off x="1828800" y="1676400"/>
            <a:ext cx="655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r>
              <a:rPr lang="en-US">
                <a:solidFill>
                  <a:srgbClr val="000000"/>
                </a:solidFill>
                <a:latin typeface="AvantGarde Md BT"/>
                <a:cs typeface="Arial" pitchFamily="34" charset="0"/>
              </a:rPr>
              <a:t>One might assume: Weather is chaotic </a:t>
            </a:r>
            <a:r>
              <a:rPr lang="en-US">
                <a:solidFill>
                  <a:srgbClr val="000000"/>
                </a:solidFill>
                <a:latin typeface="AvantGarde Md BT"/>
                <a:cs typeface="Arial" pitchFamily="34" charset="0"/>
                <a:sym typeface="Wingdings" pitchFamily="2" charset="2"/>
              </a:rPr>
              <a:t> control is impossible</a:t>
            </a:r>
          </a:p>
        </p:txBody>
      </p:sp>
      <p:sp>
        <p:nvSpPr>
          <p:cNvPr id="14" name="TextBox 13"/>
          <p:cNvSpPr txBox="1">
            <a:spLocks noChangeArrowheads="1"/>
          </p:cNvSpPr>
          <p:nvPr/>
        </p:nvSpPr>
        <p:spPr bwMode="auto">
          <a:xfrm>
            <a:off x="5722939" y="1374776"/>
            <a:ext cx="5794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r>
              <a:rPr lang="en-CA" sz="5400" b="1">
                <a:solidFill>
                  <a:srgbClr val="FF0000"/>
                </a:solidFill>
                <a:cs typeface="Times New Roman" pitchFamily="18" charset="0"/>
              </a:rPr>
              <a:t>×</a:t>
            </a:r>
            <a:endParaRPr lang="en-CA" sz="5400" b="1">
              <a:solidFill>
                <a:srgbClr val="FF0000"/>
              </a:solidFill>
              <a:latin typeface="Symbol" pitchFamily="18" charset="2"/>
              <a:cs typeface="Arial" pitchFamily="34" charset="0"/>
            </a:endParaRPr>
          </a:p>
        </p:txBody>
      </p:sp>
      <p:grpSp>
        <p:nvGrpSpPr>
          <p:cNvPr id="2" name="Group 15"/>
          <p:cNvGrpSpPr>
            <a:grpSpLocks/>
          </p:cNvGrpSpPr>
          <p:nvPr/>
        </p:nvGrpSpPr>
        <p:grpSpPr bwMode="auto">
          <a:xfrm>
            <a:off x="7086600" y="2192338"/>
            <a:ext cx="3276600" cy="2379662"/>
            <a:chOff x="5562600" y="2192592"/>
            <a:chExt cx="3276600" cy="2379408"/>
          </a:xfrm>
        </p:grpSpPr>
        <p:pic>
          <p:nvPicPr>
            <p:cNvPr id="567310" name="Picture 13"/>
            <p:cNvPicPr>
              <a:picLocks noChangeAspect="1" noChangeArrowheads="1"/>
            </p:cNvPicPr>
            <p:nvPr/>
          </p:nvPicPr>
          <p:blipFill>
            <a:blip r:embed="rId5">
              <a:extLst>
                <a:ext uri="{28A0092B-C50C-407E-A947-70E740481C1C}">
                  <a14:useLocalDpi xmlns:a14="http://schemas.microsoft.com/office/drawing/2010/main" val="0"/>
                </a:ext>
              </a:extLst>
            </a:blip>
            <a:srcRect b="15749"/>
            <a:stretch>
              <a:fillRect/>
            </a:stretch>
          </p:blipFill>
          <p:spPr bwMode="auto">
            <a:xfrm>
              <a:off x="5562600" y="2278442"/>
              <a:ext cx="2971800" cy="229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67311" name="Rectangle 7"/>
            <p:cNvSpPr>
              <a:spLocks noChangeArrowheads="1"/>
            </p:cNvSpPr>
            <p:nvPr/>
          </p:nvSpPr>
          <p:spPr bwMode="auto">
            <a:xfrm rot="5400000">
              <a:off x="7543800" y="3106992"/>
              <a:ext cx="2209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r>
                <a:rPr lang="en-US" sz="1200">
                  <a:solidFill>
                    <a:srgbClr val="000000"/>
                  </a:solidFill>
                  <a:latin typeface="AvantGarde Md BT"/>
                  <a:cs typeface="Arial" pitchFamily="34" charset="0"/>
                  <a:sym typeface="Wingdings" pitchFamily="2" charset="2"/>
                </a:rPr>
                <a:t>X-29 NASA-DFRC</a:t>
              </a:r>
              <a:endParaRPr lang="en-US" sz="1200">
                <a:solidFill>
                  <a:srgbClr val="000000"/>
                </a:solidFill>
                <a:latin typeface="AvantGarde Md BT"/>
                <a:cs typeface="Arial" pitchFamily="34" charset="0"/>
                <a:sym typeface="Symbol" pitchFamily="18" charset="2"/>
              </a:endParaRPr>
            </a:p>
          </p:txBody>
        </p:sp>
      </p:grpSp>
      <p:pic>
        <p:nvPicPr>
          <p:cNvPr id="4" name="Picture 3">
            <a:extLst>
              <a:ext uri="{FF2B5EF4-FFF2-40B4-BE49-F238E27FC236}">
                <a16:creationId xmlns:a16="http://schemas.microsoft.com/office/drawing/2014/main" id="{BF1F3F61-A8F8-2419-68B4-28F48C710ED1}"/>
              </a:ext>
            </a:extLst>
          </p:cNvPr>
          <p:cNvPicPr>
            <a:picLocks noChangeAspect="1"/>
          </p:cNvPicPr>
          <p:nvPr/>
        </p:nvPicPr>
        <p:blipFill>
          <a:blip r:embed="rId6"/>
          <a:stretch>
            <a:fillRect/>
          </a:stretch>
        </p:blipFill>
        <p:spPr>
          <a:xfrm>
            <a:off x="297799" y="75494"/>
            <a:ext cx="10644539" cy="823031"/>
          </a:xfrm>
          <a:prstGeom prst="rect">
            <a:avLst/>
          </a:prstGeom>
        </p:spPr>
      </p:pic>
    </p:spTree>
    <p:extLst>
      <p:ext uri="{BB962C8B-B14F-4D97-AF65-F5344CB8AC3E}">
        <p14:creationId xmlns:p14="http://schemas.microsoft.com/office/powerpoint/2010/main" val="2009661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5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P spid="2054" grpId="0"/>
      <p:bldP spid="2055" grpId="0" animBg="1"/>
      <p:bldP spid="2056" grpId="0"/>
      <p:bldP spid="2057"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0" y="2711995"/>
            <a:ext cx="5366401" cy="3042967"/>
          </a:xfrm>
          <a:prstGeom prst="rect">
            <a:avLst/>
          </a:prstGeom>
        </p:spPr>
      </p:pic>
      <p:sp>
        <p:nvSpPr>
          <p:cNvPr id="4" name="TextBox 3"/>
          <p:cNvSpPr txBox="1"/>
          <p:nvPr/>
        </p:nvSpPr>
        <p:spPr>
          <a:xfrm>
            <a:off x="1524000" y="6334780"/>
            <a:ext cx="8939138" cy="523200"/>
          </a:xfrm>
          <a:prstGeom prst="rect">
            <a:avLst/>
          </a:prstGeom>
          <a:noFill/>
        </p:spPr>
        <p:txBody>
          <a:bodyPr wrap="none" lIns="91420" tIns="45710" rIns="91420" bIns="45710" rtlCol="0">
            <a:spAutoFit/>
          </a:bodyPr>
          <a:lstStyle/>
          <a:p>
            <a:r>
              <a:rPr lang="en-US" sz="1400" b="1" dirty="0">
                <a:solidFill>
                  <a:srgbClr val="FF99CC"/>
                </a:solidFill>
              </a:rPr>
              <a:t>Dynamics of the coupled human-climate system resulting from closed-loop control of solar geoengineering.</a:t>
            </a:r>
          </a:p>
          <a:p>
            <a:r>
              <a:rPr lang="en-US" sz="1400" b="1" dirty="0">
                <a:solidFill>
                  <a:srgbClr val="FF99CC"/>
                </a:solidFill>
              </a:rPr>
              <a:t>D. G. MacMartin, B. Kravitz, D. W. Keith and A. Jarvis. (2013), </a:t>
            </a:r>
            <a:r>
              <a:rPr lang="en-US" sz="1400" b="1" i="1" dirty="0">
                <a:solidFill>
                  <a:srgbClr val="FF99CC"/>
                </a:solidFill>
              </a:rPr>
              <a:t>Climate Dynamics. </a:t>
            </a:r>
            <a:endParaRPr lang="en-US" sz="1400" i="1" dirty="0">
              <a:solidFill>
                <a:srgbClr val="FF99CC"/>
              </a:solidFill>
            </a:endParaRPr>
          </a:p>
        </p:txBody>
      </p:sp>
      <p:pic>
        <p:nvPicPr>
          <p:cNvPr id="5" name="Picture 4">
            <a:extLst>
              <a:ext uri="{FF2B5EF4-FFF2-40B4-BE49-F238E27FC236}">
                <a16:creationId xmlns:a16="http://schemas.microsoft.com/office/drawing/2014/main" id="{8FC4B505-07F2-D67E-F25A-2204D7D6D363}"/>
              </a:ext>
            </a:extLst>
          </p:cNvPr>
          <p:cNvPicPr>
            <a:picLocks noChangeAspect="1"/>
          </p:cNvPicPr>
          <p:nvPr/>
        </p:nvPicPr>
        <p:blipFill>
          <a:blip r:embed="rId4"/>
          <a:stretch>
            <a:fillRect/>
          </a:stretch>
        </p:blipFill>
        <p:spPr>
          <a:xfrm>
            <a:off x="552450" y="770556"/>
            <a:ext cx="5867734" cy="1580193"/>
          </a:xfrm>
          <a:prstGeom prst="rect">
            <a:avLst/>
          </a:prstGeom>
        </p:spPr>
      </p:pic>
      <p:pic>
        <p:nvPicPr>
          <p:cNvPr id="6" name="Picture 5">
            <a:extLst>
              <a:ext uri="{FF2B5EF4-FFF2-40B4-BE49-F238E27FC236}">
                <a16:creationId xmlns:a16="http://schemas.microsoft.com/office/drawing/2014/main" id="{1C7C0F43-1DAA-48EB-9574-B2006D96BA46}"/>
              </a:ext>
            </a:extLst>
          </p:cNvPr>
          <p:cNvPicPr>
            <a:picLocks noChangeAspect="1"/>
          </p:cNvPicPr>
          <p:nvPr/>
        </p:nvPicPr>
        <p:blipFill>
          <a:blip r:embed="rId5"/>
          <a:stretch>
            <a:fillRect/>
          </a:stretch>
        </p:blipFill>
        <p:spPr>
          <a:xfrm>
            <a:off x="7310950" y="1692732"/>
            <a:ext cx="4644001" cy="4271734"/>
          </a:xfrm>
          <a:prstGeom prst="rect">
            <a:avLst/>
          </a:prstGeom>
        </p:spPr>
      </p:pic>
    </p:spTree>
    <p:extLst>
      <p:ext uri="{BB962C8B-B14F-4D97-AF65-F5344CB8AC3E}">
        <p14:creationId xmlns:p14="http://schemas.microsoft.com/office/powerpoint/2010/main" val="406594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0D823-BA3B-138E-D2DB-52081ECAC4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10F7F-06B1-4403-1F0D-67A692790334}"/>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D407781E-151E-F8C6-8740-43E2B078FA3C}"/>
              </a:ext>
            </a:extLst>
          </p:cNvPr>
          <p:cNvSpPr txBox="1"/>
          <p:nvPr/>
        </p:nvSpPr>
        <p:spPr>
          <a:xfrm>
            <a:off x="3627450" y="3009915"/>
            <a:ext cx="1757902"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Distribution of reflectivity</a:t>
            </a:r>
          </a:p>
        </p:txBody>
      </p:sp>
      <p:sp>
        <p:nvSpPr>
          <p:cNvPr id="5" name="TextBox 4">
            <a:extLst>
              <a:ext uri="{FF2B5EF4-FFF2-40B4-BE49-F238E27FC236}">
                <a16:creationId xmlns:a16="http://schemas.microsoft.com/office/drawing/2014/main" id="{1D8CBA30-CF5F-7F8D-2C6D-B5CBA20792AC}"/>
              </a:ext>
            </a:extLst>
          </p:cNvPr>
          <p:cNvSpPr txBox="1"/>
          <p:nvPr/>
        </p:nvSpPr>
        <p:spPr>
          <a:xfrm>
            <a:off x="1040627" y="3009915"/>
            <a:ext cx="1077401"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Aerosol injection</a:t>
            </a:r>
          </a:p>
        </p:txBody>
      </p:sp>
      <p:sp>
        <p:nvSpPr>
          <p:cNvPr id="6" name="TextBox 5">
            <a:extLst>
              <a:ext uri="{FF2B5EF4-FFF2-40B4-BE49-F238E27FC236}">
                <a16:creationId xmlns:a16="http://schemas.microsoft.com/office/drawing/2014/main" id="{86CE2AA6-C128-0F77-0E78-27A9614F8C90}"/>
              </a:ext>
            </a:extLst>
          </p:cNvPr>
          <p:cNvSpPr txBox="1"/>
          <p:nvPr/>
        </p:nvSpPr>
        <p:spPr>
          <a:xfrm>
            <a:off x="6894774" y="3009915"/>
            <a:ext cx="12251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Climate model</a:t>
            </a:r>
          </a:p>
        </p:txBody>
      </p:sp>
      <p:sp>
        <p:nvSpPr>
          <p:cNvPr id="7" name="TextBox 6">
            <a:extLst>
              <a:ext uri="{FF2B5EF4-FFF2-40B4-BE49-F238E27FC236}">
                <a16:creationId xmlns:a16="http://schemas.microsoft.com/office/drawing/2014/main" id="{47F6FDE5-C0C8-9E77-487D-71B755DD4D97}"/>
              </a:ext>
            </a:extLst>
          </p:cNvPr>
          <p:cNvSpPr txBox="1"/>
          <p:nvPr/>
        </p:nvSpPr>
        <p:spPr>
          <a:xfrm>
            <a:off x="9629361" y="2871415"/>
            <a:ext cx="1225163" cy="923330"/>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Predicted climate change</a:t>
            </a:r>
          </a:p>
        </p:txBody>
      </p:sp>
      <p:cxnSp>
        <p:nvCxnSpPr>
          <p:cNvPr id="10" name="Straight Arrow Connector 9">
            <a:extLst>
              <a:ext uri="{FF2B5EF4-FFF2-40B4-BE49-F238E27FC236}">
                <a16:creationId xmlns:a16="http://schemas.microsoft.com/office/drawing/2014/main" id="{31836E1A-6D98-45C5-405E-412C0D71CDC6}"/>
              </a:ext>
            </a:extLst>
          </p:cNvPr>
          <p:cNvCxnSpPr>
            <a:cxnSpLocks/>
          </p:cNvCxnSpPr>
          <p:nvPr/>
        </p:nvCxnSpPr>
        <p:spPr>
          <a:xfrm>
            <a:off x="2515606"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281B38D-C9F8-147E-D359-EDC65CE53A52}"/>
              </a:ext>
            </a:extLst>
          </p:cNvPr>
          <p:cNvCxnSpPr>
            <a:cxnSpLocks/>
          </p:cNvCxnSpPr>
          <p:nvPr/>
        </p:nvCxnSpPr>
        <p:spPr>
          <a:xfrm>
            <a:off x="8517515"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45EAE66-5AEB-6AF2-CF33-D368E62F5C46}"/>
              </a:ext>
            </a:extLst>
          </p:cNvPr>
          <p:cNvCxnSpPr>
            <a:cxnSpLocks/>
          </p:cNvCxnSpPr>
          <p:nvPr/>
        </p:nvCxnSpPr>
        <p:spPr>
          <a:xfrm>
            <a:off x="5782930"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D34808-4376-1443-0092-D50346112D23}"/>
              </a:ext>
            </a:extLst>
          </p:cNvPr>
          <p:cNvSpPr txBox="1"/>
          <p:nvPr/>
        </p:nvSpPr>
        <p:spPr>
          <a:xfrm>
            <a:off x="4201933" y="4217542"/>
            <a:ext cx="3777863"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Changed stratospheric circulation</a:t>
            </a:r>
          </a:p>
        </p:txBody>
      </p:sp>
      <p:sp>
        <p:nvSpPr>
          <p:cNvPr id="36" name="TextBox 35">
            <a:extLst>
              <a:ext uri="{FF2B5EF4-FFF2-40B4-BE49-F238E27FC236}">
                <a16:creationId xmlns:a16="http://schemas.microsoft.com/office/drawing/2014/main" id="{FAB38C1E-38F8-DA08-E38A-5747F1D345E8}"/>
              </a:ext>
            </a:extLst>
          </p:cNvPr>
          <p:cNvSpPr txBox="1"/>
          <p:nvPr/>
        </p:nvSpPr>
        <p:spPr>
          <a:xfrm>
            <a:off x="3577593" y="1856072"/>
            <a:ext cx="4606287"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Aerosols </a:t>
            </a:r>
            <a:r>
              <a:rPr lang="en-US" sz="1600" dirty="0">
                <a:solidFill>
                  <a:schemeClr val="tx2">
                    <a:lumMod val="50000"/>
                    <a:lumOff val="50000"/>
                  </a:schemeClr>
                </a:solidFill>
                <a:latin typeface="Helvetica" panose="020B0604020202020204" pitchFamily="34" charset="0"/>
                <a:cs typeface="Helvetica" panose="020B0604020202020204" pitchFamily="34" charset="0"/>
                <a:sym typeface="Wingdings" panose="05000000000000000000" pitchFamily="2" charset="2"/>
              </a:rPr>
              <a:t>heat stratosphere by absorbing sunlight </a:t>
            </a:r>
            <a:endParaRPr lang="en-US" sz="1600" dirty="0">
              <a:solidFill>
                <a:schemeClr val="tx2">
                  <a:lumMod val="50000"/>
                  <a:lumOff val="50000"/>
                </a:schemeClr>
              </a:solidFill>
              <a:latin typeface="Helvetica" panose="020B0604020202020204" pitchFamily="34" charset="0"/>
              <a:cs typeface="Helvetica" panose="020B0604020202020204" pitchFamily="34" charset="0"/>
            </a:endParaRPr>
          </a:p>
        </p:txBody>
      </p:sp>
      <p:sp>
        <p:nvSpPr>
          <p:cNvPr id="37" name="TextBox 36">
            <a:extLst>
              <a:ext uri="{FF2B5EF4-FFF2-40B4-BE49-F238E27FC236}">
                <a16:creationId xmlns:a16="http://schemas.microsoft.com/office/drawing/2014/main" id="{4C5BFB29-9EAE-F099-5CC6-FBA6503ADB7F}"/>
              </a:ext>
            </a:extLst>
          </p:cNvPr>
          <p:cNvSpPr txBox="1"/>
          <p:nvPr/>
        </p:nvSpPr>
        <p:spPr>
          <a:xfrm>
            <a:off x="3394379" y="2153782"/>
            <a:ext cx="5168016"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Aerosols falling into troposphere </a:t>
            </a:r>
            <a:r>
              <a:rPr lang="en-US" sz="1600" dirty="0">
                <a:solidFill>
                  <a:schemeClr val="tx2">
                    <a:lumMod val="50000"/>
                    <a:lumOff val="50000"/>
                  </a:schemeClr>
                </a:solidFill>
                <a:latin typeface="Helvetica" panose="020B0604020202020204" pitchFamily="34" charset="0"/>
                <a:cs typeface="Helvetica" panose="020B0604020202020204" pitchFamily="34" charset="0"/>
                <a:sym typeface="Wingdings" panose="05000000000000000000" pitchFamily="2" charset="2"/>
              </a:rPr>
              <a:t>change cirrus clouds</a:t>
            </a:r>
            <a:endParaRPr lang="en-US" sz="1600" dirty="0">
              <a:solidFill>
                <a:schemeClr val="tx2">
                  <a:lumMod val="50000"/>
                  <a:lumOff val="50000"/>
                </a:schemeClr>
              </a:solidFill>
              <a:latin typeface="Helvetica" panose="020B0604020202020204" pitchFamily="34" charset="0"/>
              <a:cs typeface="Helvetica" panose="020B0604020202020204" pitchFamily="34" charset="0"/>
            </a:endParaRPr>
          </a:p>
        </p:txBody>
      </p:sp>
      <p:grpSp>
        <p:nvGrpSpPr>
          <p:cNvPr id="45" name="Group 44">
            <a:extLst>
              <a:ext uri="{FF2B5EF4-FFF2-40B4-BE49-F238E27FC236}">
                <a16:creationId xmlns:a16="http://schemas.microsoft.com/office/drawing/2014/main" id="{F913FE13-63AC-BAEC-2EB8-F9595B4AFA6F}"/>
              </a:ext>
            </a:extLst>
          </p:cNvPr>
          <p:cNvGrpSpPr/>
          <p:nvPr/>
        </p:nvGrpSpPr>
        <p:grpSpPr>
          <a:xfrm>
            <a:off x="4265544" y="3794745"/>
            <a:ext cx="3024146" cy="342915"/>
            <a:chOff x="4227444" y="3086085"/>
            <a:chExt cx="3024146" cy="342915"/>
          </a:xfrm>
        </p:grpSpPr>
        <p:cxnSp>
          <p:nvCxnSpPr>
            <p:cNvPr id="39" name="Straight Connector 38">
              <a:extLst>
                <a:ext uri="{FF2B5EF4-FFF2-40B4-BE49-F238E27FC236}">
                  <a16:creationId xmlns:a16="http://schemas.microsoft.com/office/drawing/2014/main" id="{9EC5D75B-F0D0-7BCB-C282-8AAA5AB543F6}"/>
                </a:ext>
              </a:extLst>
            </p:cNvPr>
            <p:cNvCxnSpPr>
              <a:cxnSpLocks/>
            </p:cNvCxnSpPr>
            <p:nvPr/>
          </p:nvCxnSpPr>
          <p:spPr>
            <a:xfrm>
              <a:off x="7251590" y="3086085"/>
              <a:ext cx="0" cy="34291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3E31E60-04DE-AAB3-340E-78131BB431F8}"/>
                </a:ext>
              </a:extLst>
            </p:cNvPr>
            <p:cNvCxnSpPr>
              <a:cxnSpLocks/>
            </p:cNvCxnSpPr>
            <p:nvPr/>
          </p:nvCxnSpPr>
          <p:spPr>
            <a:xfrm>
              <a:off x="4227444" y="3086085"/>
              <a:ext cx="0" cy="34291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A760CBF-2F6C-F218-2AD4-D8C8E4E43A13}"/>
                </a:ext>
              </a:extLst>
            </p:cNvPr>
            <p:cNvCxnSpPr>
              <a:cxnSpLocks/>
            </p:cNvCxnSpPr>
            <p:nvPr/>
          </p:nvCxnSpPr>
          <p:spPr>
            <a:xfrm flipH="1">
              <a:off x="4227444" y="3429000"/>
              <a:ext cx="302414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6F8A5D3E-4D0E-9E28-B737-2D12A169E66C}"/>
              </a:ext>
            </a:extLst>
          </p:cNvPr>
          <p:cNvGrpSpPr/>
          <p:nvPr/>
        </p:nvGrpSpPr>
        <p:grpSpPr>
          <a:xfrm flipH="1" flipV="1">
            <a:off x="4265544" y="2592362"/>
            <a:ext cx="3024146" cy="342915"/>
            <a:chOff x="4227444" y="3086085"/>
            <a:chExt cx="3024146" cy="342915"/>
          </a:xfrm>
        </p:grpSpPr>
        <p:cxnSp>
          <p:nvCxnSpPr>
            <p:cNvPr id="47" name="Straight Connector 46">
              <a:extLst>
                <a:ext uri="{FF2B5EF4-FFF2-40B4-BE49-F238E27FC236}">
                  <a16:creationId xmlns:a16="http://schemas.microsoft.com/office/drawing/2014/main" id="{55003FC0-6E86-02B3-A69F-312836C01CCF}"/>
                </a:ext>
              </a:extLst>
            </p:cNvPr>
            <p:cNvCxnSpPr>
              <a:cxnSpLocks/>
            </p:cNvCxnSpPr>
            <p:nvPr/>
          </p:nvCxnSpPr>
          <p:spPr>
            <a:xfrm>
              <a:off x="7251590" y="3086085"/>
              <a:ext cx="0" cy="342915"/>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881E9820-8D74-9D50-0B7A-68443A1D9F26}"/>
                </a:ext>
              </a:extLst>
            </p:cNvPr>
            <p:cNvCxnSpPr>
              <a:cxnSpLocks/>
            </p:cNvCxnSpPr>
            <p:nvPr/>
          </p:nvCxnSpPr>
          <p:spPr>
            <a:xfrm>
              <a:off x="4227444" y="3086085"/>
              <a:ext cx="0" cy="34291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98C97DBA-D41E-8509-CEE5-4C497D0FBB3C}"/>
                </a:ext>
              </a:extLst>
            </p:cNvPr>
            <p:cNvCxnSpPr>
              <a:cxnSpLocks/>
            </p:cNvCxnSpPr>
            <p:nvPr/>
          </p:nvCxnSpPr>
          <p:spPr>
            <a:xfrm flipH="1">
              <a:off x="4227444" y="3429000"/>
              <a:ext cx="3024146"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TextBox 7">
            <a:extLst>
              <a:ext uri="{FF2B5EF4-FFF2-40B4-BE49-F238E27FC236}">
                <a16:creationId xmlns:a16="http://schemas.microsoft.com/office/drawing/2014/main" id="{C0F2628B-E970-6E7A-65A7-6688AE53882E}"/>
              </a:ext>
            </a:extLst>
          </p:cNvPr>
          <p:cNvSpPr txBox="1"/>
          <p:nvPr/>
        </p:nvSpPr>
        <p:spPr>
          <a:xfrm>
            <a:off x="1839734" y="972197"/>
            <a:ext cx="3777863" cy="646331"/>
          </a:xfrm>
          <a:prstGeom prst="rect">
            <a:avLst/>
          </a:prstGeom>
          <a:noFill/>
        </p:spPr>
        <p:txBody>
          <a:bodyPr wrap="square" rtlCol="0">
            <a:spAutoFit/>
          </a:bodyPr>
          <a:lstStyle/>
          <a:p>
            <a:r>
              <a:rPr lang="en-US" b="1" dirty="0">
                <a:solidFill>
                  <a:schemeClr val="accent5">
                    <a:lumMod val="60000"/>
                    <a:lumOff val="40000"/>
                  </a:schemeClr>
                </a:solidFill>
                <a:latin typeface="Helvetica" panose="020B0604020202020204" pitchFamily="34" charset="0"/>
                <a:cs typeface="Helvetica" panose="020B0604020202020204" pitchFamily="34" charset="0"/>
              </a:rPr>
              <a:t>Figure out how to approximate turning-down-the-sun </a:t>
            </a:r>
          </a:p>
        </p:txBody>
      </p:sp>
      <p:sp>
        <p:nvSpPr>
          <p:cNvPr id="9" name="TextBox 8">
            <a:extLst>
              <a:ext uri="{FF2B5EF4-FFF2-40B4-BE49-F238E27FC236}">
                <a16:creationId xmlns:a16="http://schemas.microsoft.com/office/drawing/2014/main" id="{BB5E7507-9BAC-6CD2-D7DF-E8D761E17823}"/>
              </a:ext>
            </a:extLst>
          </p:cNvPr>
          <p:cNvSpPr txBox="1"/>
          <p:nvPr/>
        </p:nvSpPr>
        <p:spPr>
          <a:xfrm>
            <a:off x="6820893" y="972197"/>
            <a:ext cx="3531373" cy="646331"/>
          </a:xfrm>
          <a:prstGeom prst="rect">
            <a:avLst/>
          </a:prstGeom>
          <a:noFill/>
        </p:spPr>
        <p:txBody>
          <a:bodyPr wrap="square" rtlCol="0">
            <a:spAutoFit/>
          </a:bodyPr>
          <a:lstStyle/>
          <a:p>
            <a:r>
              <a:rPr lang="en-US" b="1" dirty="0">
                <a:solidFill>
                  <a:schemeClr val="accent5">
                    <a:lumMod val="60000"/>
                    <a:lumOff val="40000"/>
                  </a:schemeClr>
                </a:solidFill>
                <a:latin typeface="Helvetica" panose="020B0604020202020204" pitchFamily="34" charset="0"/>
                <a:cs typeface="Helvetica" panose="020B0604020202020204" pitchFamily="34" charset="0"/>
              </a:rPr>
              <a:t>Model climate response to turning-down-the-sun</a:t>
            </a:r>
          </a:p>
        </p:txBody>
      </p:sp>
      <p:grpSp>
        <p:nvGrpSpPr>
          <p:cNvPr id="12" name="Group 11">
            <a:extLst>
              <a:ext uri="{FF2B5EF4-FFF2-40B4-BE49-F238E27FC236}">
                <a16:creationId xmlns:a16="http://schemas.microsoft.com/office/drawing/2014/main" id="{C3A42EE7-827B-3AFC-EBBC-AAF28245F805}"/>
              </a:ext>
            </a:extLst>
          </p:cNvPr>
          <p:cNvGrpSpPr/>
          <p:nvPr/>
        </p:nvGrpSpPr>
        <p:grpSpPr>
          <a:xfrm>
            <a:off x="5834644" y="788921"/>
            <a:ext cx="498855" cy="4539943"/>
            <a:chOff x="5834644" y="788921"/>
            <a:chExt cx="498855" cy="4539943"/>
          </a:xfrm>
        </p:grpSpPr>
        <p:cxnSp>
          <p:nvCxnSpPr>
            <p:cNvPr id="3" name="Straight Connector 2">
              <a:extLst>
                <a:ext uri="{FF2B5EF4-FFF2-40B4-BE49-F238E27FC236}">
                  <a16:creationId xmlns:a16="http://schemas.microsoft.com/office/drawing/2014/main" id="{0ED857D9-64BE-7B55-9E7E-42AD8795D499}"/>
                </a:ext>
              </a:extLst>
            </p:cNvPr>
            <p:cNvCxnSpPr/>
            <p:nvPr/>
          </p:nvCxnSpPr>
          <p:spPr>
            <a:xfrm>
              <a:off x="6084072" y="1484409"/>
              <a:ext cx="0" cy="3844455"/>
            </a:xfrm>
            <a:prstGeom prst="line">
              <a:avLst/>
            </a:prstGeom>
            <a:ln w="19050" cap="flat" cmpd="sng" algn="ctr">
              <a:solidFill>
                <a:schemeClr val="bg1">
                  <a:lumMod val="6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C9F7299F-44B5-C44B-0FB7-F27284DA3695}"/>
                </a:ext>
              </a:extLst>
            </p:cNvPr>
            <p:cNvSpPr txBox="1"/>
            <p:nvPr/>
          </p:nvSpPr>
          <p:spPr>
            <a:xfrm>
              <a:off x="5834644" y="788921"/>
              <a:ext cx="498855" cy="769441"/>
            </a:xfrm>
            <a:prstGeom prst="rect">
              <a:avLst/>
            </a:prstGeom>
            <a:noFill/>
          </p:spPr>
          <p:txBody>
            <a:bodyPr wrap="none" rtlCol="0">
              <a:spAutoFit/>
            </a:bodyPr>
            <a:lstStyle/>
            <a:p>
              <a:r>
                <a:rPr lang="en-US" sz="4400" dirty="0">
                  <a:solidFill>
                    <a:schemeClr val="bg1">
                      <a:lumMod val="75000"/>
                    </a:schemeClr>
                  </a:solidFill>
                  <a:latin typeface="Helvetica" panose="020B0604020202020204" pitchFamily="34" charset="0"/>
                  <a:cs typeface="Helvetica" panose="020B0604020202020204" pitchFamily="34" charset="0"/>
                </a:rPr>
                <a:t>?</a:t>
              </a:r>
            </a:p>
          </p:txBody>
        </p:sp>
      </p:grpSp>
      <p:grpSp>
        <p:nvGrpSpPr>
          <p:cNvPr id="19" name="Group 18">
            <a:extLst>
              <a:ext uri="{FF2B5EF4-FFF2-40B4-BE49-F238E27FC236}">
                <a16:creationId xmlns:a16="http://schemas.microsoft.com/office/drawing/2014/main" id="{AF866CC0-AD79-7C43-B294-5F572783F2EF}"/>
              </a:ext>
            </a:extLst>
          </p:cNvPr>
          <p:cNvGrpSpPr/>
          <p:nvPr/>
        </p:nvGrpSpPr>
        <p:grpSpPr>
          <a:xfrm>
            <a:off x="1579327" y="3949480"/>
            <a:ext cx="8534396" cy="1127135"/>
            <a:chOff x="4227444" y="3086085"/>
            <a:chExt cx="3024146" cy="342915"/>
          </a:xfrm>
        </p:grpSpPr>
        <p:cxnSp>
          <p:nvCxnSpPr>
            <p:cNvPr id="21" name="Straight Connector 20">
              <a:extLst>
                <a:ext uri="{FF2B5EF4-FFF2-40B4-BE49-F238E27FC236}">
                  <a16:creationId xmlns:a16="http://schemas.microsoft.com/office/drawing/2014/main" id="{EBB9DE67-3A74-1C37-9ABA-E2594EC5B72C}"/>
                </a:ext>
              </a:extLst>
            </p:cNvPr>
            <p:cNvCxnSpPr>
              <a:cxnSpLocks/>
            </p:cNvCxnSpPr>
            <p:nvPr/>
          </p:nvCxnSpPr>
          <p:spPr>
            <a:xfrm>
              <a:off x="7251590" y="3086085"/>
              <a:ext cx="0" cy="342915"/>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951A0FF-6E16-D91B-AFD9-19096565867D}"/>
                </a:ext>
              </a:extLst>
            </p:cNvPr>
            <p:cNvCxnSpPr>
              <a:cxnSpLocks/>
            </p:cNvCxnSpPr>
            <p:nvPr/>
          </p:nvCxnSpPr>
          <p:spPr>
            <a:xfrm>
              <a:off x="4227444" y="3086085"/>
              <a:ext cx="0" cy="342915"/>
            </a:xfrm>
            <a:prstGeom prst="line">
              <a:avLst/>
            </a:prstGeom>
            <a:ln>
              <a:solidFill>
                <a:schemeClr val="accent2">
                  <a:lumMod val="75000"/>
                </a:schemeClr>
              </a:solidFill>
              <a:headEnd type="triangle"/>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AC9F59E-D4CE-C743-408F-8290F727835F}"/>
                </a:ext>
              </a:extLst>
            </p:cNvPr>
            <p:cNvCxnSpPr>
              <a:cxnSpLocks/>
            </p:cNvCxnSpPr>
            <p:nvPr/>
          </p:nvCxnSpPr>
          <p:spPr>
            <a:xfrm flipH="1">
              <a:off x="4227444" y="3429000"/>
              <a:ext cx="302414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0" name="TextBox 19">
            <a:extLst>
              <a:ext uri="{FF2B5EF4-FFF2-40B4-BE49-F238E27FC236}">
                <a16:creationId xmlns:a16="http://schemas.microsoft.com/office/drawing/2014/main" id="{F66C74E5-67BF-91D3-2D77-759A86D4A703}"/>
              </a:ext>
            </a:extLst>
          </p:cNvPr>
          <p:cNvSpPr txBox="1"/>
          <p:nvPr/>
        </p:nvSpPr>
        <p:spPr>
          <a:xfrm>
            <a:off x="3084029" y="5159587"/>
            <a:ext cx="2034042" cy="338554"/>
          </a:xfrm>
          <a:prstGeom prst="rect">
            <a:avLst/>
          </a:prstGeom>
          <a:noFill/>
        </p:spPr>
        <p:txBody>
          <a:bodyPr wrap="square" rtlCol="0">
            <a:spAutoFit/>
          </a:bodyPr>
          <a:lstStyle/>
          <a:p>
            <a:r>
              <a:rPr lang="en-US" sz="1600" dirty="0">
                <a:solidFill>
                  <a:schemeClr val="accent2">
                    <a:lumMod val="75000"/>
                  </a:schemeClr>
                </a:solidFill>
                <a:latin typeface="Helvetica" panose="020B0604020202020204" pitchFamily="34" charset="0"/>
                <a:cs typeface="Helvetica" panose="020B0604020202020204" pitchFamily="34" charset="0"/>
              </a:rPr>
              <a:t>Feedback control</a:t>
            </a:r>
          </a:p>
        </p:txBody>
      </p:sp>
    </p:spTree>
    <p:extLst>
      <p:ext uri="{BB962C8B-B14F-4D97-AF65-F5344CB8AC3E}">
        <p14:creationId xmlns:p14="http://schemas.microsoft.com/office/powerpoint/2010/main" val="22638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8" grpId="0"/>
      <p:bldP spid="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42BEBE-8E51-DA93-FCCB-41EA1F52C979}"/>
              </a:ext>
            </a:extLst>
          </p:cNvPr>
          <p:cNvSpPr>
            <a:spLocks noGrp="1"/>
          </p:cNvSpPr>
          <p:nvPr>
            <p:ph idx="1"/>
          </p:nvPr>
        </p:nvSpPr>
        <p:spPr/>
        <p:txBody>
          <a:bodyPr>
            <a:normAutofit/>
          </a:bodyPr>
          <a:lstStyle/>
          <a:p>
            <a:r>
              <a:rPr lang="en-US" b="1" dirty="0"/>
              <a:t>If</a:t>
            </a:r>
            <a:r>
              <a:rPr lang="en-US" dirty="0"/>
              <a:t> SAI radiative forcing </a:t>
            </a:r>
            <a:r>
              <a:rPr lang="en-US" i="1" dirty="0"/>
              <a:t>approximately</a:t>
            </a:r>
            <a:r>
              <a:rPr lang="en-US" dirty="0"/>
              <a:t> uniform and </a:t>
            </a:r>
            <a:r>
              <a:rPr lang="en-US" i="1" dirty="0"/>
              <a:t>comparatively</a:t>
            </a:r>
            <a:r>
              <a:rPr lang="en-US" dirty="0"/>
              <a:t> small</a:t>
            </a:r>
          </a:p>
          <a:p>
            <a:r>
              <a:rPr lang="en-US" b="1" dirty="0"/>
              <a:t>	Then</a:t>
            </a:r>
            <a:r>
              <a:rPr lang="en-US" dirty="0"/>
              <a:t> the climate response is well approximated by turn-down-the-sun.</a:t>
            </a:r>
          </a:p>
          <a:p>
            <a:endParaRPr lang="en-US" dirty="0"/>
          </a:p>
          <a:p>
            <a:r>
              <a:rPr lang="en-US" dirty="0"/>
              <a:t>And overall impact of SAI is well approximated by:</a:t>
            </a:r>
          </a:p>
          <a:p>
            <a:r>
              <a:rPr lang="en-US" dirty="0">
                <a:solidFill>
                  <a:schemeClr val="tx2">
                    <a:lumMod val="50000"/>
                    <a:lumOff val="50000"/>
                  </a:schemeClr>
                </a:solidFill>
              </a:rPr>
              <a:t>		turn-down-the-sun</a:t>
            </a:r>
            <a:r>
              <a:rPr lang="en-US" dirty="0"/>
              <a:t> + </a:t>
            </a:r>
            <a:r>
              <a:rPr lang="en-US" dirty="0">
                <a:solidFill>
                  <a:schemeClr val="tx2">
                    <a:lumMod val="50000"/>
                    <a:lumOff val="50000"/>
                  </a:schemeClr>
                </a:solidFill>
              </a:rPr>
              <a:t>direct effect of aerosol </a:t>
            </a:r>
          </a:p>
          <a:p>
            <a:endParaRPr lang="en-US" dirty="0"/>
          </a:p>
          <a:p>
            <a:r>
              <a:rPr lang="en-US" dirty="0"/>
              <a:t>Uncertainty in </a:t>
            </a:r>
            <a:r>
              <a:rPr lang="en-US" dirty="0">
                <a:solidFill>
                  <a:schemeClr val="tx2">
                    <a:lumMod val="50000"/>
                    <a:lumOff val="50000"/>
                  </a:schemeClr>
                </a:solidFill>
              </a:rPr>
              <a:t>turn-down-the-sun</a:t>
            </a:r>
            <a:r>
              <a:rPr lang="en-US" dirty="0"/>
              <a:t> is not more uncertain than response to CO</a:t>
            </a:r>
            <a:r>
              <a:rPr lang="en-US" baseline="-25000" dirty="0"/>
              <a:t>2</a:t>
            </a:r>
            <a:endParaRPr lang="en-US" dirty="0"/>
          </a:p>
          <a:p>
            <a:endParaRPr lang="en-US" dirty="0"/>
          </a:p>
          <a:p>
            <a:r>
              <a:rPr lang="en-US" dirty="0"/>
              <a:t>Uncertainty in </a:t>
            </a:r>
            <a:r>
              <a:rPr lang="en-US" dirty="0">
                <a:solidFill>
                  <a:schemeClr val="tx2">
                    <a:lumMod val="50000"/>
                    <a:lumOff val="50000"/>
                  </a:schemeClr>
                </a:solidFill>
              </a:rPr>
              <a:t>direct effect of aerosol </a:t>
            </a:r>
            <a:r>
              <a:rPr lang="en-US" dirty="0"/>
              <a:t>is understood because of research on sulfur pollution</a:t>
            </a:r>
          </a:p>
        </p:txBody>
      </p:sp>
      <p:sp>
        <p:nvSpPr>
          <p:cNvPr id="567299" name="Rectangle 2"/>
          <p:cNvSpPr>
            <a:spLocks noGrp="1" noChangeArrowheads="1"/>
          </p:cNvSpPr>
          <p:nvPr>
            <p:ph type="title"/>
          </p:nvPr>
        </p:nvSpPr>
        <p:spPr>
          <a:xfrm>
            <a:off x="838200" y="19050"/>
            <a:ext cx="10515600" cy="823913"/>
          </a:xfrm>
        </p:spPr>
        <p:txBody>
          <a:bodyPr/>
          <a:lstStyle/>
          <a:p>
            <a:r>
              <a:rPr lang="en-US" dirty="0"/>
              <a:t>Limits to breaking the problem in half</a:t>
            </a:r>
          </a:p>
        </p:txBody>
      </p:sp>
    </p:spTree>
    <p:extLst>
      <p:ext uri="{BB962C8B-B14F-4D97-AF65-F5344CB8AC3E}">
        <p14:creationId xmlns:p14="http://schemas.microsoft.com/office/powerpoint/2010/main" val="496586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364090"/>
            <a:ext cx="10515600" cy="825172"/>
          </a:xfrm>
        </p:spPr>
        <p:txBody>
          <a:bodyPr>
            <a:normAutofit fontScale="90000"/>
          </a:bodyPr>
          <a:lstStyle/>
          <a:p>
            <a:r>
              <a:rPr lang="en-US" sz="2800" dirty="0">
                <a:latin typeface="Helvetica" charset="0"/>
                <a:ea typeface="Helvetica" charset="0"/>
                <a:cs typeface="Helvetica" charset="0"/>
              </a:rPr>
              <a:t>Structural uncertainty exists due unconstrained parameters associated with small-scale physics</a:t>
            </a:r>
            <a:br>
              <a:rPr lang="en-US" sz="2800" dirty="0">
                <a:latin typeface="Helvetica" charset="0"/>
                <a:ea typeface="Helvetica" charset="0"/>
                <a:cs typeface="Helvetica" charset="0"/>
              </a:rPr>
            </a:br>
            <a:endParaRPr lang="en-US" dirty="0"/>
          </a:p>
        </p:txBody>
      </p:sp>
      <p:sp>
        <p:nvSpPr>
          <p:cNvPr id="3" name="Content Placeholder 2">
            <a:extLst>
              <a:ext uri="{FF2B5EF4-FFF2-40B4-BE49-F238E27FC236}">
                <a16:creationId xmlns:a16="http://schemas.microsoft.com/office/drawing/2014/main" id="{C1E7F95E-969A-9148-9F6F-06978EE213E9}"/>
              </a:ext>
            </a:extLst>
          </p:cNvPr>
          <p:cNvSpPr>
            <a:spLocks noGrp="1"/>
          </p:cNvSpPr>
          <p:nvPr>
            <p:ph idx="1"/>
          </p:nvPr>
        </p:nvSpPr>
        <p:spPr/>
        <p:txBody>
          <a:bodyPr/>
          <a:lstStyle/>
          <a:p>
            <a:endParaRPr lang="en-US" dirty="0">
              <a:highlight>
                <a:srgbClr val="FFFF00"/>
              </a:highlight>
            </a:endParaRPr>
          </a:p>
        </p:txBody>
      </p:sp>
      <p:sp>
        <p:nvSpPr>
          <p:cNvPr id="4" name="TextBox 3">
            <a:extLst>
              <a:ext uri="{FF2B5EF4-FFF2-40B4-BE49-F238E27FC236}">
                <a16:creationId xmlns:a16="http://schemas.microsoft.com/office/drawing/2014/main" id="{8EA625B7-3BCB-101F-C9AE-469DEFFEA5B8}"/>
              </a:ext>
            </a:extLst>
          </p:cNvPr>
          <p:cNvSpPr txBox="1"/>
          <p:nvPr/>
        </p:nvSpPr>
        <p:spPr>
          <a:xfrm>
            <a:off x="8924800" y="5645663"/>
            <a:ext cx="1662635" cy="3231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Helvetica" pitchFamily="2" charset="0"/>
                <a:ea typeface="+mn-ea"/>
                <a:cs typeface="+mn-cs"/>
              </a:rPr>
              <a:t>Image: Wikipedia</a:t>
            </a:r>
          </a:p>
        </p:txBody>
      </p:sp>
      <p:pic>
        <p:nvPicPr>
          <p:cNvPr id="5" name="Picture 4">
            <a:extLst>
              <a:ext uri="{FF2B5EF4-FFF2-40B4-BE49-F238E27FC236}">
                <a16:creationId xmlns:a16="http://schemas.microsoft.com/office/drawing/2014/main" id="{3382B14A-4E1C-E9F1-71A5-940FFBB235C0}"/>
              </a:ext>
            </a:extLst>
          </p:cNvPr>
          <p:cNvPicPr>
            <a:picLocks noChangeAspect="1"/>
          </p:cNvPicPr>
          <p:nvPr/>
        </p:nvPicPr>
        <p:blipFill>
          <a:blip r:embed="rId2"/>
          <a:stretch>
            <a:fillRect/>
          </a:stretch>
        </p:blipFill>
        <p:spPr>
          <a:xfrm>
            <a:off x="3996848" y="2696766"/>
            <a:ext cx="4576404" cy="3097445"/>
          </a:xfrm>
          <a:prstGeom prst="rect">
            <a:avLst/>
          </a:prstGeom>
        </p:spPr>
      </p:pic>
      <p:sp>
        <p:nvSpPr>
          <p:cNvPr id="6" name="TextBox 5">
            <a:extLst>
              <a:ext uri="{FF2B5EF4-FFF2-40B4-BE49-F238E27FC236}">
                <a16:creationId xmlns:a16="http://schemas.microsoft.com/office/drawing/2014/main" id="{818D75E0-82AE-F5F4-F220-85FBDECF607E}"/>
              </a:ext>
            </a:extLst>
          </p:cNvPr>
          <p:cNvSpPr txBox="1"/>
          <p:nvPr/>
        </p:nvSpPr>
        <p:spPr>
          <a:xfrm>
            <a:off x="3762462" y="2174934"/>
            <a:ext cx="1251585" cy="1015663"/>
          </a:xfrm>
          <a:prstGeom prst="rect">
            <a:avLst/>
          </a:prstGeom>
          <a:noFill/>
          <a:ln w="508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Helvetica" pitchFamily="2" charset="0"/>
                <a:ea typeface="+mn-ea"/>
                <a:cs typeface="+mn-cs"/>
              </a:rPr>
              <a:t>Well understood large—scale physics</a:t>
            </a:r>
          </a:p>
        </p:txBody>
      </p:sp>
      <p:sp>
        <p:nvSpPr>
          <p:cNvPr id="7" name="TextBox 6">
            <a:extLst>
              <a:ext uri="{FF2B5EF4-FFF2-40B4-BE49-F238E27FC236}">
                <a16:creationId xmlns:a16="http://schemas.microsoft.com/office/drawing/2014/main" id="{A49F29F3-32FB-C025-F8A6-F8FED563035C}"/>
              </a:ext>
            </a:extLst>
          </p:cNvPr>
          <p:cNvSpPr txBox="1"/>
          <p:nvPr/>
        </p:nvSpPr>
        <p:spPr>
          <a:xfrm>
            <a:off x="1824670" y="4245488"/>
            <a:ext cx="2105702" cy="553998"/>
          </a:xfrm>
          <a:prstGeom prst="rect">
            <a:avLst/>
          </a:prstGeom>
          <a:solidFill>
            <a:schemeClr val="bg1"/>
          </a:solidFill>
          <a:ln w="508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Helvetica" pitchFamily="2" charset="0"/>
                <a:ea typeface="+mn-ea"/>
                <a:cs typeface="+mn-cs"/>
              </a:rPr>
              <a:t>Small scale physics: Structural uncertainty</a:t>
            </a:r>
          </a:p>
        </p:txBody>
      </p:sp>
    </p:spTree>
    <p:extLst>
      <p:ext uri="{BB962C8B-B14F-4D97-AF65-F5344CB8AC3E}">
        <p14:creationId xmlns:p14="http://schemas.microsoft.com/office/powerpoint/2010/main" val="1139953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289229"/>
            <a:ext cx="10515600" cy="825172"/>
          </a:xfrm>
        </p:spPr>
        <p:txBody>
          <a:bodyPr>
            <a:normAutofit fontScale="90000"/>
          </a:bodyPr>
          <a:lstStyle/>
          <a:p>
            <a:r>
              <a:rPr lang="en-US" sz="2800" dirty="0">
                <a:latin typeface="Helvetica" charset="0"/>
                <a:ea typeface="Helvetica" charset="0"/>
                <a:cs typeface="Helvetica" charset="0"/>
              </a:rPr>
              <a:t>Many parameters associated with small-scale physics</a:t>
            </a:r>
            <a:br>
              <a:rPr lang="en-US" sz="2800" dirty="0">
                <a:latin typeface="Helvetica" charset="0"/>
                <a:ea typeface="Helvetica" charset="0"/>
                <a:cs typeface="Helvetica" charset="0"/>
              </a:rPr>
            </a:br>
            <a:endParaRPr lang="en-US" dirty="0"/>
          </a:p>
        </p:txBody>
      </p:sp>
      <p:sp>
        <p:nvSpPr>
          <p:cNvPr id="4" name="TextBox 3">
            <a:extLst>
              <a:ext uri="{FF2B5EF4-FFF2-40B4-BE49-F238E27FC236}">
                <a16:creationId xmlns:a16="http://schemas.microsoft.com/office/drawing/2014/main" id="{B9141887-FF98-DD74-4092-AB9A4018CE05}"/>
              </a:ext>
            </a:extLst>
          </p:cNvPr>
          <p:cNvSpPr txBox="1"/>
          <p:nvPr/>
        </p:nvSpPr>
        <p:spPr>
          <a:xfrm>
            <a:off x="9812839" y="6418730"/>
            <a:ext cx="1848583"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Helvetica" pitchFamily="2" charset="0"/>
                <a:ea typeface="+mn-ea"/>
                <a:cs typeface="+mn-cs"/>
              </a:rPr>
              <a:t>Niemeier</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et al. (2025)</a:t>
            </a:r>
          </a:p>
        </p:txBody>
      </p:sp>
      <p:pic>
        <p:nvPicPr>
          <p:cNvPr id="5" name="Content Placeholder 11">
            <a:extLst>
              <a:ext uri="{FF2B5EF4-FFF2-40B4-BE49-F238E27FC236}">
                <a16:creationId xmlns:a16="http://schemas.microsoft.com/office/drawing/2014/main" id="{BA8012D5-1499-70C0-A539-A32E61272F30}"/>
              </a:ext>
            </a:extLst>
          </p:cNvPr>
          <p:cNvPicPr>
            <a:picLocks noChangeAspect="1"/>
          </p:cNvPicPr>
          <p:nvPr/>
        </p:nvPicPr>
        <p:blipFill>
          <a:blip r:embed="rId2"/>
          <a:stretch>
            <a:fillRect/>
          </a:stretch>
        </p:blipFill>
        <p:spPr>
          <a:xfrm>
            <a:off x="3554667" y="671206"/>
            <a:ext cx="4336266" cy="5902671"/>
          </a:xfrm>
          <a:prstGeom prst="rect">
            <a:avLst/>
          </a:prstGeom>
        </p:spPr>
      </p:pic>
    </p:spTree>
    <p:extLst>
      <p:ext uri="{BB962C8B-B14F-4D97-AF65-F5344CB8AC3E}">
        <p14:creationId xmlns:p14="http://schemas.microsoft.com/office/powerpoint/2010/main" val="3242780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311807"/>
            <a:ext cx="10515600" cy="825172"/>
          </a:xfrm>
        </p:spPr>
        <p:txBody>
          <a:bodyPr>
            <a:normAutofit fontScale="90000"/>
          </a:bodyPr>
          <a:lstStyle/>
          <a:p>
            <a:r>
              <a:rPr lang="en-US" sz="2800" dirty="0">
                <a:latin typeface="Helvetica" charset="0"/>
                <a:ea typeface="Helvetica" charset="0"/>
                <a:cs typeface="Helvetica" charset="0"/>
              </a:rPr>
              <a:t>Perturbed parameter ensembles quantify structural uncertainty</a:t>
            </a:r>
            <a:br>
              <a:rPr lang="en-US" sz="2800" dirty="0">
                <a:latin typeface="Helvetica" charset="0"/>
                <a:ea typeface="Helvetica" charset="0"/>
                <a:cs typeface="Helvetica" charset="0"/>
              </a:rPr>
            </a:br>
            <a:endParaRPr lang="en-US" dirty="0"/>
          </a:p>
        </p:txBody>
      </p:sp>
      <p:pic>
        <p:nvPicPr>
          <p:cNvPr id="4" name="Content Placeholder 4">
            <a:extLst>
              <a:ext uri="{FF2B5EF4-FFF2-40B4-BE49-F238E27FC236}">
                <a16:creationId xmlns:a16="http://schemas.microsoft.com/office/drawing/2014/main" id="{5D14D476-457C-8E29-34E2-77ED2E378183}"/>
              </a:ext>
            </a:extLst>
          </p:cNvPr>
          <p:cNvPicPr>
            <a:picLocks noChangeAspect="1"/>
          </p:cNvPicPr>
          <p:nvPr/>
        </p:nvPicPr>
        <p:blipFill>
          <a:blip r:embed="rId2"/>
          <a:stretch>
            <a:fillRect/>
          </a:stretch>
        </p:blipFill>
        <p:spPr>
          <a:xfrm>
            <a:off x="2818135" y="1716628"/>
            <a:ext cx="6077510" cy="4222930"/>
          </a:xfrm>
          <a:prstGeom prst="rect">
            <a:avLst/>
          </a:prstGeom>
        </p:spPr>
      </p:pic>
      <p:sp>
        <p:nvSpPr>
          <p:cNvPr id="5" name="TextBox 4">
            <a:extLst>
              <a:ext uri="{FF2B5EF4-FFF2-40B4-BE49-F238E27FC236}">
                <a16:creationId xmlns:a16="http://schemas.microsoft.com/office/drawing/2014/main" id="{51624CF3-4EC3-3033-CC62-84C620493DD5}"/>
              </a:ext>
            </a:extLst>
          </p:cNvPr>
          <p:cNvSpPr txBox="1"/>
          <p:nvPr/>
        </p:nvSpPr>
        <p:spPr>
          <a:xfrm>
            <a:off x="9285508" y="6396152"/>
            <a:ext cx="2233304"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Helvetica" pitchFamily="2" charset="0"/>
                <a:ea typeface="+mn-ea"/>
                <a:cs typeface="+mn-cs"/>
              </a:rPr>
              <a:t>Eidenhammer</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et al. (2024)</a:t>
            </a:r>
          </a:p>
        </p:txBody>
      </p:sp>
      <p:sp>
        <p:nvSpPr>
          <p:cNvPr id="6" name="TextBox 5">
            <a:extLst>
              <a:ext uri="{FF2B5EF4-FFF2-40B4-BE49-F238E27FC236}">
                <a16:creationId xmlns:a16="http://schemas.microsoft.com/office/drawing/2014/main" id="{2646ED43-47D2-5BA1-2ECD-8678C49CDD50}"/>
              </a:ext>
            </a:extLst>
          </p:cNvPr>
          <p:cNvSpPr txBox="1"/>
          <p:nvPr/>
        </p:nvSpPr>
        <p:spPr>
          <a:xfrm>
            <a:off x="3349092" y="1416546"/>
            <a:ext cx="3098925"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Example of Latin Hypercube sampling</a:t>
            </a:r>
          </a:p>
        </p:txBody>
      </p:sp>
    </p:spTree>
    <p:extLst>
      <p:ext uri="{BB962C8B-B14F-4D97-AF65-F5344CB8AC3E}">
        <p14:creationId xmlns:p14="http://schemas.microsoft.com/office/powerpoint/2010/main" val="3500910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460400"/>
            <a:ext cx="10515600" cy="825172"/>
          </a:xfrm>
        </p:spPr>
        <p:txBody>
          <a:bodyPr>
            <a:normAutofit fontScale="90000"/>
          </a:bodyPr>
          <a:lstStyle/>
          <a:p>
            <a:r>
              <a:rPr lang="en-US" sz="2800" dirty="0">
                <a:latin typeface="Helvetica" charset="0"/>
                <a:ea typeface="Helvetica" charset="0"/>
                <a:cs typeface="Helvetica" charset="0"/>
              </a:rPr>
              <a:t>Uncertainty in the global-mean temperature response to 2xCO2 connected to cloud parameters</a:t>
            </a:r>
            <a:br>
              <a:rPr lang="en-US" sz="2800" dirty="0">
                <a:latin typeface="Helvetica" charset="0"/>
                <a:ea typeface="Helvetica" charset="0"/>
                <a:cs typeface="Helvetica" charset="0"/>
              </a:rPr>
            </a:br>
            <a:endParaRPr lang="en-US" dirty="0"/>
          </a:p>
        </p:txBody>
      </p:sp>
      <p:sp>
        <p:nvSpPr>
          <p:cNvPr id="6" name="TextBox 5">
            <a:extLst>
              <a:ext uri="{FF2B5EF4-FFF2-40B4-BE49-F238E27FC236}">
                <a16:creationId xmlns:a16="http://schemas.microsoft.com/office/drawing/2014/main" id="{029C1250-BB17-8C4B-5E18-553CF812F80A}"/>
              </a:ext>
            </a:extLst>
          </p:cNvPr>
          <p:cNvSpPr txBox="1"/>
          <p:nvPr/>
        </p:nvSpPr>
        <p:spPr>
          <a:xfrm>
            <a:off x="3524203" y="5768773"/>
            <a:ext cx="446632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Warming response to 2xCO2 (K)</a:t>
            </a:r>
          </a:p>
        </p:txBody>
      </p:sp>
      <p:sp>
        <p:nvSpPr>
          <p:cNvPr id="7" name="TextBox 6">
            <a:extLst>
              <a:ext uri="{FF2B5EF4-FFF2-40B4-BE49-F238E27FC236}">
                <a16:creationId xmlns:a16="http://schemas.microsoft.com/office/drawing/2014/main" id="{2A26AC2D-F7CE-87F6-B6EE-8F9BF27E0A4E}"/>
              </a:ext>
            </a:extLst>
          </p:cNvPr>
          <p:cNvSpPr txBox="1"/>
          <p:nvPr/>
        </p:nvSpPr>
        <p:spPr>
          <a:xfrm>
            <a:off x="9719594" y="6446440"/>
            <a:ext cx="1896673"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Helvetica" pitchFamily="2" charset="0"/>
                <a:ea typeface="+mn-ea"/>
                <a:cs typeface="+mn-cs"/>
              </a:rPr>
              <a:t>Stainforth</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et al. (2005)</a:t>
            </a:r>
          </a:p>
        </p:txBody>
      </p:sp>
      <p:pic>
        <p:nvPicPr>
          <p:cNvPr id="8" name="Picture 7">
            <a:extLst>
              <a:ext uri="{FF2B5EF4-FFF2-40B4-BE49-F238E27FC236}">
                <a16:creationId xmlns:a16="http://schemas.microsoft.com/office/drawing/2014/main" id="{9A9E8199-31D6-7DE8-D9F9-6DBC1CC5004D}"/>
              </a:ext>
            </a:extLst>
          </p:cNvPr>
          <p:cNvPicPr>
            <a:picLocks noChangeAspect="1"/>
          </p:cNvPicPr>
          <p:nvPr/>
        </p:nvPicPr>
        <p:blipFill>
          <a:blip r:embed="rId2"/>
          <a:stretch>
            <a:fillRect/>
          </a:stretch>
        </p:blipFill>
        <p:spPr>
          <a:xfrm>
            <a:off x="2878007" y="1700953"/>
            <a:ext cx="5580816" cy="3926568"/>
          </a:xfrm>
          <a:prstGeom prst="rect">
            <a:avLst/>
          </a:prstGeom>
        </p:spPr>
      </p:pic>
      <p:sp>
        <p:nvSpPr>
          <p:cNvPr id="9" name="TextBox 8">
            <a:extLst>
              <a:ext uri="{FF2B5EF4-FFF2-40B4-BE49-F238E27FC236}">
                <a16:creationId xmlns:a16="http://schemas.microsoft.com/office/drawing/2014/main" id="{3CF35928-B1A8-CEDE-C1A2-273DC2B5CF81}"/>
              </a:ext>
            </a:extLst>
          </p:cNvPr>
          <p:cNvSpPr txBox="1"/>
          <p:nvPr/>
        </p:nvSpPr>
        <p:spPr>
          <a:xfrm>
            <a:off x="5990001" y="3850989"/>
            <a:ext cx="1765466"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Helvetica" pitchFamily="2" charset="0"/>
                <a:ea typeface="+mn-ea"/>
                <a:cs typeface="+mn-cs"/>
              </a:rPr>
              <a:t>Cloud-to-rain conversion threshold</a:t>
            </a:r>
          </a:p>
        </p:txBody>
      </p:sp>
      <p:sp>
        <p:nvSpPr>
          <p:cNvPr id="10" name="TextBox 9">
            <a:extLst>
              <a:ext uri="{FF2B5EF4-FFF2-40B4-BE49-F238E27FC236}">
                <a16:creationId xmlns:a16="http://schemas.microsoft.com/office/drawing/2014/main" id="{B7C72552-DC3B-A315-5D29-7DD3969E7A26}"/>
              </a:ext>
            </a:extLst>
          </p:cNvPr>
          <p:cNvSpPr txBox="1"/>
          <p:nvPr/>
        </p:nvSpPr>
        <p:spPr>
          <a:xfrm>
            <a:off x="5213267" y="2300400"/>
            <a:ext cx="1765466" cy="7155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Helvetica" pitchFamily="2" charset="0"/>
                <a:ea typeface="+mn-ea"/>
                <a:cs typeface="+mn-cs"/>
              </a:rPr>
              <a:t>Perturbations to entrainment coefficient</a:t>
            </a:r>
          </a:p>
        </p:txBody>
      </p:sp>
    </p:spTree>
    <p:extLst>
      <p:ext uri="{BB962C8B-B14F-4D97-AF65-F5344CB8AC3E}">
        <p14:creationId xmlns:p14="http://schemas.microsoft.com/office/powerpoint/2010/main" val="3849616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390759"/>
            <a:ext cx="10515600" cy="825172"/>
          </a:xfrm>
        </p:spPr>
        <p:txBody>
          <a:bodyPr>
            <a:normAutofit fontScale="90000"/>
          </a:bodyPr>
          <a:lstStyle/>
          <a:p>
            <a:r>
              <a:rPr lang="en-US" sz="2800" dirty="0">
                <a:latin typeface="Helvetica" charset="0"/>
                <a:ea typeface="Helvetica" charset="0"/>
                <a:cs typeface="Helvetica" charset="0"/>
              </a:rPr>
              <a:t>Regional temperature and precipitation responses vary with small scale cloud parameters</a:t>
            </a:r>
            <a:br>
              <a:rPr lang="en-US" sz="2800" dirty="0">
                <a:latin typeface="Helvetica" charset="0"/>
                <a:ea typeface="Helvetica" charset="0"/>
                <a:cs typeface="Helvetica" charset="0"/>
              </a:rPr>
            </a:br>
            <a:endParaRPr lang="en-US" dirty="0"/>
          </a:p>
        </p:txBody>
      </p:sp>
      <p:pic>
        <p:nvPicPr>
          <p:cNvPr id="4" name="Content Placeholder 8">
            <a:extLst>
              <a:ext uri="{FF2B5EF4-FFF2-40B4-BE49-F238E27FC236}">
                <a16:creationId xmlns:a16="http://schemas.microsoft.com/office/drawing/2014/main" id="{CA8F84FE-6671-2972-58C5-17EC20C9F1AB}"/>
              </a:ext>
            </a:extLst>
          </p:cNvPr>
          <p:cNvPicPr>
            <a:picLocks noChangeAspect="1"/>
          </p:cNvPicPr>
          <p:nvPr/>
        </p:nvPicPr>
        <p:blipFill>
          <a:blip r:embed="rId2"/>
          <a:stretch>
            <a:fillRect/>
          </a:stretch>
        </p:blipFill>
        <p:spPr>
          <a:xfrm>
            <a:off x="3130725" y="1133651"/>
            <a:ext cx="5437542" cy="5333590"/>
          </a:xfrm>
          <a:prstGeom prst="rect">
            <a:avLst/>
          </a:prstGeom>
        </p:spPr>
      </p:pic>
      <p:sp>
        <p:nvSpPr>
          <p:cNvPr id="5" name="TextBox 4">
            <a:extLst>
              <a:ext uri="{FF2B5EF4-FFF2-40B4-BE49-F238E27FC236}">
                <a16:creationId xmlns:a16="http://schemas.microsoft.com/office/drawing/2014/main" id="{050BDAC1-C1F4-A524-17F8-99CB3C1B9BD1}"/>
              </a:ext>
            </a:extLst>
          </p:cNvPr>
          <p:cNvSpPr txBox="1"/>
          <p:nvPr/>
        </p:nvSpPr>
        <p:spPr>
          <a:xfrm>
            <a:off x="956237" y="1618109"/>
            <a:ext cx="17672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Unperturbed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(CS 3.4K)</a:t>
            </a:r>
          </a:p>
        </p:txBody>
      </p:sp>
      <p:sp>
        <p:nvSpPr>
          <p:cNvPr id="6" name="TextBox 5">
            <a:extLst>
              <a:ext uri="{FF2B5EF4-FFF2-40B4-BE49-F238E27FC236}">
                <a16:creationId xmlns:a16="http://schemas.microsoft.com/office/drawing/2014/main" id="{8F4D7B96-320E-E8C3-4E82-55C04DD1E34A}"/>
              </a:ext>
            </a:extLst>
          </p:cNvPr>
          <p:cNvSpPr txBox="1"/>
          <p:nvPr/>
        </p:nvSpPr>
        <p:spPr>
          <a:xfrm>
            <a:off x="956237" y="3301411"/>
            <a:ext cx="17672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Perturbed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(CS 2.5K)</a:t>
            </a:r>
          </a:p>
        </p:txBody>
      </p:sp>
      <p:sp>
        <p:nvSpPr>
          <p:cNvPr id="7" name="TextBox 6">
            <a:extLst>
              <a:ext uri="{FF2B5EF4-FFF2-40B4-BE49-F238E27FC236}">
                <a16:creationId xmlns:a16="http://schemas.microsoft.com/office/drawing/2014/main" id="{655F19B3-5B80-3B22-DD56-D283004C9C23}"/>
              </a:ext>
            </a:extLst>
          </p:cNvPr>
          <p:cNvSpPr txBox="1"/>
          <p:nvPr/>
        </p:nvSpPr>
        <p:spPr>
          <a:xfrm>
            <a:off x="956237" y="5122388"/>
            <a:ext cx="17672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Perturbed 2 (CS 10.5K)</a:t>
            </a:r>
          </a:p>
        </p:txBody>
      </p:sp>
      <p:sp>
        <p:nvSpPr>
          <p:cNvPr id="8" name="TextBox 7">
            <a:extLst>
              <a:ext uri="{FF2B5EF4-FFF2-40B4-BE49-F238E27FC236}">
                <a16:creationId xmlns:a16="http://schemas.microsoft.com/office/drawing/2014/main" id="{84600DA9-57ED-B093-F44F-BB8581369032}"/>
              </a:ext>
            </a:extLst>
          </p:cNvPr>
          <p:cNvSpPr txBox="1"/>
          <p:nvPr/>
        </p:nvSpPr>
        <p:spPr>
          <a:xfrm>
            <a:off x="9730882" y="6467241"/>
            <a:ext cx="1896673"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Helvetica" pitchFamily="2" charset="0"/>
                <a:ea typeface="+mn-ea"/>
                <a:cs typeface="+mn-cs"/>
              </a:rPr>
              <a:t>Stainforth</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et al. (2005)</a:t>
            </a:r>
          </a:p>
        </p:txBody>
      </p:sp>
    </p:spTree>
    <p:extLst>
      <p:ext uri="{BB962C8B-B14F-4D97-AF65-F5344CB8AC3E}">
        <p14:creationId xmlns:p14="http://schemas.microsoft.com/office/powerpoint/2010/main" val="2039763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D68-6B8E-9E94-17F1-731C5DF4E001}"/>
              </a:ext>
            </a:extLst>
          </p:cNvPr>
          <p:cNvSpPr>
            <a:spLocks noGrp="1"/>
          </p:cNvSpPr>
          <p:nvPr>
            <p:ph type="title"/>
          </p:nvPr>
        </p:nvSpPr>
        <p:spPr>
          <a:xfrm>
            <a:off x="838200" y="408660"/>
            <a:ext cx="10515600" cy="825172"/>
          </a:xfrm>
        </p:spPr>
        <p:txBody>
          <a:bodyPr>
            <a:normAutofit fontScale="90000"/>
          </a:bodyPr>
          <a:lstStyle/>
          <a:p>
            <a:r>
              <a:rPr lang="en-US" sz="2800" dirty="0">
                <a:latin typeface="Helvetica" charset="0"/>
                <a:ea typeface="Helvetica" charset="0"/>
                <a:cs typeface="Helvetica" charset="0"/>
              </a:rPr>
              <a:t>Feeds into </a:t>
            </a:r>
            <a:r>
              <a:rPr lang="en-US" sz="2800">
                <a:latin typeface="Helvetica" charset="0"/>
                <a:ea typeface="Helvetica" charset="0"/>
                <a:cs typeface="Helvetica" charset="0"/>
              </a:rPr>
              <a:t>the quantifying </a:t>
            </a:r>
            <a:r>
              <a:rPr lang="en-US" sz="2800" dirty="0">
                <a:latin typeface="Helvetica" charset="0"/>
                <a:ea typeface="Helvetica" charset="0"/>
                <a:cs typeface="Helvetica" charset="0"/>
              </a:rPr>
              <a:t>climate model uncertainty due to scenario, noise and structural uncertainty</a:t>
            </a:r>
            <a:br>
              <a:rPr lang="en-US" sz="2800" dirty="0">
                <a:latin typeface="Helvetica" charset="0"/>
                <a:ea typeface="Helvetica" charset="0"/>
                <a:cs typeface="Helvetica" charset="0"/>
              </a:rPr>
            </a:br>
            <a:endParaRPr lang="en-US" dirty="0"/>
          </a:p>
        </p:txBody>
      </p:sp>
      <p:pic>
        <p:nvPicPr>
          <p:cNvPr id="4" name="Picture 3">
            <a:extLst>
              <a:ext uri="{FF2B5EF4-FFF2-40B4-BE49-F238E27FC236}">
                <a16:creationId xmlns:a16="http://schemas.microsoft.com/office/drawing/2014/main" id="{5B761F00-A977-14BF-3B12-3E29826D7FC5}"/>
              </a:ext>
            </a:extLst>
          </p:cNvPr>
          <p:cNvPicPr>
            <a:picLocks noChangeAspect="1"/>
          </p:cNvPicPr>
          <p:nvPr/>
        </p:nvPicPr>
        <p:blipFill>
          <a:blip r:embed="rId2"/>
          <a:stretch>
            <a:fillRect/>
          </a:stretch>
        </p:blipFill>
        <p:spPr>
          <a:xfrm>
            <a:off x="444033" y="1532372"/>
            <a:ext cx="10790103" cy="4405506"/>
          </a:xfrm>
          <a:prstGeom prst="rect">
            <a:avLst/>
          </a:prstGeom>
        </p:spPr>
      </p:pic>
      <p:sp>
        <p:nvSpPr>
          <p:cNvPr id="5" name="TextBox 4">
            <a:extLst>
              <a:ext uri="{FF2B5EF4-FFF2-40B4-BE49-F238E27FC236}">
                <a16:creationId xmlns:a16="http://schemas.microsoft.com/office/drawing/2014/main" id="{1F6AFE51-A79A-1268-DB1C-3EC4FFFA62F1}"/>
              </a:ext>
            </a:extLst>
          </p:cNvPr>
          <p:cNvSpPr txBox="1"/>
          <p:nvPr/>
        </p:nvSpPr>
        <p:spPr>
          <a:xfrm>
            <a:off x="9461171" y="6401286"/>
            <a:ext cx="209865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Hawkins &amp; Sutton (2009)</a:t>
            </a:r>
          </a:p>
        </p:txBody>
      </p:sp>
      <p:sp>
        <p:nvSpPr>
          <p:cNvPr id="6" name="TextBox 5">
            <a:extLst>
              <a:ext uri="{FF2B5EF4-FFF2-40B4-BE49-F238E27FC236}">
                <a16:creationId xmlns:a16="http://schemas.microsoft.com/office/drawing/2014/main" id="{801A4B81-A270-856B-EBF8-DBF5CD7F6DF2}"/>
              </a:ext>
            </a:extLst>
          </p:cNvPr>
          <p:cNvSpPr txBox="1"/>
          <p:nvPr/>
        </p:nvSpPr>
        <p:spPr>
          <a:xfrm>
            <a:off x="3493578" y="2565566"/>
            <a:ext cx="172188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Scenario </a:t>
            </a:r>
            <a:b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b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Uncertainty</a:t>
            </a:r>
          </a:p>
        </p:txBody>
      </p:sp>
      <p:sp>
        <p:nvSpPr>
          <p:cNvPr id="7" name="TextBox 6">
            <a:extLst>
              <a:ext uri="{FF2B5EF4-FFF2-40B4-BE49-F238E27FC236}">
                <a16:creationId xmlns:a16="http://schemas.microsoft.com/office/drawing/2014/main" id="{CE38317C-C8C9-F046-2DEF-91009936A201}"/>
              </a:ext>
            </a:extLst>
          </p:cNvPr>
          <p:cNvSpPr txBox="1"/>
          <p:nvPr/>
        </p:nvSpPr>
        <p:spPr>
          <a:xfrm>
            <a:off x="1667435" y="3548716"/>
            <a:ext cx="15724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Structural Uncertainty</a:t>
            </a:r>
          </a:p>
        </p:txBody>
      </p:sp>
      <p:sp>
        <p:nvSpPr>
          <p:cNvPr id="8" name="TextBox 7">
            <a:extLst>
              <a:ext uri="{FF2B5EF4-FFF2-40B4-BE49-F238E27FC236}">
                <a16:creationId xmlns:a16="http://schemas.microsoft.com/office/drawing/2014/main" id="{E6932697-22CA-9A23-46CF-E634E547B71D}"/>
              </a:ext>
            </a:extLst>
          </p:cNvPr>
          <p:cNvSpPr txBox="1"/>
          <p:nvPr/>
        </p:nvSpPr>
        <p:spPr>
          <a:xfrm>
            <a:off x="6815436" y="1878122"/>
            <a:ext cx="136037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Initial condition uncertainty</a:t>
            </a:r>
          </a:p>
        </p:txBody>
      </p:sp>
    </p:spTree>
    <p:extLst>
      <p:ext uri="{BB962C8B-B14F-4D97-AF65-F5344CB8AC3E}">
        <p14:creationId xmlns:p14="http://schemas.microsoft.com/office/powerpoint/2010/main" val="3915583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05978-7FA3-B6F9-8FC8-B50736CB3E6F}"/>
              </a:ext>
            </a:extLst>
          </p:cNvPr>
          <p:cNvSpPr>
            <a:spLocks noGrp="1"/>
          </p:cNvSpPr>
          <p:nvPr>
            <p:ph type="title"/>
          </p:nvPr>
        </p:nvSpPr>
        <p:spPr/>
        <p:txBody>
          <a:bodyPr>
            <a:normAutofit/>
          </a:bodyPr>
          <a:lstStyle/>
          <a:p>
            <a:r>
              <a:rPr lang="en-US" dirty="0"/>
              <a:t>The case for reliability</a:t>
            </a:r>
          </a:p>
        </p:txBody>
      </p:sp>
      <p:sp>
        <p:nvSpPr>
          <p:cNvPr id="4" name="Content Placeholder 2">
            <a:extLst>
              <a:ext uri="{FF2B5EF4-FFF2-40B4-BE49-F238E27FC236}">
                <a16:creationId xmlns:a16="http://schemas.microsoft.com/office/drawing/2014/main" id="{6A1B7D75-C230-857C-92B5-61BF473F28BD}"/>
              </a:ext>
            </a:extLst>
          </p:cNvPr>
          <p:cNvSpPr txBox="1">
            <a:spLocks/>
          </p:cNvSpPr>
          <p:nvPr/>
        </p:nvSpPr>
        <p:spPr>
          <a:xfrm>
            <a:off x="785612" y="1220939"/>
            <a:ext cx="10363200" cy="5181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Ansatz: </a:t>
            </a:r>
            <a:r>
              <a:rPr lang="en-US" dirty="0">
                <a:ea typeface="Times New Roman" panose="02020603050405020304" pitchFamily="18" charset="0"/>
              </a:rPr>
              <a:t>the reliability of a body of research </a:t>
            </a:r>
            <a:r>
              <a:rPr lang="en-US" b="1" dirty="0">
                <a:ea typeface="Times New Roman" panose="02020603050405020304" pitchFamily="18" charset="0"/>
              </a:rPr>
              <a:t>increases</a:t>
            </a:r>
            <a:r>
              <a:rPr lang="en-US" dirty="0">
                <a:ea typeface="Times New Roman" panose="02020603050405020304" pitchFamily="18" charset="0"/>
              </a:rPr>
              <a:t> with the </a:t>
            </a:r>
            <a:r>
              <a:rPr lang="en-US" dirty="0">
                <a:solidFill>
                  <a:srgbClr val="FF0000"/>
                </a:solidFill>
                <a:ea typeface="Times New Roman" panose="02020603050405020304" pitchFamily="18" charset="0"/>
              </a:rPr>
              <a:t>duration</a:t>
            </a:r>
            <a:r>
              <a:rPr lang="en-US" dirty="0">
                <a:ea typeface="Times New Roman" panose="02020603050405020304" pitchFamily="18" charset="0"/>
              </a:rPr>
              <a:t> of the research theme, the </a:t>
            </a:r>
            <a:r>
              <a:rPr lang="en-US" dirty="0">
                <a:solidFill>
                  <a:srgbClr val="FF0000"/>
                </a:solidFill>
                <a:ea typeface="Times New Roman" panose="02020603050405020304" pitchFamily="18" charset="0"/>
              </a:rPr>
              <a:t>volume</a:t>
            </a:r>
            <a:r>
              <a:rPr lang="en-US" dirty="0">
                <a:ea typeface="Times New Roman" panose="02020603050405020304" pitchFamily="18" charset="0"/>
              </a:rPr>
              <a:t> of research in the theme, the </a:t>
            </a:r>
            <a:r>
              <a:rPr lang="en-US" dirty="0">
                <a:solidFill>
                  <a:srgbClr val="FF0000"/>
                </a:solidFill>
                <a:ea typeface="Times New Roman" panose="02020603050405020304" pitchFamily="18" charset="0"/>
              </a:rPr>
              <a:t>intellectual diversity </a:t>
            </a:r>
            <a:r>
              <a:rPr lang="en-US" dirty="0">
                <a:ea typeface="Times New Roman" panose="02020603050405020304" pitchFamily="18" charset="0"/>
              </a:rPr>
              <a:t>of the research community, and the </a:t>
            </a:r>
            <a:r>
              <a:rPr lang="en-US" dirty="0">
                <a:solidFill>
                  <a:srgbClr val="FF0000"/>
                </a:solidFill>
                <a:ea typeface="Times New Roman" panose="02020603050405020304" pitchFamily="18" charset="0"/>
              </a:rPr>
              <a:t>absence of commercial </a:t>
            </a:r>
            <a:r>
              <a:rPr lang="en-US" dirty="0">
                <a:ea typeface="Times New Roman" panose="02020603050405020304" pitchFamily="18" charset="0"/>
              </a:rPr>
              <a:t>influence.</a:t>
            </a:r>
          </a:p>
          <a:p>
            <a:endParaRPr lang="en-US" dirty="0"/>
          </a:p>
          <a:p>
            <a:r>
              <a:rPr lang="en-US" dirty="0"/>
              <a:t>Examples:</a:t>
            </a:r>
          </a:p>
          <a:p>
            <a:pPr lvl="1"/>
            <a:r>
              <a:rPr lang="en-US" dirty="0"/>
              <a:t> New medical research shows how to extend lifespans: “Inhibition of IL-11 signaling extends mammalian </a:t>
            </a:r>
            <a:r>
              <a:rPr lang="en-US" dirty="0" err="1"/>
              <a:t>healthspan</a:t>
            </a:r>
            <a:r>
              <a:rPr lang="en-US" dirty="0"/>
              <a:t> and lifespan,” </a:t>
            </a:r>
            <a:r>
              <a:rPr lang="en-US" i="1" dirty="0"/>
              <a:t>Nature, </a:t>
            </a:r>
            <a:r>
              <a:rPr lang="en-US" dirty="0"/>
              <a:t>July 2024.</a:t>
            </a:r>
          </a:p>
          <a:p>
            <a:pPr lvl="1"/>
            <a:r>
              <a:rPr lang="en-US" dirty="0"/>
              <a:t> The standard model of quantum electrodynamic stands another test: “An improved bound on the electron’s electric dipole moment”, </a:t>
            </a:r>
            <a:r>
              <a:rPr lang="en-US" i="1" dirty="0"/>
              <a:t>Science, July</a:t>
            </a:r>
            <a:r>
              <a:rPr lang="en-US" dirty="0"/>
              <a:t> 2023. </a:t>
            </a:r>
          </a:p>
          <a:p>
            <a:endParaRPr lang="en-US" dirty="0"/>
          </a:p>
          <a:p>
            <a:r>
              <a:rPr lang="en-US" dirty="0"/>
              <a:t>Factors that suggest SRM research is unreliable: </a:t>
            </a:r>
          </a:p>
          <a:p>
            <a:pPr lvl="1"/>
            <a:r>
              <a:rPr lang="en-US" dirty="0">
                <a:solidFill>
                  <a:srgbClr val="FF0000"/>
                </a:solidFill>
              </a:rPr>
              <a:t>Duration</a:t>
            </a:r>
            <a:r>
              <a:rPr lang="en-US" dirty="0"/>
              <a:t>: most research done in the last decade</a:t>
            </a:r>
          </a:p>
          <a:p>
            <a:pPr lvl="1"/>
            <a:r>
              <a:rPr lang="en-US" dirty="0">
                <a:solidFill>
                  <a:srgbClr val="FF0000"/>
                </a:solidFill>
              </a:rPr>
              <a:t>Intellectual diversity</a:t>
            </a:r>
            <a:r>
              <a:rPr lang="en-US" dirty="0"/>
              <a:t>: much done by a small clique of researchers, </a:t>
            </a:r>
          </a:p>
          <a:p>
            <a:pPr lvl="1"/>
            <a:r>
              <a:rPr lang="en-US" dirty="0">
                <a:solidFill>
                  <a:srgbClr val="FF0000"/>
                </a:solidFill>
              </a:rPr>
              <a:t>Volume</a:t>
            </a:r>
            <a:r>
              <a:rPr lang="en-US" dirty="0"/>
              <a:t>: is low, </a:t>
            </a:r>
            <a:r>
              <a:rPr lang="en-US" dirty="0">
                <a:ea typeface="Times New Roman" panose="02020603050405020304" pitchFamily="18" charset="0"/>
              </a:rPr>
              <a:t>funding for SRM is well under 0.1% of total climate research. </a:t>
            </a:r>
            <a:endParaRPr lang="en-US" dirty="0"/>
          </a:p>
          <a:p>
            <a:endParaRPr lang="en-US" dirty="0"/>
          </a:p>
          <a:p>
            <a:endParaRPr lang="en-US" dirty="0"/>
          </a:p>
        </p:txBody>
      </p:sp>
    </p:spTree>
    <p:extLst>
      <p:ext uri="{BB962C8B-B14F-4D97-AF65-F5344CB8AC3E}">
        <p14:creationId xmlns:p14="http://schemas.microsoft.com/office/powerpoint/2010/main" val="84883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F081C1-D660-0B1D-D290-2BAD97698673}"/>
              </a:ext>
            </a:extLst>
          </p:cNvPr>
          <p:cNvSpPr>
            <a:spLocks noGrp="1"/>
          </p:cNvSpPr>
          <p:nvPr>
            <p:ph idx="1"/>
          </p:nvPr>
        </p:nvSpPr>
        <p:spPr/>
        <p:txBody>
          <a:bodyPr/>
          <a:lstStyle/>
          <a:p>
            <a:r>
              <a:rPr lang="en-US" sz="2000" dirty="0">
                <a:solidFill>
                  <a:srgbClr val="FF0000"/>
                </a:solidFill>
                <a:latin typeface="Helvetica" panose="020B0604020202020204" pitchFamily="34" charset="0"/>
                <a:cs typeface="Helvetica" panose="020B0604020202020204" pitchFamily="34" charset="0"/>
              </a:rPr>
              <a:t>SRM is old</a:t>
            </a:r>
            <a:r>
              <a:rPr lang="en-US" sz="2000" dirty="0">
                <a:latin typeface="Helvetica" panose="020B0604020202020204" pitchFamily="34" charset="0"/>
                <a:cs typeface="Helvetica" panose="020B0604020202020204" pitchFamily="34" charset="0"/>
              </a:rPr>
              <a:t>: Research on SRM goes back to the early 60’s, it was reviewed in NAS reports of 1977, 1983, 1992. The first GCM simulation was published in 2000 by Bala and Ken. The </a:t>
            </a:r>
            <a:r>
              <a:rPr lang="en-US" sz="2000" dirty="0">
                <a:latin typeface="Helvetica" panose="020B0604020202020204" pitchFamily="34" charset="0"/>
                <a:ea typeface="Times New Roman" panose="02020603050405020304" pitchFamily="18" charset="0"/>
                <a:cs typeface="Helvetica" panose="020B0604020202020204" pitchFamily="34" charset="0"/>
              </a:rPr>
              <a:t>long duration—albeit on a small scale and with little funding—means there has been time to find serious flaws, particularly given that climate researchers were generally biased against SRM research providing a solid motivation to root out errors.</a:t>
            </a:r>
            <a:endParaRPr lang="en-US" sz="2000" dirty="0">
              <a:latin typeface="Helvetica" panose="020B0604020202020204" pitchFamily="34" charset="0"/>
              <a:cs typeface="Helvetica" panose="020B0604020202020204" pitchFamily="34" charset="0"/>
            </a:endParaRPr>
          </a:p>
          <a:p>
            <a:endParaRPr lang="en-US" sz="2000" dirty="0">
              <a:latin typeface="Helvetica" panose="020B0604020202020204" pitchFamily="34" charset="0"/>
              <a:cs typeface="Helvetica" panose="020B0604020202020204" pitchFamily="34" charset="0"/>
            </a:endParaRPr>
          </a:p>
          <a:p>
            <a:r>
              <a:rPr lang="en-US" sz="2000" dirty="0">
                <a:solidFill>
                  <a:srgbClr val="FF0000"/>
                </a:solidFill>
                <a:latin typeface="Helvetica" panose="020B0604020202020204" pitchFamily="34" charset="0"/>
                <a:cs typeface="Helvetica" panose="020B0604020202020204" pitchFamily="34" charset="0"/>
              </a:rPr>
              <a:t>SRM </a:t>
            </a:r>
            <a:r>
              <a:rPr lang="en-US" sz="2000" dirty="0">
                <a:solidFill>
                  <a:srgbClr val="FF0000"/>
                </a:solidFill>
                <a:latin typeface="Helvetica" panose="020B0604020202020204" pitchFamily="34" charset="0"/>
                <a:ea typeface="Times New Roman" panose="02020603050405020304" pitchFamily="18" charset="0"/>
                <a:cs typeface="Helvetica" panose="020B0604020202020204" pitchFamily="34" charset="0"/>
              </a:rPr>
              <a:t>is better understood as an application of environmental geoscience than as an independent field</a:t>
            </a:r>
            <a:r>
              <a:rPr lang="en-US" sz="2000" dirty="0">
                <a:latin typeface="Helvetica" panose="020B0604020202020204" pitchFamily="34" charset="0"/>
                <a:ea typeface="Times New Roman" panose="02020603050405020304" pitchFamily="18" charset="0"/>
                <a:cs typeface="Helvetica" panose="020B0604020202020204" pitchFamily="34" charset="0"/>
              </a:rPr>
              <a:t>: If research depended on new methods to study novel atmospheric processes, then the arguments for unreliability would carry more weight. </a:t>
            </a:r>
            <a:endParaRPr lang="en-US" sz="2000" dirty="0">
              <a:latin typeface="Helvetica" panose="020B0604020202020204" pitchFamily="34" charset="0"/>
              <a:cs typeface="Helvetica" panose="020B0604020202020204" pitchFamily="34" charset="0"/>
            </a:endParaRPr>
          </a:p>
        </p:txBody>
      </p:sp>
      <p:sp>
        <p:nvSpPr>
          <p:cNvPr id="5" name="Title 4">
            <a:extLst>
              <a:ext uri="{FF2B5EF4-FFF2-40B4-BE49-F238E27FC236}">
                <a16:creationId xmlns:a16="http://schemas.microsoft.com/office/drawing/2014/main" id="{810E394E-9E02-7211-0C16-9FEC343CD63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681969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04352C0-72B7-5546-FFE0-67D3742D81C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D01849D-6C35-69A4-7856-3903277A4E6D}"/>
              </a:ext>
            </a:extLst>
          </p:cNvPr>
          <p:cNvPicPr>
            <a:picLocks noChangeAspect="1"/>
          </p:cNvPicPr>
          <p:nvPr/>
        </p:nvPicPr>
        <p:blipFill>
          <a:blip r:embed="rId3"/>
          <a:stretch>
            <a:fillRect/>
          </a:stretch>
        </p:blipFill>
        <p:spPr>
          <a:xfrm>
            <a:off x="1524000" y="594774"/>
            <a:ext cx="9144000" cy="5668453"/>
          </a:xfrm>
          <a:prstGeom prst="rect">
            <a:avLst/>
          </a:prstGeom>
        </p:spPr>
      </p:pic>
      <p:sp>
        <p:nvSpPr>
          <p:cNvPr id="6" name="TextBox 5">
            <a:extLst>
              <a:ext uri="{FF2B5EF4-FFF2-40B4-BE49-F238E27FC236}">
                <a16:creationId xmlns:a16="http://schemas.microsoft.com/office/drawing/2014/main" id="{5D40B9DE-AF9F-F5BA-5D94-1AD3416711F9}"/>
              </a:ext>
            </a:extLst>
          </p:cNvPr>
          <p:cNvSpPr txBox="1"/>
          <p:nvPr/>
        </p:nvSpPr>
        <p:spPr>
          <a:xfrm>
            <a:off x="1524001" y="6383860"/>
            <a:ext cx="9142942" cy="276979"/>
          </a:xfrm>
          <a:prstGeom prst="rect">
            <a:avLst/>
          </a:prstGeom>
          <a:noFill/>
        </p:spPr>
        <p:txBody>
          <a:bodyPr wrap="square" lIns="91420" tIns="45710" rIns="91420" bIns="45710" rtlCol="0">
            <a:spAutoFit/>
          </a:bodyPr>
          <a:lstStyle/>
          <a:p>
            <a:r>
              <a:rPr lang="en-US" sz="1200" b="1">
                <a:solidFill>
                  <a:srgbClr val="FF3399"/>
                </a:solidFill>
              </a:rPr>
              <a:t>Journal of the Atmospheric Sciences, 1961</a:t>
            </a:r>
          </a:p>
        </p:txBody>
      </p:sp>
    </p:spTree>
    <p:extLst>
      <p:ext uri="{BB962C8B-B14F-4D97-AF65-F5344CB8AC3E}">
        <p14:creationId xmlns:p14="http://schemas.microsoft.com/office/powerpoint/2010/main" val="3990942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DD3BA-ECA3-DBA2-7D79-126B5F6EA852}"/>
              </a:ext>
            </a:extLst>
          </p:cNvPr>
          <p:cNvSpPr>
            <a:spLocks noGrp="1"/>
          </p:cNvSpPr>
          <p:nvPr>
            <p:ph type="title"/>
          </p:nvPr>
        </p:nvSpPr>
        <p:spPr>
          <a:xfrm>
            <a:off x="838200" y="18296"/>
            <a:ext cx="11353800" cy="825172"/>
          </a:xfrm>
        </p:spPr>
        <p:txBody>
          <a:bodyPr>
            <a:normAutofit/>
          </a:bodyPr>
          <a:lstStyle/>
          <a:p>
            <a:r>
              <a:rPr lang="en-US" dirty="0"/>
              <a:t>Existing research tools </a:t>
            </a:r>
            <a:r>
              <a:rPr lang="en-US" i="1" dirty="0"/>
              <a:t>may</a:t>
            </a:r>
            <a:r>
              <a:rPr lang="en-US" dirty="0"/>
              <a:t> allow quantification of benefits and risks</a:t>
            </a:r>
          </a:p>
        </p:txBody>
      </p:sp>
      <p:sp>
        <p:nvSpPr>
          <p:cNvPr id="3" name="Content Placeholder 2">
            <a:extLst>
              <a:ext uri="{FF2B5EF4-FFF2-40B4-BE49-F238E27FC236}">
                <a16:creationId xmlns:a16="http://schemas.microsoft.com/office/drawing/2014/main" id="{474794E6-0D44-6953-4E91-01BF81AB3790}"/>
              </a:ext>
            </a:extLst>
          </p:cNvPr>
          <p:cNvSpPr>
            <a:spLocks noGrp="1"/>
          </p:cNvSpPr>
          <p:nvPr>
            <p:ph idx="1"/>
          </p:nvPr>
        </p:nvSpPr>
        <p:spPr>
          <a:xfrm>
            <a:off x="838200" y="1230479"/>
            <a:ext cx="7101045" cy="4351338"/>
          </a:xfrm>
        </p:spPr>
        <p:txBody>
          <a:bodyPr>
            <a:normAutofit/>
          </a:bodyPr>
          <a:lstStyle/>
          <a:p>
            <a:pPr>
              <a:spcBef>
                <a:spcPts val="0"/>
              </a:spcBef>
              <a:spcAft>
                <a:spcPts val="1400"/>
              </a:spcAft>
            </a:pPr>
            <a:r>
              <a:rPr lang="en-US" dirty="0"/>
              <a:t>Consequences of SRM depend on </a:t>
            </a:r>
            <a:r>
              <a:rPr lang="en-US" i="1" dirty="0"/>
              <a:t>scenario</a:t>
            </a:r>
            <a:r>
              <a:rPr lang="en-US" dirty="0"/>
              <a:t> (amount, spatial-distribution, method)  </a:t>
            </a:r>
            <a:r>
              <a:rPr lang="en-US" dirty="0">
                <a:sym typeface="Wingdings" panose="05000000000000000000" pitchFamily="2" charset="2"/>
              </a:rPr>
              <a:t> ~no general statements possible. </a:t>
            </a:r>
            <a:endParaRPr lang="en-US" dirty="0"/>
          </a:p>
          <a:p>
            <a:pPr>
              <a:spcBef>
                <a:spcPts val="0"/>
              </a:spcBef>
              <a:spcAft>
                <a:spcPts val="1400"/>
              </a:spcAft>
            </a:pPr>
            <a:r>
              <a:rPr lang="en-US" b="1" dirty="0"/>
              <a:t>A </a:t>
            </a:r>
            <a:r>
              <a:rPr lang="en-US" i="1" dirty="0"/>
              <a:t>scenario</a:t>
            </a:r>
            <a:r>
              <a:rPr lang="en-US" dirty="0"/>
              <a:t>: sulfates, cooling by 0.1C/decade for 50 years, hemispheric balance.</a:t>
            </a:r>
          </a:p>
          <a:p>
            <a:pPr>
              <a:spcBef>
                <a:spcPts val="0"/>
              </a:spcBef>
              <a:spcAft>
                <a:spcPts val="1400"/>
              </a:spcAft>
            </a:pPr>
            <a:r>
              <a:rPr lang="en-US" dirty="0"/>
              <a:t>Policy-relevant benefits and harms of </a:t>
            </a:r>
            <a:r>
              <a:rPr lang="en-US" i="1" dirty="0"/>
              <a:t>this </a:t>
            </a:r>
            <a:r>
              <a:rPr lang="en-US" dirty="0"/>
              <a:t>scenario can be substantially quantified with existing research tools.</a:t>
            </a:r>
          </a:p>
          <a:p>
            <a:pPr>
              <a:spcBef>
                <a:spcPts val="0"/>
              </a:spcBef>
              <a:spcAft>
                <a:spcPts val="1400"/>
              </a:spcAft>
            </a:pPr>
            <a:r>
              <a:rPr lang="en-US" dirty="0"/>
              <a:t>Applied research is needed—and rapid progress is possible—because of deep reservoir of existing knowledge that can be applied and extended with new applied research.</a:t>
            </a:r>
          </a:p>
          <a:p>
            <a:pPr>
              <a:spcBef>
                <a:spcPts val="0"/>
              </a:spcBef>
              <a:spcAft>
                <a:spcPts val="1400"/>
              </a:spcAft>
            </a:pPr>
            <a:r>
              <a:rPr lang="en-US" dirty="0"/>
              <a:t>Progress requires goal-directed applied research and assessment to understand the harmful impacts of moderate well designed SRM. </a:t>
            </a:r>
          </a:p>
          <a:p>
            <a:endParaRPr lang="en-US" dirty="0"/>
          </a:p>
          <a:p>
            <a:endParaRPr lang="en-US" dirty="0"/>
          </a:p>
          <a:p>
            <a:endParaRPr lang="en-US" dirty="0"/>
          </a:p>
        </p:txBody>
      </p:sp>
      <p:sp>
        <p:nvSpPr>
          <p:cNvPr id="4" name="TextBox 3">
            <a:extLst>
              <a:ext uri="{FF2B5EF4-FFF2-40B4-BE49-F238E27FC236}">
                <a16:creationId xmlns:a16="http://schemas.microsoft.com/office/drawing/2014/main" id="{F734290F-04B3-0514-121F-F953FE8C9C4D}"/>
              </a:ext>
            </a:extLst>
          </p:cNvPr>
          <p:cNvSpPr txBox="1"/>
          <p:nvPr/>
        </p:nvSpPr>
        <p:spPr>
          <a:xfrm>
            <a:off x="8558957" y="1230479"/>
            <a:ext cx="3066677" cy="5355312"/>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Risk-to-risk: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A quantitative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Given 1C cooling in 2080 with sulfate SRM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Temperature-attributable mortality reduced by </a:t>
            </a:r>
            <a:r>
              <a:rPr kumimoji="0" lang="en-US" sz="1800" b="0" i="0" u="none" strike="noStrike" kern="1200" cap="none" spc="0" normalizeH="0" baseline="0" noProof="0">
                <a:ln>
                  <a:noFill/>
                </a:ln>
                <a:solidFill>
                  <a:srgbClr val="FF0000"/>
                </a:solidFill>
                <a:effectLst/>
                <a:uLnTx/>
                <a:uFillTx/>
                <a:latin typeface="Helvetica" panose="020B0604020202020204"/>
                <a:ea typeface="+mn-ea"/>
                <a:cs typeface="Helvetica" panose="020B0604020202020204"/>
              </a:rPr>
              <a:t>400,00</a:t>
            </a: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Added sulfate air pollution mortality: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Helvetica" panose="020B0604020202020204"/>
                <a:ea typeface="+mn-ea"/>
                <a:cs typeface="Helvetica" panose="020B0604020202020204"/>
              </a:rPr>
              <a:t>7,000</a:t>
            </a: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Added morality from sulfate-mediated ozone loss:</a:t>
            </a:r>
            <a:b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br>
            <a:r>
              <a:rPr kumimoji="0" lang="en-US" sz="1800" b="0" i="0" u="none" strike="noStrike" kern="1200" cap="none" spc="0" normalizeH="0" baseline="0" noProof="0">
                <a:ln>
                  <a:noFill/>
                </a:ln>
                <a:solidFill>
                  <a:srgbClr val="FF0000"/>
                </a:solidFill>
                <a:effectLst/>
                <a:uLnTx/>
                <a:uFillTx/>
                <a:latin typeface="Helvetica" panose="020B0604020202020204"/>
                <a:ea typeface="+mn-ea"/>
                <a:cs typeface="Helvetica" panose="020B0604020202020204"/>
              </a:rPr>
              <a:t>4,000</a:t>
            </a: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Helvetica" panose="020B0604020202020204"/>
                <a:ea typeface="+mn-ea"/>
                <a:cs typeface="Helvetica" panose="020B0604020202020204"/>
              </a:rPr>
              <a:t>Benift:Harm</a:t>
            </a:r>
            <a:r>
              <a:rPr kumimoji="0" lang="en-US" sz="1800" b="0" i="0" u="none" strike="noStrike" kern="1200" cap="none" spc="0" normalizeH="0" baseline="0" noProof="0">
                <a:ln>
                  <a:noFill/>
                </a:ln>
                <a:solidFill>
                  <a:prstClr val="black"/>
                </a:solidFill>
                <a:effectLst/>
                <a:uLnTx/>
                <a:uFillTx/>
                <a:latin typeface="Helvetica" panose="020B0604020202020204"/>
                <a:ea typeface="+mn-ea"/>
                <a:cs typeface="Helvetica" panose="020B0604020202020204"/>
              </a:rPr>
              <a:t> ratio ~ </a:t>
            </a:r>
            <a:r>
              <a:rPr kumimoji="0" lang="en-US" sz="1800" b="0" i="0" u="none" strike="noStrike" kern="1200" cap="none" spc="0" normalizeH="0" baseline="0" noProof="0">
                <a:ln>
                  <a:noFill/>
                </a:ln>
                <a:solidFill>
                  <a:srgbClr val="FF0000"/>
                </a:solidFill>
                <a:effectLst/>
                <a:uLnTx/>
                <a:uFillTx/>
                <a:latin typeface="Helvetica" panose="020B0604020202020204"/>
                <a:ea typeface="+mn-ea"/>
                <a:cs typeface="Helvetica" panose="020B0604020202020204"/>
              </a:rPr>
              <a:t>10-100:1</a:t>
            </a:r>
          </a:p>
        </p:txBody>
      </p:sp>
      <p:sp>
        <p:nvSpPr>
          <p:cNvPr id="5" name="TextBox 4">
            <a:extLst>
              <a:ext uri="{FF2B5EF4-FFF2-40B4-BE49-F238E27FC236}">
                <a16:creationId xmlns:a16="http://schemas.microsoft.com/office/drawing/2014/main" id="{58919057-44E9-E337-3CF5-AD2CCFB3449E}"/>
              </a:ext>
            </a:extLst>
          </p:cNvPr>
          <p:cNvSpPr txBox="1"/>
          <p:nvPr/>
        </p:nvSpPr>
        <p:spPr>
          <a:xfrm>
            <a:off x="119898" y="6517698"/>
            <a:ext cx="9144000" cy="276979"/>
          </a:xfrm>
          <a:prstGeom prst="rect">
            <a:avLst/>
          </a:prstGeom>
          <a:noFill/>
        </p:spPr>
        <p:txBody>
          <a:bodyPr wrap="square" lIns="91420" tIns="45710" rIns="91420" bIns="4571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3399"/>
                </a:solidFill>
                <a:effectLst/>
                <a:uLnTx/>
                <a:uFillTx/>
                <a:latin typeface="Calibri" pitchFamily="34" charset="0"/>
                <a:ea typeface="+mn-ea"/>
                <a:cs typeface="+mn-cs"/>
              </a:rPr>
              <a:t>Impact of Solar Geoengineering on Temperature-Attributable Mortality</a:t>
            </a:r>
            <a:r>
              <a:rPr kumimoji="0" lang="en-US" sz="1200" b="0" i="0" u="none" strike="noStrike" kern="1200" cap="none" spc="0" normalizeH="0" baseline="0" noProof="0">
                <a:ln>
                  <a:noFill/>
                </a:ln>
                <a:solidFill>
                  <a:srgbClr val="FF3399"/>
                </a:solidFill>
                <a:effectLst/>
                <a:uLnTx/>
                <a:uFillTx/>
                <a:latin typeface="Calibri" pitchFamily="34" charset="0"/>
                <a:ea typeface="+mn-ea"/>
                <a:cs typeface="+mn-cs"/>
              </a:rPr>
              <a:t>. Harding, Keith, Yang, Vecchi,</a:t>
            </a:r>
            <a:r>
              <a:rPr kumimoji="0" lang="en-US" sz="1200" b="1" i="0" u="none" strike="noStrike" kern="1200" cap="none" spc="0" normalizeH="0" baseline="0" noProof="0">
                <a:ln>
                  <a:noFill/>
                </a:ln>
                <a:solidFill>
                  <a:srgbClr val="FF3399"/>
                </a:solidFill>
                <a:effectLst/>
                <a:uLnTx/>
                <a:uFillTx/>
                <a:latin typeface="Calibri" pitchFamily="34" charset="0"/>
                <a:ea typeface="+mn-ea"/>
                <a:cs typeface="+mn-cs"/>
              </a:rPr>
              <a:t> </a:t>
            </a:r>
            <a:r>
              <a:rPr kumimoji="0" lang="en-US" sz="1200" b="0" i="1" u="none" strike="noStrike" kern="1200" cap="none" spc="0" normalizeH="0" baseline="0" noProof="0">
                <a:ln>
                  <a:noFill/>
                </a:ln>
                <a:solidFill>
                  <a:srgbClr val="FF3399"/>
                </a:solidFill>
                <a:effectLst/>
                <a:uLnTx/>
                <a:uFillTx/>
                <a:latin typeface="Calibri" pitchFamily="34" charset="0"/>
                <a:ea typeface="+mn-ea"/>
                <a:cs typeface="+mn-cs"/>
              </a:rPr>
              <a:t>PNAS</a:t>
            </a:r>
            <a:r>
              <a:rPr kumimoji="0" lang="en-US" sz="1200" b="0" i="0" u="none" strike="noStrike" kern="1200" cap="none" spc="0" normalizeH="0" baseline="0" noProof="0">
                <a:ln>
                  <a:noFill/>
                </a:ln>
                <a:solidFill>
                  <a:srgbClr val="FF3399"/>
                </a:solidFill>
                <a:effectLst/>
                <a:uLnTx/>
                <a:uFillTx/>
                <a:latin typeface="Calibri" pitchFamily="34" charset="0"/>
                <a:ea typeface="+mn-ea"/>
                <a:cs typeface="+mn-cs"/>
              </a:rPr>
              <a:t>, 2024.</a:t>
            </a:r>
          </a:p>
        </p:txBody>
      </p:sp>
    </p:spTree>
    <p:extLst>
      <p:ext uri="{BB962C8B-B14F-4D97-AF65-F5344CB8AC3E}">
        <p14:creationId xmlns:p14="http://schemas.microsoft.com/office/powerpoint/2010/main" val="468297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F56B-E6DF-D3F4-8E7F-13F1A0F2DCC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B198DEF-CF0E-41D7-7E69-D3F0048B9C8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031592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860A-BB79-4564-8417-1A104AC851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170839-12F0-4A97-B996-A6709886692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DB1F567-9BB0-4CF5-AA28-BDFFC1C38AE8}"/>
              </a:ext>
            </a:extLst>
          </p:cNvPr>
          <p:cNvPicPr>
            <a:picLocks noChangeAspect="1"/>
          </p:cNvPicPr>
          <p:nvPr/>
        </p:nvPicPr>
        <p:blipFill>
          <a:blip r:embed="rId2"/>
          <a:stretch>
            <a:fillRect/>
          </a:stretch>
        </p:blipFill>
        <p:spPr>
          <a:xfrm>
            <a:off x="1524000" y="167652"/>
            <a:ext cx="9144000" cy="6160745"/>
          </a:xfrm>
          <a:prstGeom prst="rect">
            <a:avLst/>
          </a:prstGeom>
        </p:spPr>
      </p:pic>
      <p:sp>
        <p:nvSpPr>
          <p:cNvPr id="6" name="TextBox 5">
            <a:extLst>
              <a:ext uri="{FF2B5EF4-FFF2-40B4-BE49-F238E27FC236}">
                <a16:creationId xmlns:a16="http://schemas.microsoft.com/office/drawing/2014/main" id="{404F093D-6801-4885-9460-F04DE38C9804}"/>
              </a:ext>
            </a:extLst>
          </p:cNvPr>
          <p:cNvSpPr txBox="1"/>
          <p:nvPr/>
        </p:nvSpPr>
        <p:spPr>
          <a:xfrm>
            <a:off x="1562100" y="6434460"/>
            <a:ext cx="9144000" cy="276979"/>
          </a:xfrm>
          <a:prstGeom prst="rect">
            <a:avLst/>
          </a:prstGeom>
          <a:noFill/>
        </p:spPr>
        <p:txBody>
          <a:bodyPr wrap="square" lIns="91420" tIns="45710" rIns="91420" bIns="45710" rtlCol="0">
            <a:spAutoFit/>
          </a:bodyPr>
          <a:lstStyle/>
          <a:p>
            <a:r>
              <a:rPr lang="en-US" sz="1200" b="1" dirty="0">
                <a:solidFill>
                  <a:srgbClr val="FF3399"/>
                </a:solidFill>
              </a:rPr>
              <a:t>Towards constructive disagreement about geoengineering, </a:t>
            </a:r>
            <a:r>
              <a:rPr lang="en-US" sz="1200" dirty="0">
                <a:solidFill>
                  <a:srgbClr val="FF3399"/>
                </a:solidFill>
              </a:rPr>
              <a:t>David Keith.</a:t>
            </a:r>
            <a:r>
              <a:rPr lang="en-US" sz="1200" b="1" dirty="0">
                <a:solidFill>
                  <a:srgbClr val="FF3399"/>
                </a:solidFill>
              </a:rPr>
              <a:t> </a:t>
            </a:r>
            <a:r>
              <a:rPr lang="en-US" sz="1200" i="1" dirty="0">
                <a:solidFill>
                  <a:srgbClr val="FF3399"/>
                </a:solidFill>
              </a:rPr>
              <a:t>Science</a:t>
            </a:r>
            <a:r>
              <a:rPr lang="en-US" sz="1200" dirty="0">
                <a:solidFill>
                  <a:srgbClr val="FF3399"/>
                </a:solidFill>
              </a:rPr>
              <a:t>, 2021.</a:t>
            </a:r>
          </a:p>
        </p:txBody>
      </p:sp>
    </p:spTree>
    <p:extLst>
      <p:ext uri="{BB962C8B-B14F-4D97-AF65-F5344CB8AC3E}">
        <p14:creationId xmlns:p14="http://schemas.microsoft.com/office/powerpoint/2010/main" val="4095163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9800-5049-3E1D-9206-F66802C7AC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41F4AB-0400-766F-7C71-B74D60992E5F}"/>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E3E1E3C8-93EF-9E53-EC2F-780BDDC6953F}"/>
              </a:ext>
            </a:extLst>
          </p:cNvPr>
          <p:cNvSpPr txBox="1"/>
          <p:nvPr/>
        </p:nvSpPr>
        <p:spPr>
          <a:xfrm>
            <a:off x="3897464" y="4059990"/>
            <a:ext cx="12251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Radiative forcing</a:t>
            </a:r>
          </a:p>
        </p:txBody>
      </p:sp>
      <p:sp>
        <p:nvSpPr>
          <p:cNvPr id="9" name="TextBox 8">
            <a:extLst>
              <a:ext uri="{FF2B5EF4-FFF2-40B4-BE49-F238E27FC236}">
                <a16:creationId xmlns:a16="http://schemas.microsoft.com/office/drawing/2014/main" id="{493D6F90-8838-6F61-65E4-2EE44BF5F3E0}"/>
              </a:ext>
            </a:extLst>
          </p:cNvPr>
          <p:cNvSpPr txBox="1"/>
          <p:nvPr/>
        </p:nvSpPr>
        <p:spPr>
          <a:xfrm>
            <a:off x="1044271" y="3329797"/>
            <a:ext cx="1456414"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Aerosol precursor </a:t>
            </a:r>
          </a:p>
        </p:txBody>
      </p:sp>
    </p:spTree>
    <p:extLst>
      <p:ext uri="{BB962C8B-B14F-4D97-AF65-F5344CB8AC3E}">
        <p14:creationId xmlns:p14="http://schemas.microsoft.com/office/powerpoint/2010/main" val="1693939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CD59-E8CF-0E20-DF14-535470D95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D6FFD-CD89-367F-30A6-69AE21F23BAB}"/>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59770801-8ED0-D5AE-9F7A-081703D017A4}"/>
              </a:ext>
            </a:extLst>
          </p:cNvPr>
          <p:cNvSpPr txBox="1"/>
          <p:nvPr/>
        </p:nvSpPr>
        <p:spPr>
          <a:xfrm>
            <a:off x="3627450" y="3009915"/>
            <a:ext cx="1757902"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Distribution of reflectivity</a:t>
            </a:r>
          </a:p>
        </p:txBody>
      </p:sp>
      <p:sp>
        <p:nvSpPr>
          <p:cNvPr id="5" name="TextBox 4">
            <a:extLst>
              <a:ext uri="{FF2B5EF4-FFF2-40B4-BE49-F238E27FC236}">
                <a16:creationId xmlns:a16="http://schemas.microsoft.com/office/drawing/2014/main" id="{46349E35-49F8-2091-7ED3-08D568C31089}"/>
              </a:ext>
            </a:extLst>
          </p:cNvPr>
          <p:cNvSpPr txBox="1"/>
          <p:nvPr/>
        </p:nvSpPr>
        <p:spPr>
          <a:xfrm>
            <a:off x="1040627" y="3009915"/>
            <a:ext cx="1077401"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Aerosol injection</a:t>
            </a:r>
          </a:p>
        </p:txBody>
      </p:sp>
      <p:sp>
        <p:nvSpPr>
          <p:cNvPr id="6" name="TextBox 5">
            <a:extLst>
              <a:ext uri="{FF2B5EF4-FFF2-40B4-BE49-F238E27FC236}">
                <a16:creationId xmlns:a16="http://schemas.microsoft.com/office/drawing/2014/main" id="{7B357168-017C-0415-C4CB-419F7FBC314B}"/>
              </a:ext>
            </a:extLst>
          </p:cNvPr>
          <p:cNvSpPr txBox="1"/>
          <p:nvPr/>
        </p:nvSpPr>
        <p:spPr>
          <a:xfrm>
            <a:off x="6894774" y="3009915"/>
            <a:ext cx="12251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Climate model</a:t>
            </a:r>
          </a:p>
        </p:txBody>
      </p:sp>
      <p:sp>
        <p:nvSpPr>
          <p:cNvPr id="7" name="TextBox 6">
            <a:extLst>
              <a:ext uri="{FF2B5EF4-FFF2-40B4-BE49-F238E27FC236}">
                <a16:creationId xmlns:a16="http://schemas.microsoft.com/office/drawing/2014/main" id="{EAD3D039-6A9A-9B4F-D1DA-D1FF6DECC1E9}"/>
              </a:ext>
            </a:extLst>
          </p:cNvPr>
          <p:cNvSpPr txBox="1"/>
          <p:nvPr/>
        </p:nvSpPr>
        <p:spPr>
          <a:xfrm>
            <a:off x="9629361" y="2871415"/>
            <a:ext cx="1225163" cy="923330"/>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Predicted climate change</a:t>
            </a:r>
          </a:p>
        </p:txBody>
      </p:sp>
      <p:cxnSp>
        <p:nvCxnSpPr>
          <p:cNvPr id="10" name="Straight Arrow Connector 9">
            <a:extLst>
              <a:ext uri="{FF2B5EF4-FFF2-40B4-BE49-F238E27FC236}">
                <a16:creationId xmlns:a16="http://schemas.microsoft.com/office/drawing/2014/main" id="{6895D456-D6E5-7387-DB78-146AB6414482}"/>
              </a:ext>
            </a:extLst>
          </p:cNvPr>
          <p:cNvCxnSpPr>
            <a:cxnSpLocks/>
          </p:cNvCxnSpPr>
          <p:nvPr/>
        </p:nvCxnSpPr>
        <p:spPr>
          <a:xfrm>
            <a:off x="2515606"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267D645-978C-DD5E-1EE6-3D7790494C6C}"/>
              </a:ext>
            </a:extLst>
          </p:cNvPr>
          <p:cNvCxnSpPr>
            <a:cxnSpLocks/>
          </p:cNvCxnSpPr>
          <p:nvPr/>
        </p:nvCxnSpPr>
        <p:spPr>
          <a:xfrm>
            <a:off x="8517515"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AF1D450-BF2F-7E78-31F3-9E2B092215AC}"/>
              </a:ext>
            </a:extLst>
          </p:cNvPr>
          <p:cNvCxnSpPr>
            <a:cxnSpLocks/>
          </p:cNvCxnSpPr>
          <p:nvPr/>
        </p:nvCxnSpPr>
        <p:spPr>
          <a:xfrm>
            <a:off x="5782930" y="3333080"/>
            <a:ext cx="714266"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62031A4-8075-CF6E-A649-4D74FF1B1ACA}"/>
              </a:ext>
            </a:extLst>
          </p:cNvPr>
          <p:cNvCxnSpPr/>
          <p:nvPr/>
        </p:nvCxnSpPr>
        <p:spPr>
          <a:xfrm>
            <a:off x="6084072" y="1484409"/>
            <a:ext cx="0" cy="3844455"/>
          </a:xfrm>
          <a:prstGeom prst="line">
            <a:avLst/>
          </a:prstGeom>
          <a:ln w="19050" cap="flat" cmpd="sng" algn="ctr">
            <a:solidFill>
              <a:schemeClr val="bg1">
                <a:lumMod val="6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B82158C1-942A-6E5C-2385-B3ABDFE96AA1}"/>
              </a:ext>
            </a:extLst>
          </p:cNvPr>
          <p:cNvSpPr txBox="1"/>
          <p:nvPr/>
        </p:nvSpPr>
        <p:spPr>
          <a:xfrm>
            <a:off x="1839734" y="972197"/>
            <a:ext cx="37778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Figure out how to approximate turning down the sun </a:t>
            </a:r>
          </a:p>
        </p:txBody>
      </p:sp>
      <p:sp>
        <p:nvSpPr>
          <p:cNvPr id="18" name="TextBox 17">
            <a:extLst>
              <a:ext uri="{FF2B5EF4-FFF2-40B4-BE49-F238E27FC236}">
                <a16:creationId xmlns:a16="http://schemas.microsoft.com/office/drawing/2014/main" id="{8E99C78F-B726-423E-8C07-D535FEED0A43}"/>
              </a:ext>
            </a:extLst>
          </p:cNvPr>
          <p:cNvSpPr txBox="1"/>
          <p:nvPr/>
        </p:nvSpPr>
        <p:spPr>
          <a:xfrm>
            <a:off x="6820893" y="972197"/>
            <a:ext cx="3777863"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Model climate response to turning down the sun</a:t>
            </a:r>
          </a:p>
        </p:txBody>
      </p:sp>
      <p:sp>
        <p:nvSpPr>
          <p:cNvPr id="35" name="TextBox 34">
            <a:extLst>
              <a:ext uri="{FF2B5EF4-FFF2-40B4-BE49-F238E27FC236}">
                <a16:creationId xmlns:a16="http://schemas.microsoft.com/office/drawing/2014/main" id="{81E84721-E971-A07A-749C-F645493FAE86}"/>
              </a:ext>
            </a:extLst>
          </p:cNvPr>
          <p:cNvSpPr txBox="1"/>
          <p:nvPr/>
        </p:nvSpPr>
        <p:spPr>
          <a:xfrm>
            <a:off x="4201933" y="4217542"/>
            <a:ext cx="3777863"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Changed stratospheric circulation</a:t>
            </a:r>
          </a:p>
        </p:txBody>
      </p:sp>
      <p:sp>
        <p:nvSpPr>
          <p:cNvPr id="36" name="TextBox 35">
            <a:extLst>
              <a:ext uri="{FF2B5EF4-FFF2-40B4-BE49-F238E27FC236}">
                <a16:creationId xmlns:a16="http://schemas.microsoft.com/office/drawing/2014/main" id="{D3162D58-FD2B-2EB1-41D7-E8F0125A0637}"/>
              </a:ext>
            </a:extLst>
          </p:cNvPr>
          <p:cNvSpPr txBox="1"/>
          <p:nvPr/>
        </p:nvSpPr>
        <p:spPr>
          <a:xfrm>
            <a:off x="3577593" y="1856072"/>
            <a:ext cx="4606287"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Aerosols </a:t>
            </a:r>
            <a:r>
              <a:rPr lang="en-US" sz="1600" dirty="0">
                <a:solidFill>
                  <a:schemeClr val="tx2">
                    <a:lumMod val="50000"/>
                    <a:lumOff val="50000"/>
                  </a:schemeClr>
                </a:solidFill>
                <a:latin typeface="Helvetica" panose="020B0604020202020204" pitchFamily="34" charset="0"/>
                <a:cs typeface="Helvetica" panose="020B0604020202020204" pitchFamily="34" charset="0"/>
                <a:sym typeface="Wingdings" panose="05000000000000000000" pitchFamily="2" charset="2"/>
              </a:rPr>
              <a:t>heat stratosphere by absorbing sunlight </a:t>
            </a:r>
            <a:endParaRPr lang="en-US" sz="1600" dirty="0">
              <a:solidFill>
                <a:schemeClr val="tx2">
                  <a:lumMod val="50000"/>
                  <a:lumOff val="50000"/>
                </a:schemeClr>
              </a:solidFill>
              <a:latin typeface="Helvetica" panose="020B0604020202020204" pitchFamily="34" charset="0"/>
              <a:cs typeface="Helvetica" panose="020B0604020202020204" pitchFamily="34" charset="0"/>
            </a:endParaRPr>
          </a:p>
        </p:txBody>
      </p:sp>
      <p:sp>
        <p:nvSpPr>
          <p:cNvPr id="37" name="TextBox 36">
            <a:extLst>
              <a:ext uri="{FF2B5EF4-FFF2-40B4-BE49-F238E27FC236}">
                <a16:creationId xmlns:a16="http://schemas.microsoft.com/office/drawing/2014/main" id="{DDB8301F-AB95-CE77-B888-DB2661FD8DD8}"/>
              </a:ext>
            </a:extLst>
          </p:cNvPr>
          <p:cNvSpPr txBox="1"/>
          <p:nvPr/>
        </p:nvSpPr>
        <p:spPr>
          <a:xfrm>
            <a:off x="3394379" y="2153782"/>
            <a:ext cx="5168016" cy="338554"/>
          </a:xfrm>
          <a:prstGeom prst="rect">
            <a:avLst/>
          </a:prstGeom>
          <a:noFill/>
        </p:spPr>
        <p:txBody>
          <a:bodyPr wrap="square" rtlCol="0">
            <a:spAutoFit/>
          </a:bodyPr>
          <a:lstStyle/>
          <a:p>
            <a:r>
              <a:rPr lang="en-US" sz="1600" dirty="0">
                <a:solidFill>
                  <a:schemeClr val="tx2">
                    <a:lumMod val="50000"/>
                    <a:lumOff val="50000"/>
                  </a:schemeClr>
                </a:solidFill>
                <a:latin typeface="Helvetica" panose="020B0604020202020204" pitchFamily="34" charset="0"/>
                <a:cs typeface="Helvetica" panose="020B0604020202020204" pitchFamily="34" charset="0"/>
              </a:rPr>
              <a:t>Aerosols falling into troposphere </a:t>
            </a:r>
            <a:r>
              <a:rPr lang="en-US" sz="1600" dirty="0">
                <a:solidFill>
                  <a:schemeClr val="tx2">
                    <a:lumMod val="50000"/>
                    <a:lumOff val="50000"/>
                  </a:schemeClr>
                </a:solidFill>
                <a:latin typeface="Helvetica" panose="020B0604020202020204" pitchFamily="34" charset="0"/>
                <a:cs typeface="Helvetica" panose="020B0604020202020204" pitchFamily="34" charset="0"/>
                <a:sym typeface="Wingdings" panose="05000000000000000000" pitchFamily="2" charset="2"/>
              </a:rPr>
              <a:t>change cirrus clouds</a:t>
            </a:r>
            <a:endParaRPr lang="en-US" sz="1600" dirty="0">
              <a:solidFill>
                <a:schemeClr val="tx2">
                  <a:lumMod val="50000"/>
                  <a:lumOff val="50000"/>
                </a:schemeClr>
              </a:solidFill>
              <a:latin typeface="Helvetica" panose="020B0604020202020204" pitchFamily="34" charset="0"/>
              <a:cs typeface="Helvetica" panose="020B0604020202020204" pitchFamily="34" charset="0"/>
            </a:endParaRPr>
          </a:p>
        </p:txBody>
      </p:sp>
      <p:grpSp>
        <p:nvGrpSpPr>
          <p:cNvPr id="45" name="Group 44">
            <a:extLst>
              <a:ext uri="{FF2B5EF4-FFF2-40B4-BE49-F238E27FC236}">
                <a16:creationId xmlns:a16="http://schemas.microsoft.com/office/drawing/2014/main" id="{A5E6CE98-5BCB-9BD0-0E6F-8758C14F4350}"/>
              </a:ext>
            </a:extLst>
          </p:cNvPr>
          <p:cNvGrpSpPr/>
          <p:nvPr/>
        </p:nvGrpSpPr>
        <p:grpSpPr>
          <a:xfrm>
            <a:off x="4265544" y="3794745"/>
            <a:ext cx="3024146" cy="342915"/>
            <a:chOff x="4227444" y="3086085"/>
            <a:chExt cx="3024146" cy="342915"/>
          </a:xfrm>
        </p:grpSpPr>
        <p:cxnSp>
          <p:nvCxnSpPr>
            <p:cNvPr id="39" name="Straight Connector 38">
              <a:extLst>
                <a:ext uri="{FF2B5EF4-FFF2-40B4-BE49-F238E27FC236}">
                  <a16:creationId xmlns:a16="http://schemas.microsoft.com/office/drawing/2014/main" id="{128A4AB5-BEB6-AEC1-DF30-AEC42571C885}"/>
                </a:ext>
              </a:extLst>
            </p:cNvPr>
            <p:cNvCxnSpPr>
              <a:cxnSpLocks/>
            </p:cNvCxnSpPr>
            <p:nvPr/>
          </p:nvCxnSpPr>
          <p:spPr>
            <a:xfrm>
              <a:off x="7251590" y="3086085"/>
              <a:ext cx="0" cy="34291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8225F6D-0CD0-4FE9-6884-CE8FD2E3AE06}"/>
                </a:ext>
              </a:extLst>
            </p:cNvPr>
            <p:cNvCxnSpPr>
              <a:cxnSpLocks/>
            </p:cNvCxnSpPr>
            <p:nvPr/>
          </p:nvCxnSpPr>
          <p:spPr>
            <a:xfrm>
              <a:off x="4227444" y="3086085"/>
              <a:ext cx="0" cy="34291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441477A-DD38-5819-0D35-228AB086607F}"/>
                </a:ext>
              </a:extLst>
            </p:cNvPr>
            <p:cNvCxnSpPr>
              <a:cxnSpLocks/>
            </p:cNvCxnSpPr>
            <p:nvPr/>
          </p:nvCxnSpPr>
          <p:spPr>
            <a:xfrm flipH="1">
              <a:off x="4227444" y="3429000"/>
              <a:ext cx="302414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798F472B-A536-AF19-16D1-8A45795E77E5}"/>
              </a:ext>
            </a:extLst>
          </p:cNvPr>
          <p:cNvGrpSpPr/>
          <p:nvPr/>
        </p:nvGrpSpPr>
        <p:grpSpPr>
          <a:xfrm flipH="1" flipV="1">
            <a:off x="4265544" y="2592362"/>
            <a:ext cx="3024146" cy="342915"/>
            <a:chOff x="4227444" y="3086085"/>
            <a:chExt cx="3024146" cy="342915"/>
          </a:xfrm>
        </p:grpSpPr>
        <p:cxnSp>
          <p:nvCxnSpPr>
            <p:cNvPr id="47" name="Straight Connector 46">
              <a:extLst>
                <a:ext uri="{FF2B5EF4-FFF2-40B4-BE49-F238E27FC236}">
                  <a16:creationId xmlns:a16="http://schemas.microsoft.com/office/drawing/2014/main" id="{278A93CC-F3F3-56B4-003F-405C58B99618}"/>
                </a:ext>
              </a:extLst>
            </p:cNvPr>
            <p:cNvCxnSpPr>
              <a:cxnSpLocks/>
            </p:cNvCxnSpPr>
            <p:nvPr/>
          </p:nvCxnSpPr>
          <p:spPr>
            <a:xfrm>
              <a:off x="7251590" y="3086085"/>
              <a:ext cx="0" cy="342915"/>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95215E2-4C9E-3E1B-1498-3963A8F4C11F}"/>
                </a:ext>
              </a:extLst>
            </p:cNvPr>
            <p:cNvCxnSpPr>
              <a:cxnSpLocks/>
            </p:cNvCxnSpPr>
            <p:nvPr/>
          </p:nvCxnSpPr>
          <p:spPr>
            <a:xfrm>
              <a:off x="4227444" y="3086085"/>
              <a:ext cx="0" cy="34291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03087525-286D-8DCB-60D4-058FA31799ED}"/>
                </a:ext>
              </a:extLst>
            </p:cNvPr>
            <p:cNvCxnSpPr>
              <a:cxnSpLocks/>
            </p:cNvCxnSpPr>
            <p:nvPr/>
          </p:nvCxnSpPr>
          <p:spPr>
            <a:xfrm flipH="1">
              <a:off x="4227444" y="3429000"/>
              <a:ext cx="302414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5" name="Group 54">
            <a:extLst>
              <a:ext uri="{FF2B5EF4-FFF2-40B4-BE49-F238E27FC236}">
                <a16:creationId xmlns:a16="http://schemas.microsoft.com/office/drawing/2014/main" id="{701AA4D6-17CE-268B-5B55-C72EE93E193A}"/>
              </a:ext>
            </a:extLst>
          </p:cNvPr>
          <p:cNvGrpSpPr/>
          <p:nvPr/>
        </p:nvGrpSpPr>
        <p:grpSpPr>
          <a:xfrm>
            <a:off x="1523999" y="2153782"/>
            <a:ext cx="2709083" cy="781495"/>
            <a:chOff x="1523999" y="2153782"/>
            <a:chExt cx="2709083" cy="781495"/>
          </a:xfrm>
        </p:grpSpPr>
        <p:grpSp>
          <p:nvGrpSpPr>
            <p:cNvPr id="50" name="Group 49">
              <a:extLst>
                <a:ext uri="{FF2B5EF4-FFF2-40B4-BE49-F238E27FC236}">
                  <a16:creationId xmlns:a16="http://schemas.microsoft.com/office/drawing/2014/main" id="{3B0C2E21-D4FE-61F2-13B4-D2F6DD93CA7E}"/>
                </a:ext>
              </a:extLst>
            </p:cNvPr>
            <p:cNvGrpSpPr/>
            <p:nvPr/>
          </p:nvGrpSpPr>
          <p:grpSpPr>
            <a:xfrm flipV="1">
              <a:off x="1523999" y="2592362"/>
              <a:ext cx="2709083" cy="342915"/>
              <a:chOff x="4227444" y="3086085"/>
              <a:chExt cx="3024146" cy="342915"/>
            </a:xfrm>
          </p:grpSpPr>
          <p:cxnSp>
            <p:nvCxnSpPr>
              <p:cNvPr id="51" name="Straight Connector 50">
                <a:extLst>
                  <a:ext uri="{FF2B5EF4-FFF2-40B4-BE49-F238E27FC236}">
                    <a16:creationId xmlns:a16="http://schemas.microsoft.com/office/drawing/2014/main" id="{A7F5FCCB-2C27-6972-A883-E4FB460CB89A}"/>
                  </a:ext>
                </a:extLst>
              </p:cNvPr>
              <p:cNvCxnSpPr>
                <a:cxnSpLocks/>
              </p:cNvCxnSpPr>
              <p:nvPr/>
            </p:nvCxnSpPr>
            <p:spPr>
              <a:xfrm>
                <a:off x="7251590" y="3086085"/>
                <a:ext cx="0" cy="342915"/>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76B527A-4C24-F037-881E-F4642576135B}"/>
                  </a:ext>
                </a:extLst>
              </p:cNvPr>
              <p:cNvCxnSpPr>
                <a:cxnSpLocks/>
              </p:cNvCxnSpPr>
              <p:nvPr/>
            </p:nvCxnSpPr>
            <p:spPr>
              <a:xfrm>
                <a:off x="4227444" y="3086085"/>
                <a:ext cx="0" cy="342915"/>
              </a:xfrm>
              <a:prstGeom prst="line">
                <a:avLst/>
              </a:prstGeom>
              <a:ln>
                <a:solidFill>
                  <a:schemeClr val="accent2">
                    <a:lumMod val="75000"/>
                  </a:schemeClr>
                </a:solidFill>
                <a:headEnd type="triangle"/>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08070DFD-BD27-337D-23C6-D1932B1436CE}"/>
                  </a:ext>
                </a:extLst>
              </p:cNvPr>
              <p:cNvCxnSpPr>
                <a:cxnSpLocks/>
              </p:cNvCxnSpPr>
              <p:nvPr/>
            </p:nvCxnSpPr>
            <p:spPr>
              <a:xfrm flipH="1">
                <a:off x="4227444" y="3429000"/>
                <a:ext cx="302414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54" name="TextBox 53">
              <a:extLst>
                <a:ext uri="{FF2B5EF4-FFF2-40B4-BE49-F238E27FC236}">
                  <a16:creationId xmlns:a16="http://schemas.microsoft.com/office/drawing/2014/main" id="{F1FF174A-FFF8-AA30-FECE-9D929557D724}"/>
                </a:ext>
              </a:extLst>
            </p:cNvPr>
            <p:cNvSpPr txBox="1"/>
            <p:nvPr/>
          </p:nvSpPr>
          <p:spPr>
            <a:xfrm>
              <a:off x="1610307" y="2153782"/>
              <a:ext cx="2034042" cy="338554"/>
            </a:xfrm>
            <a:prstGeom prst="rect">
              <a:avLst/>
            </a:prstGeom>
            <a:noFill/>
          </p:spPr>
          <p:txBody>
            <a:bodyPr wrap="square" rtlCol="0">
              <a:spAutoFit/>
            </a:bodyPr>
            <a:lstStyle/>
            <a:p>
              <a:r>
                <a:rPr lang="en-US" sz="1600" dirty="0">
                  <a:solidFill>
                    <a:schemeClr val="accent2">
                      <a:lumMod val="75000"/>
                    </a:schemeClr>
                  </a:solidFill>
                  <a:latin typeface="Helvetica" panose="020B0604020202020204" pitchFamily="34" charset="0"/>
                  <a:cs typeface="Helvetica" panose="020B0604020202020204" pitchFamily="34" charset="0"/>
                </a:rPr>
                <a:t>Feedback control</a:t>
              </a:r>
            </a:p>
          </p:txBody>
        </p:sp>
      </p:grpSp>
    </p:spTree>
    <p:extLst>
      <p:ext uri="{BB962C8B-B14F-4D97-AF65-F5344CB8AC3E}">
        <p14:creationId xmlns:p14="http://schemas.microsoft.com/office/powerpoint/2010/main" val="2142311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762000"/>
            <a:ext cx="7772400" cy="5181600"/>
          </a:xfrm>
        </p:spPr>
        <p:txBody>
          <a:bodyPr>
            <a:normAutofit lnSpcReduction="10000"/>
          </a:bodyPr>
          <a:lstStyle/>
          <a:p>
            <a:pPr>
              <a:tabLst>
                <a:tab pos="914400" algn="dec"/>
              </a:tabLst>
            </a:pPr>
            <a:r>
              <a:rPr lang="en-US" sz="2400" i="1"/>
              <a:t>fascism</a:t>
            </a:r>
            <a:r>
              <a:rPr lang="en-US" sz="2800" i="1"/>
              <a:t> </a:t>
            </a:r>
            <a:endParaRPr lang="en-US" sz="2400" i="1"/>
          </a:p>
          <a:p>
            <a:pPr>
              <a:tabLst>
                <a:tab pos="914400" algn="dec"/>
              </a:tabLst>
            </a:pPr>
            <a:r>
              <a:rPr lang="en-US" sz="2400"/>
              <a:t>	</a:t>
            </a:r>
            <a:r>
              <a:rPr lang="en-US"/>
              <a:t>Sir David Attenborough </a:t>
            </a:r>
          </a:p>
          <a:p>
            <a:pPr>
              <a:tabLst>
                <a:tab pos="914400" algn="dec"/>
              </a:tabLst>
            </a:pPr>
            <a:endParaRPr lang="en-US" sz="2400" i="1"/>
          </a:p>
          <a:p>
            <a:pPr>
              <a:tabLst>
                <a:tab pos="914400" algn="dec"/>
              </a:tabLst>
            </a:pPr>
            <a:r>
              <a:rPr lang="en-US" sz="2400" i="1"/>
              <a:t>"....it’s batshit crazy and a powder-keg for priming a global explosion of the law of unintended consequences." </a:t>
            </a:r>
          </a:p>
          <a:p>
            <a:pPr>
              <a:tabLst>
                <a:tab pos="914400" algn="dec"/>
              </a:tabLst>
            </a:pPr>
            <a:r>
              <a:rPr lang="en-US"/>
              <a:t>	Anthony Watts of What’s Up With That?</a:t>
            </a:r>
          </a:p>
          <a:p>
            <a:pPr>
              <a:tabLst>
                <a:tab pos="914400" algn="dec"/>
              </a:tabLst>
            </a:pPr>
            <a:endParaRPr lang="en-US"/>
          </a:p>
          <a:p>
            <a:pPr>
              <a:tabLst>
                <a:tab pos="914400" algn="dec"/>
              </a:tabLst>
            </a:pPr>
            <a:r>
              <a:rPr lang="en-US" sz="2400" i="1"/>
              <a:t>a rogue proposition</a:t>
            </a:r>
          </a:p>
          <a:p>
            <a:pPr>
              <a:tabLst>
                <a:tab pos="914400" algn="dec"/>
              </a:tabLst>
            </a:pPr>
            <a:r>
              <a:rPr lang="en-US"/>
              <a:t>	Naomi Klein</a:t>
            </a:r>
          </a:p>
          <a:p>
            <a:pPr>
              <a:tabLst>
                <a:tab pos="914400" algn="dec"/>
              </a:tabLst>
            </a:pPr>
            <a:endParaRPr lang="en-US"/>
          </a:p>
          <a:p>
            <a:pPr>
              <a:tabLst>
                <a:tab pos="914400" algn="dec"/>
              </a:tabLst>
            </a:pPr>
            <a:r>
              <a:rPr lang="en-US" sz="2400" i="1"/>
              <a:t>insane, utterly mad and delusional in the extreme</a:t>
            </a:r>
          </a:p>
          <a:p>
            <a:pPr>
              <a:tabLst>
                <a:tab pos="914400" algn="dec"/>
              </a:tabLst>
            </a:pPr>
            <a:r>
              <a:rPr lang="en-US"/>
              <a:t>	Al Gore</a:t>
            </a:r>
          </a:p>
        </p:txBody>
      </p:sp>
      <p:sp>
        <p:nvSpPr>
          <p:cNvPr id="4" name="Slide Number Placeholder 3"/>
          <p:cNvSpPr>
            <a:spLocks noGrp="1"/>
          </p:cNvSpPr>
          <p:nvPr>
            <p:ph type="sldNum" sz="quarter" idx="12"/>
          </p:nvPr>
        </p:nvSpPr>
        <p:spPr bwMode="auto">
          <a:xfrm>
            <a:off x="8763000" y="6400800"/>
            <a:ext cx="1905000" cy="457200"/>
          </a:xfrm>
          <a:prstGeom prst="rect">
            <a:avLst/>
          </a:prstGeom>
          <a:noFill/>
          <a:ln w="9525">
            <a:noFill/>
            <a:miter lim="800000"/>
            <a:headEnd/>
            <a:tailEnd/>
          </a:ln>
          <a:effectLst/>
        </p:spPr>
        <p:txBody>
          <a:bodyPr vert="horz" wrap="none" lIns="92055" tIns="46028" rIns="92055" bIns="46028" numCol="1" anchor="ctr"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098" algn="l" rtl="0" eaLnBrk="0" fontAlgn="base" hangingPunct="0">
              <a:spcBef>
                <a:spcPct val="0"/>
              </a:spcBef>
              <a:spcAft>
                <a:spcPct val="0"/>
              </a:spcAft>
              <a:defRPr kern="1200">
                <a:solidFill>
                  <a:schemeClr val="tx1"/>
                </a:solidFill>
                <a:latin typeface="Calibri" pitchFamily="34" charset="0"/>
                <a:ea typeface="+mn-ea"/>
                <a:cs typeface="+mn-cs"/>
              </a:defRPr>
            </a:lvl2pPr>
            <a:lvl3pPr marL="914197" algn="l" rtl="0" eaLnBrk="0" fontAlgn="base" hangingPunct="0">
              <a:spcBef>
                <a:spcPct val="0"/>
              </a:spcBef>
              <a:spcAft>
                <a:spcPct val="0"/>
              </a:spcAft>
              <a:defRPr kern="1200">
                <a:solidFill>
                  <a:schemeClr val="tx1"/>
                </a:solidFill>
                <a:latin typeface="Calibri" pitchFamily="34" charset="0"/>
                <a:ea typeface="+mn-ea"/>
                <a:cs typeface="+mn-cs"/>
              </a:defRPr>
            </a:lvl3pPr>
            <a:lvl4pPr marL="1371296" algn="l" rtl="0" eaLnBrk="0" fontAlgn="base" hangingPunct="0">
              <a:spcBef>
                <a:spcPct val="0"/>
              </a:spcBef>
              <a:spcAft>
                <a:spcPct val="0"/>
              </a:spcAft>
              <a:defRPr kern="1200">
                <a:solidFill>
                  <a:schemeClr val="tx1"/>
                </a:solidFill>
                <a:latin typeface="Calibri" pitchFamily="34" charset="0"/>
                <a:ea typeface="+mn-ea"/>
                <a:cs typeface="+mn-cs"/>
              </a:defRPr>
            </a:lvl4pPr>
            <a:lvl5pPr marL="1828396" algn="l" rtl="0" eaLnBrk="0" fontAlgn="base" hangingPunct="0">
              <a:spcBef>
                <a:spcPct val="0"/>
              </a:spcBef>
              <a:spcAft>
                <a:spcPct val="0"/>
              </a:spcAft>
              <a:defRPr kern="1200">
                <a:solidFill>
                  <a:schemeClr val="tx1"/>
                </a:solidFill>
                <a:latin typeface="Calibri" pitchFamily="34" charset="0"/>
                <a:ea typeface="+mn-ea"/>
                <a:cs typeface="+mn-cs"/>
              </a:defRPr>
            </a:lvl5pPr>
            <a:lvl6pPr marL="2285494" algn="l" defTabSz="914197" rtl="0" eaLnBrk="1" latinLnBrk="0" hangingPunct="1">
              <a:defRPr kern="1200">
                <a:solidFill>
                  <a:schemeClr val="tx1"/>
                </a:solidFill>
                <a:latin typeface="Calibri" pitchFamily="34" charset="0"/>
                <a:ea typeface="+mn-ea"/>
                <a:cs typeface="+mn-cs"/>
              </a:defRPr>
            </a:lvl6pPr>
            <a:lvl7pPr marL="2742592" algn="l" defTabSz="914197" rtl="0" eaLnBrk="1" latinLnBrk="0" hangingPunct="1">
              <a:defRPr kern="1200">
                <a:solidFill>
                  <a:schemeClr val="tx1"/>
                </a:solidFill>
                <a:latin typeface="Calibri" pitchFamily="34" charset="0"/>
                <a:ea typeface="+mn-ea"/>
                <a:cs typeface="+mn-cs"/>
              </a:defRPr>
            </a:lvl7pPr>
            <a:lvl8pPr marL="3199692" algn="l" defTabSz="914197" rtl="0" eaLnBrk="1" latinLnBrk="0" hangingPunct="1">
              <a:defRPr kern="1200">
                <a:solidFill>
                  <a:schemeClr val="tx1"/>
                </a:solidFill>
                <a:latin typeface="Calibri" pitchFamily="34" charset="0"/>
                <a:ea typeface="+mn-ea"/>
                <a:cs typeface="+mn-cs"/>
              </a:defRPr>
            </a:lvl8pPr>
            <a:lvl9pPr marL="3656790" algn="l" defTabSz="914197" rtl="0" eaLnBrk="1" latinLnBrk="0" hangingPunct="1">
              <a:defRPr kern="1200">
                <a:solidFill>
                  <a:schemeClr val="tx1"/>
                </a:solidFill>
                <a:latin typeface="Calibri" pitchFamily="34" charset="0"/>
                <a:ea typeface="+mn-ea"/>
                <a:cs typeface="+mn-cs"/>
              </a:defRPr>
            </a:lvl9pPr>
          </a:lstStyle>
          <a:p>
            <a:pPr>
              <a:defRPr/>
            </a:pPr>
            <a:fld id="{89E8B4E5-29BF-43AB-A076-1FB2489A474B}" type="slidenum">
              <a:rPr lang="en-US"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val="3398251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Chicago">
  <a:themeElements>
    <a:clrScheme name="Custom 4">
      <a:dk1>
        <a:srgbClr val="000000"/>
      </a:dk1>
      <a:lt1>
        <a:srgbClr val="FFFFFF"/>
      </a:lt1>
      <a:dk2>
        <a:srgbClr val="737373"/>
      </a:dk2>
      <a:lt2>
        <a:srgbClr val="D9D9D9"/>
      </a:lt2>
      <a:accent1>
        <a:srgbClr val="800000"/>
      </a:accent1>
      <a:accent2>
        <a:srgbClr val="004060"/>
      </a:accent2>
      <a:accent3>
        <a:srgbClr val="EAAA00"/>
      </a:accent3>
      <a:accent4>
        <a:srgbClr val="DD7B00"/>
      </a:accent4>
      <a:accent5>
        <a:srgbClr val="789D4A"/>
      </a:accent5>
      <a:accent6>
        <a:srgbClr val="3DB1C7"/>
      </a:accent6>
      <a:hlink>
        <a:srgbClr val="007395"/>
      </a:hlink>
      <a:folHlink>
        <a:srgbClr val="A434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hicago" id="{CFAA2610-EF68-2342-A71B-BDE9C170BA18}" vid="{B0365B56-F18B-384A-96E5-38458130AA7E}"/>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66FF"/>
        </a:dk2>
        <a:lt2>
          <a:srgbClr val="9900CC"/>
        </a:lt2>
        <a:accent1>
          <a:srgbClr val="FF9900"/>
        </a:accent1>
        <a:accent2>
          <a:srgbClr val="00FFFF"/>
        </a:accent2>
        <a:accent3>
          <a:srgbClr val="AAB8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DDDDDD"/>
        </a:lt1>
        <a:dk2>
          <a:srgbClr val="0000FF"/>
        </a:dk2>
        <a:lt2>
          <a:srgbClr val="969696"/>
        </a:lt2>
        <a:accent1>
          <a:srgbClr val="00CC99"/>
        </a:accent1>
        <a:accent2>
          <a:srgbClr val="3333CC"/>
        </a:accent2>
        <a:accent3>
          <a:srgbClr val="EBEBEB"/>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1912</TotalTime>
  <Words>1686</Words>
  <Application>Microsoft Office PowerPoint</Application>
  <PresentationFormat>Widescreen</PresentationFormat>
  <Paragraphs>231</Paragraphs>
  <Slides>27</Slides>
  <Notes>7</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Office Theme</vt:lpstr>
      <vt:lpstr>UChicago</vt:lpstr>
      <vt:lpstr>Default Design</vt:lpstr>
      <vt:lpstr>Arthur H. Compton Lecture Series: An Intro to Climate Systems Engineering</vt:lpstr>
      <vt:lpstr>PowerPoint Presentation</vt:lpstr>
      <vt:lpstr>Outline </vt:lpstr>
      <vt:lpstr>PowerPoint Presentation</vt:lpstr>
      <vt:lpstr>How well can sunlight reflection reduce climate changes?</vt:lpstr>
      <vt:lpstr>A scenario</vt:lpstr>
      <vt:lpstr>Breaking the problem in half</vt:lpstr>
      <vt:lpstr>PowerPoint Presentation</vt:lpstr>
      <vt:lpstr>PowerPoint Presentation</vt:lpstr>
      <vt:lpstr>PowerPoint Presentation</vt:lpstr>
      <vt:lpstr>PowerPoint Presentation</vt:lpstr>
      <vt:lpstr>Limits to breaking the problem in half</vt:lpstr>
      <vt:lpstr>Structural uncertainty exists due unconstrained parameters associated with small-scale physics </vt:lpstr>
      <vt:lpstr>Many parameters associated with small-scale physics </vt:lpstr>
      <vt:lpstr>Perturbed parameter ensembles quantify structural uncertainty </vt:lpstr>
      <vt:lpstr>Uncertainty in the global-mean temperature response to 2xCO2 connected to cloud parameters </vt:lpstr>
      <vt:lpstr>Regional temperature and precipitation responses vary with small scale cloud parameters </vt:lpstr>
      <vt:lpstr>Feeds into the quantifying climate model uncertainty due to scenario, noise and structural uncertainty </vt:lpstr>
      <vt:lpstr>The case for reliability</vt:lpstr>
      <vt:lpstr>PowerPoint Presentation</vt:lpstr>
      <vt:lpstr>PowerPoint Presentation</vt:lpstr>
      <vt:lpstr>Existing research tools may allow quantification of benefits and risks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Keith</dc:creator>
  <cp:lastModifiedBy>David Keith</cp:lastModifiedBy>
  <cp:revision>4</cp:revision>
  <dcterms:created xsi:type="dcterms:W3CDTF">2025-09-30T18:45:12Z</dcterms:created>
  <dcterms:modified xsi:type="dcterms:W3CDTF">2025-11-17T16:10:26Z</dcterms:modified>
</cp:coreProperties>
</file>