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omments/modernComment_6B0_FFFD6BD9.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768_80B9487A.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82" r:id="rId3"/>
    <p:sldMasterId id="2147483688" r:id="rId4"/>
    <p:sldMasterId id="2147483696" r:id="rId5"/>
  </p:sldMasterIdLst>
  <p:notesMasterIdLst>
    <p:notesMasterId r:id="rId44"/>
  </p:notesMasterIdLst>
  <p:sldIdLst>
    <p:sldId id="267" r:id="rId6"/>
    <p:sldId id="1906" r:id="rId7"/>
    <p:sldId id="1909" r:id="rId8"/>
    <p:sldId id="258" r:id="rId9"/>
    <p:sldId id="1712" r:id="rId10"/>
    <p:sldId id="1873" r:id="rId11"/>
    <p:sldId id="1879" r:id="rId12"/>
    <p:sldId id="1917" r:id="rId13"/>
    <p:sldId id="1919" r:id="rId14"/>
    <p:sldId id="276" r:id="rId15"/>
    <p:sldId id="257" r:id="rId16"/>
    <p:sldId id="1918" r:id="rId17"/>
    <p:sldId id="1895" r:id="rId18"/>
    <p:sldId id="1896" r:id="rId19"/>
    <p:sldId id="1910" r:id="rId20"/>
    <p:sldId id="1370" r:id="rId21"/>
    <p:sldId id="1371" r:id="rId22"/>
    <p:sldId id="1289" r:id="rId23"/>
    <p:sldId id="1851" r:id="rId24"/>
    <p:sldId id="1920" r:id="rId25"/>
    <p:sldId id="1911" r:id="rId26"/>
    <p:sldId id="1568" r:id="rId27"/>
    <p:sldId id="1576" r:id="rId28"/>
    <p:sldId id="1575" r:id="rId29"/>
    <p:sldId id="1573" r:id="rId30"/>
    <p:sldId id="1574" r:id="rId31"/>
    <p:sldId id="1914" r:id="rId32"/>
    <p:sldId id="1915" r:id="rId33"/>
    <p:sldId id="1916" r:id="rId34"/>
    <p:sldId id="1912" r:id="rId35"/>
    <p:sldId id="1877" r:id="rId36"/>
    <p:sldId id="1693" r:id="rId37"/>
    <p:sldId id="1913" r:id="rId38"/>
    <p:sldId id="1688" r:id="rId39"/>
    <p:sldId id="1870" r:id="rId40"/>
    <p:sldId id="1871" r:id="rId41"/>
    <p:sldId id="1872" r:id="rId42"/>
    <p:sldId id="190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5AC83-BF37-4230-90FF-A4303ED24A8E}">
          <p14:sldIdLst>
            <p14:sldId id="267"/>
          </p14:sldIdLst>
        </p14:section>
        <p14:section name="Intro to series" id="{846E1DC6-8CBA-40F9-ACF9-BB0A4FD750B0}">
          <p14:sldIdLst>
            <p14:sldId id="1906"/>
            <p14:sldId id="1909"/>
          </p14:sldIdLst>
        </p14:section>
        <p14:section name="Climate in 4D" id="{E7F3CE46-9454-46C2-B573-5F9A73DB6E4A}">
          <p14:sldIdLst>
            <p14:sldId id="258"/>
            <p14:sldId id="1712"/>
            <p14:sldId id="1873"/>
            <p14:sldId id="1879"/>
            <p14:sldId id="1917"/>
            <p14:sldId id="1919"/>
            <p14:sldId id="276"/>
            <p14:sldId id="257"/>
            <p14:sldId id="1918"/>
            <p14:sldId id="1895"/>
            <p14:sldId id="1896"/>
            <p14:sldId id="1910"/>
            <p14:sldId id="1370"/>
            <p14:sldId id="1371"/>
            <p14:sldId id="1289"/>
            <p14:sldId id="1851"/>
            <p14:sldId id="1920"/>
            <p14:sldId id="1911"/>
            <p14:sldId id="1568"/>
            <p14:sldId id="1576"/>
            <p14:sldId id="1575"/>
            <p14:sldId id="1573"/>
            <p14:sldId id="1574"/>
            <p14:sldId id="1914"/>
            <p14:sldId id="1915"/>
            <p14:sldId id="1916"/>
            <p14:sldId id="1912"/>
            <p14:sldId id="1877"/>
            <p14:sldId id="1693"/>
            <p14:sldId id="1913"/>
            <p14:sldId id="1688"/>
          </p14:sldIdLst>
        </p14:section>
        <p14:section name="Backup" id="{EDFD58CB-16FC-4247-9FBE-C6F1B018FF11}">
          <p14:sldIdLst>
            <p14:sldId id="1870"/>
            <p14:sldId id="1871"/>
            <p14:sldId id="1872"/>
            <p14:sldId id="190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2DE481-96B1-65F3-DCFB-5CB4D48A5DA8}" name="Benjamin Peltz" initials="BP" userId="S::bpeltz@UCHICAGO.EDU::39c3b512-618b-4377-9a0b-8098870c76e3" providerId="AD"/>
  <p188:author id="{1C45218A-CDE6-BF32-BC62-01EA8DE23C26}" name="David Keith" initials="DK" userId="S::davidkeith@UCHICAGO.EDU::42f977d9-efcd-4328-83d5-c3e4a8015bb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82E818-7884-4E79-B1C1-EBB3C6C42D46}" v="245" dt="2025-11-01T15:00:39.1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359" autoAdjust="0"/>
    <p:restoredTop sz="69572" autoAdjust="0"/>
  </p:normalViewPr>
  <p:slideViewPr>
    <p:cSldViewPr snapToGrid="0">
      <p:cViewPr varScale="1">
        <p:scale>
          <a:sx n="63" d="100"/>
          <a:sy n="63" d="100"/>
        </p:scale>
        <p:origin x="1289" y="259"/>
      </p:cViewPr>
      <p:guideLst/>
    </p:cSldViewPr>
  </p:slideViewPr>
  <p:notesTextViewPr>
    <p:cViewPr>
      <p:scale>
        <a:sx n="1" d="1"/>
        <a:sy n="1" d="1"/>
      </p:scale>
      <p:origin x="0" y="0"/>
    </p:cViewPr>
  </p:notesTextViewPr>
  <p:sorterViewPr>
    <p:cViewPr>
      <p:scale>
        <a:sx n="100" d="100"/>
        <a:sy n="100" d="100"/>
      </p:scale>
      <p:origin x="0" y="-116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omments/modernComment_6B0_FFFD6BD9.xml><?xml version="1.0" encoding="utf-8"?>
<p188:cmLst xmlns:a="http://schemas.openxmlformats.org/drawingml/2006/main" xmlns:r="http://schemas.openxmlformats.org/officeDocument/2006/relationships" xmlns:p188="http://schemas.microsoft.com/office/powerpoint/2018/8/main">
  <p188:cm id="{E7F35534-B9F0-4BFE-AEDF-FF5AF4B822E2}" authorId="{1C45218A-CDE6-BF32-BC62-01EA8DE23C26}" created="2025-10-31T20:33:46.462">
    <pc:sldMkLst xmlns:pc="http://schemas.microsoft.com/office/powerpoint/2013/main/command">
      <pc:docMk/>
      <pc:sldMk cId="4294798297" sldId="1712"/>
    </pc:sldMkLst>
    <p188:txBody>
      <a:bodyPr/>
      <a:lstStyle/>
      <a:p>
        <a:r>
          <a:rPr lang="en-US"/>
          <a:t>Redraw with:
“solar climate intervention” -&gt; sunlight reflection
remove the numbers (1, 2, 3, 4, 5)
Make it wide aspect ratio</a:t>
        </a:r>
      </a:p>
    </p188:txBody>
  </p188:cm>
</p188:cmLst>
</file>

<file path=ppt/comments/modernComment_768_80B9487A.xml><?xml version="1.0" encoding="utf-8"?>
<p188:cmLst xmlns:a="http://schemas.openxmlformats.org/drawingml/2006/main" xmlns:r="http://schemas.openxmlformats.org/officeDocument/2006/relationships" xmlns:p188="http://schemas.microsoft.com/office/powerpoint/2018/8/main">
  <p188:cm id="{CABF657C-4AE9-46D9-8D34-FB2B10C2216C}" authorId="{1C45218A-CDE6-BF32-BC62-01EA8DE23C26}" created="2025-10-31T20:39:44.177">
    <ac:deMkLst xmlns:ac="http://schemas.microsoft.com/office/drawing/2013/main/command">
      <pc:docMk xmlns:pc="http://schemas.microsoft.com/office/powerpoint/2013/main/command"/>
      <pc:sldMk xmlns:pc="http://schemas.microsoft.com/office/powerpoint/2013/main/command" cId="2159626362" sldId="1896"/>
      <ac:spMk id="4" creationId="{8C462A18-EBBF-8328-EABE-337118EC9B31}"/>
    </ac:deMkLst>
    <p188:txBody>
      <a:bodyPr/>
      <a:lstStyle/>
      <a:p>
        <a:r>
          <a:rPr lang="en-US"/>
          <a:t>Looking for suggestions for reformatting this.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AF4C09-EB91-4E2E-8BDC-105F8EBA4D3E}" type="datetimeFigureOut">
              <a:rPr lang="en-US" smtClean="0"/>
              <a:t>11/1/2025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77C5A9-9588-4561-A8D0-39ABDE3C09AA}" type="slidenum">
              <a:rPr lang="en-US" smtClean="0"/>
              <a:t>‹#›</a:t>
            </a:fld>
            <a:endParaRPr lang="en-US"/>
          </a:p>
        </p:txBody>
      </p:sp>
    </p:spTree>
    <p:extLst>
      <p:ext uri="{BB962C8B-B14F-4D97-AF65-F5344CB8AC3E}">
        <p14:creationId xmlns:p14="http://schemas.microsoft.com/office/powerpoint/2010/main" val="155319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5</a:t>
            </a:fld>
            <a:endParaRPr lang="en-US"/>
          </a:p>
        </p:txBody>
      </p:sp>
    </p:spTree>
    <p:extLst>
      <p:ext uri="{BB962C8B-B14F-4D97-AF65-F5344CB8AC3E}">
        <p14:creationId xmlns:p14="http://schemas.microsoft.com/office/powerpoint/2010/main" val="1692221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Mikhail </a:t>
            </a:r>
            <a:r>
              <a:rPr lang="en-US" dirty="0" err="1"/>
              <a:t>Budyko</a:t>
            </a:r>
            <a:r>
              <a:rPr lang="en-US" dirty="0"/>
              <a:t>, a preeminent Russian climate scientist, was the first to propose spraying sulfur from airplanes to counteract global warming, calling it an “artificial volcano”.  The year was 1974, a year marked (or marred) by bell-bottom jeans and the launch of Motorola’s 8080, the first successful general-purpose microprocessor. How can sulfur from airplanes still be the leading idea half a century later? Where is the innovation?</a:t>
            </a:r>
          </a:p>
          <a:p>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7</a:t>
            </a:fld>
            <a:endParaRPr lang="en-US"/>
          </a:p>
        </p:txBody>
      </p:sp>
    </p:spTree>
    <p:extLst>
      <p:ext uri="{BB962C8B-B14F-4D97-AF65-F5344CB8AC3E}">
        <p14:creationId xmlns:p14="http://schemas.microsoft.com/office/powerpoint/2010/main" val="1638819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9</a:t>
            </a:fld>
            <a:endParaRPr lang="en-US"/>
          </a:p>
        </p:txBody>
      </p:sp>
    </p:spTree>
    <p:extLst>
      <p:ext uri="{BB962C8B-B14F-4D97-AF65-F5344CB8AC3E}">
        <p14:creationId xmlns:p14="http://schemas.microsoft.com/office/powerpoint/2010/main" val="1151278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7C5A9-9588-4561-A8D0-39ABDE3C09A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5428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7C5A9-9588-4561-A8D0-39ABDE3C09A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29942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9EF4F-910C-8CA4-DD5F-FC83BFB51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583676-D654-1749-C032-6D917D89E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A565F6-AA89-F4E2-1991-EDCD9F6378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CB628C-EA61-492C-4EDC-7A452656665E}"/>
              </a:ext>
            </a:extLst>
          </p:cNvPr>
          <p:cNvSpPr>
            <a:spLocks noGrp="1"/>
          </p:cNvSpPr>
          <p:nvPr>
            <p:ph type="sldNum" sz="quarter" idx="5"/>
          </p:nvPr>
        </p:nvSpPr>
        <p:spPr/>
        <p:txBody>
          <a:bodyPr/>
          <a:lstStyle/>
          <a:p>
            <a:fld id="{1577C5A9-9588-4561-A8D0-39ABDE3C09AA}" type="slidenum">
              <a:rPr lang="en-US" smtClean="0"/>
              <a:t>15</a:t>
            </a:fld>
            <a:endParaRPr lang="en-US"/>
          </a:p>
        </p:txBody>
      </p:sp>
    </p:spTree>
    <p:extLst>
      <p:ext uri="{BB962C8B-B14F-4D97-AF65-F5344CB8AC3E}">
        <p14:creationId xmlns:p14="http://schemas.microsoft.com/office/powerpoint/2010/main" val="2767538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4049C29A-7964-48B9-9001-671633455432}" type="datetime1">
              <a:rPr lang="en-US"/>
              <a:pPr/>
              <a:t>11/1/2025</a:t>
            </a:fld>
            <a:endParaRPr lang="en-US"/>
          </a:p>
        </p:txBody>
      </p:sp>
      <p:sp>
        <p:nvSpPr>
          <p:cNvPr id="5" name="Rectangle 6"/>
          <p:cNvSpPr>
            <a:spLocks noGrp="1" noChangeArrowheads="1"/>
          </p:cNvSpPr>
          <p:nvPr>
            <p:ph type="ftr" sz="quarter" idx="4"/>
          </p:nvPr>
        </p:nvSpPr>
        <p:spPr>
          <a:ln/>
        </p:spPr>
        <p:txBody>
          <a:bodyPr/>
          <a:lstStyle/>
          <a:p>
            <a:r>
              <a:rPr lang="en-US"/>
              <a:t>Standard ICM talk: November 2000</a:t>
            </a:r>
          </a:p>
        </p:txBody>
      </p:sp>
      <p:sp>
        <p:nvSpPr>
          <p:cNvPr id="6" name="Rectangle 7"/>
          <p:cNvSpPr>
            <a:spLocks noGrp="1" noChangeArrowheads="1"/>
          </p:cNvSpPr>
          <p:nvPr>
            <p:ph type="sldNum" sz="quarter" idx="5"/>
          </p:nvPr>
        </p:nvSpPr>
        <p:spPr>
          <a:ln/>
        </p:spPr>
        <p:txBody>
          <a:bodyPr/>
          <a:lstStyle/>
          <a:p>
            <a:fld id="{3B9534DF-DFF1-4B78-8058-24D8350A4447}" type="slidenum">
              <a:rPr lang="en-US"/>
              <a:pPr/>
              <a:t>16</a:t>
            </a:fld>
            <a:endParaRPr lang="en-US"/>
          </a:p>
        </p:txBody>
      </p:sp>
      <p:sp>
        <p:nvSpPr>
          <p:cNvPr id="763906" name="Rectangle 2"/>
          <p:cNvSpPr>
            <a:spLocks noGrp="1" noRot="1" noChangeAspect="1" noChangeArrowheads="1" noTextEdit="1"/>
          </p:cNvSpPr>
          <p:nvPr>
            <p:ph type="sldImg"/>
          </p:nvPr>
        </p:nvSpPr>
        <p:spPr>
          <a:xfrm>
            <a:off x="-249238" y="228600"/>
            <a:ext cx="5524501" cy="3108325"/>
          </a:xfrm>
          <a:ln/>
        </p:spPr>
      </p:sp>
      <p:sp>
        <p:nvSpPr>
          <p:cNvPr id="7639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1108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4049C29A-7964-48B9-9001-671633455432}" type="datetime1">
              <a:rPr lang="en-US"/>
              <a:pPr/>
              <a:t>11/1/2025</a:t>
            </a:fld>
            <a:endParaRPr lang="en-US"/>
          </a:p>
        </p:txBody>
      </p:sp>
      <p:sp>
        <p:nvSpPr>
          <p:cNvPr id="5" name="Rectangle 6"/>
          <p:cNvSpPr>
            <a:spLocks noGrp="1" noChangeArrowheads="1"/>
          </p:cNvSpPr>
          <p:nvPr>
            <p:ph type="ftr" sz="quarter" idx="4"/>
          </p:nvPr>
        </p:nvSpPr>
        <p:spPr>
          <a:ln/>
        </p:spPr>
        <p:txBody>
          <a:bodyPr/>
          <a:lstStyle/>
          <a:p>
            <a:r>
              <a:rPr lang="en-US"/>
              <a:t>Standard ICM talk: November 2000</a:t>
            </a:r>
          </a:p>
        </p:txBody>
      </p:sp>
      <p:sp>
        <p:nvSpPr>
          <p:cNvPr id="6" name="Rectangle 7"/>
          <p:cNvSpPr>
            <a:spLocks noGrp="1" noChangeArrowheads="1"/>
          </p:cNvSpPr>
          <p:nvPr>
            <p:ph type="sldNum" sz="quarter" idx="5"/>
          </p:nvPr>
        </p:nvSpPr>
        <p:spPr>
          <a:ln/>
        </p:spPr>
        <p:txBody>
          <a:bodyPr/>
          <a:lstStyle/>
          <a:p>
            <a:fld id="{3B9534DF-DFF1-4B78-8058-24D8350A4447}" type="slidenum">
              <a:rPr lang="en-US"/>
              <a:pPr/>
              <a:t>17</a:t>
            </a:fld>
            <a:endParaRPr lang="en-US"/>
          </a:p>
        </p:txBody>
      </p:sp>
      <p:sp>
        <p:nvSpPr>
          <p:cNvPr id="763906" name="Rectangle 2"/>
          <p:cNvSpPr>
            <a:spLocks noGrp="1" noRot="1" noChangeAspect="1" noChangeArrowheads="1" noTextEdit="1"/>
          </p:cNvSpPr>
          <p:nvPr>
            <p:ph type="sldImg"/>
          </p:nvPr>
        </p:nvSpPr>
        <p:spPr>
          <a:xfrm>
            <a:off x="-249238" y="228600"/>
            <a:ext cx="5524501" cy="3108325"/>
          </a:xfrm>
          <a:ln/>
        </p:spPr>
      </p:sp>
      <p:sp>
        <p:nvSpPr>
          <p:cNvPr id="7639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77104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rtl="0" eaLnBrk="1" fontAlgn="t" latinLnBrk="0" hangingPunct="1">
              <a:spcBef>
                <a:spcPts val="0"/>
              </a:spcBef>
              <a:spcAft>
                <a:spcPts val="0"/>
              </a:spcAft>
            </a:pPr>
            <a:r>
              <a:rPr lang="en-US" sz="1800" b="1" i="0" u="none" strike="noStrike" kern="1200" dirty="0">
                <a:solidFill>
                  <a:srgbClr val="FFFFFF"/>
                </a:solidFill>
                <a:effectLst/>
                <a:latin typeface="Calibri" panose="020F0502020204030204" pitchFamily="34" charset="0"/>
                <a:sym typeface="Wingdings" panose="05000000000000000000" pitchFamily="2" charset="2"/>
              </a:rPr>
              <a:t></a:t>
            </a:r>
            <a:r>
              <a:rPr lang="en-US" sz="1800" b="1" i="0" u="none" strike="noStrike" kern="1200" dirty="0">
                <a:solidFill>
                  <a:srgbClr val="FFFFFF"/>
                </a:solidFill>
                <a:effectLst/>
                <a:latin typeface="Calibri" panose="020F0502020204030204" pitchFamily="34" charset="0"/>
              </a:rPr>
              <a:t> SO</a:t>
            </a:r>
            <a:r>
              <a:rPr lang="en-US" sz="1800" b="1" i="0" u="none" strike="noStrike" kern="1200" baseline="-25000" dirty="0">
                <a:solidFill>
                  <a:srgbClr val="FFFFFF"/>
                </a:solidFill>
                <a:effectLst/>
                <a:latin typeface="Calibri" panose="020F0502020204030204" pitchFamily="34" charset="0"/>
              </a:rPr>
              <a:t>3</a:t>
            </a:r>
            <a:r>
              <a:rPr lang="en-US" sz="1800" b="1" i="0" u="none" strike="noStrike" kern="1200" dirty="0">
                <a:solidFill>
                  <a:srgbClr val="FFFFFF"/>
                </a:solidFill>
                <a:effectLst/>
                <a:latin typeface="Calibri" panose="020F0502020204030204" pitchFamily="34" charset="0"/>
              </a:rPr>
              <a:t> weeks</a:t>
            </a:r>
            <a:endParaRPr lang="en-US" sz="1800" b="0" i="0" u="none" strike="noStrike" dirty="0">
              <a:effectLst/>
              <a:latin typeface="Arial" panose="020B0604020202020204" pitchFamily="34" charset="0"/>
            </a:endParaRPr>
          </a:p>
          <a:p>
            <a:pPr marL="0" marR="0" indent="0" algn="l" rtl="0" eaLnBrk="1" fontAlgn="auto" latinLnBrk="0" hangingPunct="1">
              <a:spcBef>
                <a:spcPts val="0"/>
              </a:spcBef>
              <a:spcAft>
                <a:spcPts val="0"/>
              </a:spcAft>
            </a:pPr>
            <a:r>
              <a:rPr lang="en-US" sz="1800" b="0" i="0" u="none" strike="noStrike" kern="1200" dirty="0">
                <a:solidFill>
                  <a:srgbClr val="000000"/>
                </a:solidFill>
                <a:effectLst/>
                <a:latin typeface="Calibri" panose="020F0502020204030204" pitchFamily="34" charset="0"/>
                <a:sym typeface="Wingdings" panose="05000000000000000000" pitchFamily="2" charset="2"/>
              </a:rPr>
              <a:t></a:t>
            </a:r>
            <a:r>
              <a:rPr lang="en-US" sz="1800" b="0" i="0" u="none" strike="noStrike" kern="1200" dirty="0">
                <a:solidFill>
                  <a:srgbClr val="000000"/>
                </a:solidFill>
                <a:effectLst/>
                <a:latin typeface="Calibri" panose="020F0502020204030204" pitchFamily="34" charset="0"/>
              </a:rPr>
              <a:t> SO</a:t>
            </a:r>
            <a:r>
              <a:rPr lang="en-US" sz="1800" b="0" i="0" u="none" strike="noStrike" kern="1200" baseline="-25000" dirty="0">
                <a:solidFill>
                  <a:srgbClr val="000000"/>
                </a:solidFill>
                <a:effectLst/>
                <a:latin typeface="Calibri" panose="020F0502020204030204" pitchFamily="34" charset="0"/>
              </a:rPr>
              <a:t>2</a:t>
            </a:r>
            <a:r>
              <a:rPr lang="en-US" sz="1800" b="0" i="0" u="none" strike="noStrike" kern="1200" dirty="0">
                <a:solidFill>
                  <a:srgbClr val="000000"/>
                </a:solidFill>
                <a:effectLst/>
                <a:latin typeface="Calibri" panose="020F0502020204030204" pitchFamily="34" charset="0"/>
              </a:rPr>
              <a:t> (days) </a:t>
            </a:r>
            <a:r>
              <a:rPr lang="en-US" sz="1800" b="0" i="0" u="none" strike="noStrike" kern="1200" dirty="0">
                <a:solidFill>
                  <a:srgbClr val="000000"/>
                </a:solidFill>
                <a:effectLst/>
                <a:latin typeface="Calibri" panose="020F0502020204030204" pitchFamily="34" charset="0"/>
                <a:sym typeface="Wingdings" panose="05000000000000000000" pitchFamily="2" charset="2"/>
              </a:rPr>
              <a:t></a:t>
            </a:r>
            <a:r>
              <a:rPr lang="en-US" sz="1800" b="0" i="0" u="none" strike="noStrike" kern="1200" dirty="0">
                <a:solidFill>
                  <a:srgbClr val="000000"/>
                </a:solidFill>
                <a:effectLst/>
                <a:latin typeface="Calibri" panose="020F0502020204030204" pitchFamily="34" charset="0"/>
              </a:rPr>
              <a:t> SO</a:t>
            </a:r>
            <a:r>
              <a:rPr lang="en-US" sz="1800" b="0" i="0" u="none" strike="noStrike" kern="1200" baseline="-25000" dirty="0">
                <a:solidFill>
                  <a:srgbClr val="000000"/>
                </a:solidFill>
                <a:effectLst/>
                <a:latin typeface="Calibri" panose="020F0502020204030204" pitchFamily="34" charset="0"/>
              </a:rPr>
              <a:t>3</a:t>
            </a:r>
            <a:r>
              <a:rPr lang="en-US" sz="1800" b="0" i="0" u="none" strike="noStrike" kern="1200" dirty="0">
                <a:solidFill>
                  <a:srgbClr val="000000"/>
                </a:solidFill>
                <a:effectLst/>
                <a:latin typeface="Calibri" panose="020F0502020204030204" pitchFamily="34" charset="0"/>
              </a:rPr>
              <a:t> weeks</a:t>
            </a:r>
            <a:endParaRPr lang="en-US" sz="1800" b="0" i="0" u="none" strike="noStrike" dirty="0">
              <a:effectLst/>
              <a:latin typeface="Arial" panose="020B0604020202020204" pitchFamily="34" charset="0"/>
            </a:endParaRPr>
          </a:p>
          <a:p>
            <a:endParaRPr lang="en-US" dirty="0"/>
          </a:p>
        </p:txBody>
      </p:sp>
      <p:sp>
        <p:nvSpPr>
          <p:cNvPr id="4" name="Date Placeholder 3"/>
          <p:cNvSpPr>
            <a:spLocks noGrp="1"/>
          </p:cNvSpPr>
          <p:nvPr>
            <p:ph type="dt" idx="1"/>
          </p:nvPr>
        </p:nvSpPr>
        <p:spPr/>
        <p:txBody>
          <a:bodyPr/>
          <a:lstStyle/>
          <a:p>
            <a:pPr>
              <a:defRPr/>
            </a:pPr>
            <a:fld id="{FC97ECA2-E60F-4932-8384-38DE9052DE24}" type="datetime1">
              <a:rPr lang="en-US" smtClean="0"/>
              <a:pPr>
                <a:defRPr/>
              </a:pPr>
              <a:t>11/1/2025</a:t>
            </a:fld>
            <a:endParaRPr lang="en-US" dirty="0"/>
          </a:p>
        </p:txBody>
      </p:sp>
      <p:sp>
        <p:nvSpPr>
          <p:cNvPr id="5" name="Footer Placeholder 4"/>
          <p:cNvSpPr>
            <a:spLocks noGrp="1"/>
          </p:cNvSpPr>
          <p:nvPr>
            <p:ph type="ftr" sz="quarter" idx="4"/>
          </p:nvPr>
        </p:nvSpPr>
        <p:spPr/>
        <p:txBody>
          <a:bodyPr/>
          <a:lstStyle/>
          <a:p>
            <a:pPr>
              <a:defRPr/>
            </a:pPr>
            <a:endParaRPr lang="en-US" dirty="0"/>
          </a:p>
        </p:txBody>
      </p:sp>
      <p:sp>
        <p:nvSpPr>
          <p:cNvPr id="6" name="Slide Number Placeholder 5"/>
          <p:cNvSpPr>
            <a:spLocks noGrp="1"/>
          </p:cNvSpPr>
          <p:nvPr>
            <p:ph type="sldNum" sz="quarter" idx="5"/>
          </p:nvPr>
        </p:nvSpPr>
        <p:spPr/>
        <p:txBody>
          <a:bodyPr/>
          <a:lstStyle/>
          <a:p>
            <a:pPr>
              <a:defRPr/>
            </a:pPr>
            <a:fld id="{879A2ADD-3788-49A7-A77E-AC8EA308A2B4}" type="slidenum">
              <a:rPr lang="en-US" smtClean="0"/>
              <a:pPr>
                <a:defRPr/>
              </a:pPr>
              <a:t>19</a:t>
            </a:fld>
            <a:endParaRPr lang="en-US" dirty="0"/>
          </a:p>
        </p:txBody>
      </p:sp>
    </p:spTree>
    <p:extLst>
      <p:ext uri="{BB962C8B-B14F-4D97-AF65-F5344CB8AC3E}">
        <p14:creationId xmlns:p14="http://schemas.microsoft.com/office/powerpoint/2010/main" val="2061181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20</a:t>
            </a:fld>
            <a:endParaRPr lang="en-US"/>
          </a:p>
        </p:txBody>
      </p:sp>
    </p:spTree>
    <p:extLst>
      <p:ext uri="{BB962C8B-B14F-4D97-AF65-F5344CB8AC3E}">
        <p14:creationId xmlns:p14="http://schemas.microsoft.com/office/powerpoint/2010/main" val="2093229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AF2E2-1FDD-E0F1-195A-001E8AC88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19A269-B159-5572-383B-AE2F80025A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1FA368-BC98-3C1E-D351-01F4EA8BC3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95F242-EDE7-FB40-C762-BFFF2E909088}"/>
              </a:ext>
            </a:extLst>
          </p:cNvPr>
          <p:cNvSpPr>
            <a:spLocks noGrp="1"/>
          </p:cNvSpPr>
          <p:nvPr>
            <p:ph type="sldNum" sz="quarter" idx="5"/>
          </p:nvPr>
        </p:nvSpPr>
        <p:spPr/>
        <p:txBody>
          <a:bodyPr/>
          <a:lstStyle/>
          <a:p>
            <a:fld id="{1577C5A9-9588-4561-A8D0-39ABDE3C09AA}" type="slidenum">
              <a:rPr lang="en-US" smtClean="0"/>
              <a:t>21</a:t>
            </a:fld>
            <a:endParaRPr lang="en-US"/>
          </a:p>
        </p:txBody>
      </p:sp>
    </p:spTree>
    <p:extLst>
      <p:ext uri="{BB962C8B-B14F-4D97-AF65-F5344CB8AC3E}">
        <p14:creationId xmlns:p14="http://schemas.microsoft.com/office/powerpoint/2010/main" val="1039644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marL="0" marR="0" lvl="0" indent="0" algn="r" defTabSz="950014" rtl="0" eaLnBrk="0" fontAlgn="base" latinLnBrk="0" hangingPunct="0">
              <a:lnSpc>
                <a:spcPct val="100000"/>
              </a:lnSpc>
              <a:spcBef>
                <a:spcPct val="0"/>
              </a:spcBef>
              <a:spcAft>
                <a:spcPct val="0"/>
              </a:spcAft>
              <a:buClrTx/>
              <a:buSzTx/>
              <a:buFontTx/>
              <a:buNone/>
              <a:tabLst/>
              <a:defRPr/>
            </a:pPr>
            <a:fld id="{FC97ECA2-E60F-4932-8384-38DE9052DE24}" type="datetime1">
              <a:rPr kumimoji="0" lang="en-US" sz="1100" b="0" i="1"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0014" rtl="0" eaLnBrk="0" fontAlgn="base" latinLnBrk="0" hangingPunct="0">
                <a:lnSpc>
                  <a:spcPct val="100000"/>
                </a:lnSpc>
                <a:spcBef>
                  <a:spcPct val="0"/>
                </a:spcBef>
                <a:spcAft>
                  <a:spcPct val="0"/>
                </a:spcAft>
                <a:buClrTx/>
                <a:buSzTx/>
                <a:buFontTx/>
                <a:buNone/>
                <a:tabLst/>
                <a:defRPr/>
              </a:pPr>
              <a:t>11/1/2025</a:t>
            </a:fld>
            <a:endPar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50014" rtl="0" eaLnBrk="0" fontAlgn="base" latinLnBrk="0" hangingPunct="0">
              <a:lnSpc>
                <a:spcPct val="100000"/>
              </a:lnSpc>
              <a:spcBef>
                <a:spcPct val="0"/>
              </a:spcBef>
              <a:spcAft>
                <a:spcPct val="0"/>
              </a:spcAft>
              <a:buClrTx/>
              <a:buSzTx/>
              <a:buFontTx/>
              <a:buNone/>
              <a:tabLst/>
              <a:defRPr/>
            </a:pPr>
            <a:endPar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50014" rtl="0" eaLnBrk="0" fontAlgn="base" latinLnBrk="0" hangingPunct="0">
              <a:lnSpc>
                <a:spcPct val="100000"/>
              </a:lnSpc>
              <a:spcBef>
                <a:spcPct val="0"/>
              </a:spcBef>
              <a:spcAft>
                <a:spcPct val="0"/>
              </a:spcAft>
              <a:buClrTx/>
              <a:buSzTx/>
              <a:buFontTx/>
              <a:buNone/>
              <a:tabLst/>
              <a:defRPr/>
            </a:pPr>
            <a:fld id="{879A2ADD-3788-49A7-A77E-AC8EA308A2B4}" type="slidenum">
              <a:rPr kumimoji="0" lang="en-US" sz="1100" b="0" i="1"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0014" rtl="0" eaLnBrk="0" fontAlgn="base" latinLnBrk="0" hangingPunct="0">
                <a:lnSpc>
                  <a:spcPct val="100000"/>
                </a:lnSpc>
                <a:spcBef>
                  <a:spcPct val="0"/>
                </a:spcBef>
                <a:spcAft>
                  <a:spcPct val="0"/>
                </a:spcAft>
                <a:buClrTx/>
                <a:buSzTx/>
                <a:buFontTx/>
                <a:buNone/>
                <a:tabLst/>
                <a:defRPr/>
              </a:pPr>
              <a:t>22</a:t>
            </a:fld>
            <a:endPar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553907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65B8DF-C51C-4846-9782-11DE5A2CBF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783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https://www.climaterepair.cam.ac.uk/events/bright-side-new-developments-marine-cloud-brightening-technology</a:t>
            </a:r>
          </a:p>
          <a:p>
            <a:endParaRPr lang="en-US" dirty="0"/>
          </a:p>
          <a:p>
            <a:r>
              <a:rPr lang="en-US" sz="1200" b="0" i="0" kern="1200" dirty="0">
                <a:solidFill>
                  <a:schemeClr val="tx1"/>
                </a:solidFill>
                <a:effectLst/>
                <a:latin typeface="+mn-lt"/>
                <a:ea typeface="+mn-ea"/>
                <a:cs typeface="+mn-cs"/>
              </a:rPr>
              <a:t>Image Credit: Brendan Kelaher, Southern Cross University</a:t>
            </a:r>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27</a:t>
            </a:fld>
            <a:endParaRPr lang="en-US"/>
          </a:p>
        </p:txBody>
      </p:sp>
    </p:spTree>
    <p:extLst>
      <p:ext uri="{BB962C8B-B14F-4D97-AF65-F5344CB8AC3E}">
        <p14:creationId xmlns:p14="http://schemas.microsoft.com/office/powerpoint/2010/main" val="4189365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Credit: </a:t>
            </a:r>
            <a:r>
              <a:rPr lang="en-US" sz="1200" b="0" i="0" kern="1200" dirty="0" err="1">
                <a:solidFill>
                  <a:schemeClr val="tx1"/>
                </a:solidFill>
                <a:effectLst/>
                <a:latin typeface="+mn-lt"/>
                <a:ea typeface="+mn-ea"/>
                <a:cs typeface="+mn-cs"/>
              </a:rPr>
              <a:t>Sorooshian</a:t>
            </a:r>
            <a:r>
              <a:rPr lang="en-US" sz="1200" b="0" i="0" kern="1200" dirty="0">
                <a:solidFill>
                  <a:schemeClr val="tx1"/>
                </a:solidFill>
                <a:effectLst/>
                <a:latin typeface="+mn-lt"/>
                <a:ea typeface="+mn-ea"/>
                <a:cs typeface="+mn-cs"/>
              </a:rPr>
              <a:t> et al</a:t>
            </a:r>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28</a:t>
            </a:fld>
            <a:endParaRPr lang="en-US"/>
          </a:p>
        </p:txBody>
      </p:sp>
    </p:spTree>
    <p:extLst>
      <p:ext uri="{BB962C8B-B14F-4D97-AF65-F5344CB8AC3E}">
        <p14:creationId xmlns:p14="http://schemas.microsoft.com/office/powerpoint/2010/main" val="2726972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138DF-F45B-C6D2-67D7-6D1539CCB3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16035-0D7D-C55F-213E-4F70025C0F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B12F0B-661A-2588-81CD-404F04DA8924}"/>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F6DA6BB1-DDC4-FBD0-F543-C3AE7B19844F}"/>
              </a:ext>
            </a:extLst>
          </p:cNvPr>
          <p:cNvSpPr>
            <a:spLocks noGrp="1"/>
          </p:cNvSpPr>
          <p:nvPr>
            <p:ph type="dt" idx="10"/>
          </p:nvPr>
        </p:nvSpPr>
        <p:spPr/>
        <p:txBody>
          <a:bodyPr/>
          <a:lstStyle/>
          <a:p>
            <a:pPr marL="0" marR="0" lvl="0" indent="0" algn="r" defTabSz="950014" rtl="0" eaLnBrk="0" fontAlgn="base" latinLnBrk="0" hangingPunct="0">
              <a:lnSpc>
                <a:spcPct val="100000"/>
              </a:lnSpc>
              <a:spcBef>
                <a:spcPct val="0"/>
              </a:spcBef>
              <a:spcAft>
                <a:spcPct val="0"/>
              </a:spcAft>
              <a:buClrTx/>
              <a:buSzTx/>
              <a:buFontTx/>
              <a:buNone/>
              <a:tabLst/>
              <a:defRPr/>
            </a:pPr>
            <a:fld id="{FC97ECA2-E60F-4932-8384-38DE9052DE24}" type="datetime1">
              <a:rPr kumimoji="0" lang="en-US" sz="1100" b="0" i="1"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0014" rtl="0" eaLnBrk="0" fontAlgn="base" latinLnBrk="0" hangingPunct="0">
                <a:lnSpc>
                  <a:spcPct val="100000"/>
                </a:lnSpc>
                <a:spcBef>
                  <a:spcPct val="0"/>
                </a:spcBef>
                <a:spcAft>
                  <a:spcPct val="0"/>
                </a:spcAft>
                <a:buClrTx/>
                <a:buSzTx/>
                <a:buFontTx/>
                <a:buNone/>
                <a:tabLst/>
                <a:defRPr/>
              </a:pPr>
              <a:t>11/1/2025</a:t>
            </a:fld>
            <a:endPar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Footer Placeholder 4">
            <a:extLst>
              <a:ext uri="{FF2B5EF4-FFF2-40B4-BE49-F238E27FC236}">
                <a16:creationId xmlns:a16="http://schemas.microsoft.com/office/drawing/2014/main" id="{92DF950D-491C-68EB-997C-D5E484F3E6F5}"/>
              </a:ext>
            </a:extLst>
          </p:cNvPr>
          <p:cNvSpPr>
            <a:spLocks noGrp="1"/>
          </p:cNvSpPr>
          <p:nvPr>
            <p:ph type="ftr" sz="quarter" idx="11"/>
          </p:nvPr>
        </p:nvSpPr>
        <p:spPr/>
        <p:txBody>
          <a:bodyPr/>
          <a:lstStyle/>
          <a:p>
            <a:pPr marL="0" marR="0" lvl="0" indent="0" algn="l" defTabSz="950014" rtl="0" eaLnBrk="0" fontAlgn="base" latinLnBrk="0" hangingPunct="0">
              <a:lnSpc>
                <a:spcPct val="100000"/>
              </a:lnSpc>
              <a:spcBef>
                <a:spcPct val="0"/>
              </a:spcBef>
              <a:spcAft>
                <a:spcPct val="0"/>
              </a:spcAft>
              <a:buClrTx/>
              <a:buSzTx/>
              <a:buFontTx/>
              <a:buNone/>
              <a:tabLst/>
              <a:defRPr/>
            </a:pPr>
            <a:endPar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6" name="Slide Number Placeholder 5">
            <a:extLst>
              <a:ext uri="{FF2B5EF4-FFF2-40B4-BE49-F238E27FC236}">
                <a16:creationId xmlns:a16="http://schemas.microsoft.com/office/drawing/2014/main" id="{3394F314-A685-CE18-1494-6EB7B123942C}"/>
              </a:ext>
            </a:extLst>
          </p:cNvPr>
          <p:cNvSpPr>
            <a:spLocks noGrp="1"/>
          </p:cNvSpPr>
          <p:nvPr>
            <p:ph type="sldNum" sz="quarter" idx="12"/>
          </p:nvPr>
        </p:nvSpPr>
        <p:spPr/>
        <p:txBody>
          <a:bodyPr/>
          <a:lstStyle/>
          <a:p>
            <a:pPr marL="0" marR="0" lvl="0" indent="0" algn="r" defTabSz="950014" rtl="0" eaLnBrk="0" fontAlgn="base" latinLnBrk="0" hangingPunct="0">
              <a:lnSpc>
                <a:spcPct val="100000"/>
              </a:lnSpc>
              <a:spcBef>
                <a:spcPct val="0"/>
              </a:spcBef>
              <a:spcAft>
                <a:spcPct val="0"/>
              </a:spcAft>
              <a:buClrTx/>
              <a:buSzTx/>
              <a:buFontTx/>
              <a:buNone/>
              <a:tabLst/>
              <a:defRPr/>
            </a:pPr>
            <a:fld id="{879A2ADD-3788-49A7-A77E-AC8EA308A2B4}" type="slidenum">
              <a:rPr kumimoji="0" lang="en-US" sz="1100" b="0" i="1"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0014" rtl="0" eaLnBrk="0" fontAlgn="base" latinLnBrk="0" hangingPunct="0">
                <a:lnSpc>
                  <a:spcPct val="100000"/>
                </a:lnSpc>
                <a:spcBef>
                  <a:spcPct val="0"/>
                </a:spcBef>
                <a:spcAft>
                  <a:spcPct val="0"/>
                </a:spcAft>
                <a:buClrTx/>
                <a:buSzTx/>
                <a:buFontTx/>
                <a:buNone/>
                <a:tabLst/>
                <a:defRPr/>
              </a:pPr>
              <a:t>29</a:t>
            </a:fld>
            <a:endPar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748784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6A7A5-30BD-3AC5-F261-802BDE58CB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4A6AD-9F03-0DFC-314E-B647D62C13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4EEB1F-E26D-27EE-4E0E-F44B979DE9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68C87D-7C21-8D85-06B4-7F2CB8F28611}"/>
              </a:ext>
            </a:extLst>
          </p:cNvPr>
          <p:cNvSpPr>
            <a:spLocks noGrp="1"/>
          </p:cNvSpPr>
          <p:nvPr>
            <p:ph type="sldNum" sz="quarter" idx="5"/>
          </p:nvPr>
        </p:nvSpPr>
        <p:spPr/>
        <p:txBody>
          <a:bodyPr/>
          <a:lstStyle/>
          <a:p>
            <a:fld id="{1577C5A9-9588-4561-A8D0-39ABDE3C09AA}" type="slidenum">
              <a:rPr lang="en-US" smtClean="0"/>
              <a:t>30</a:t>
            </a:fld>
            <a:endParaRPr lang="en-US"/>
          </a:p>
        </p:txBody>
      </p:sp>
    </p:spTree>
    <p:extLst>
      <p:ext uri="{BB962C8B-B14F-4D97-AF65-F5344CB8AC3E}">
        <p14:creationId xmlns:p14="http://schemas.microsoft.com/office/powerpoint/2010/main" val="629548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marL="0" marR="0" lvl="0" indent="0" algn="r" defTabSz="949874" rtl="0" eaLnBrk="0" fontAlgn="base" latinLnBrk="0" hangingPunct="0">
              <a:lnSpc>
                <a:spcPct val="100000"/>
              </a:lnSpc>
              <a:spcBef>
                <a:spcPct val="0"/>
              </a:spcBef>
              <a:spcAft>
                <a:spcPct val="0"/>
              </a:spcAft>
              <a:buClrTx/>
              <a:buSzTx/>
              <a:buFontTx/>
              <a:buNone/>
              <a:tabLst/>
              <a:defRPr/>
            </a:pPr>
            <a:fld id="{452E54DB-C414-4364-9C4C-E4360818000B}" type="datetime1">
              <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49874" rtl="0" eaLnBrk="0" fontAlgn="base" latinLnBrk="0" hangingPunct="0">
                <a:lnSpc>
                  <a:spcPct val="100000"/>
                </a:lnSpc>
                <a:spcBef>
                  <a:spcPct val="0"/>
                </a:spcBef>
                <a:spcAft>
                  <a:spcPct val="0"/>
                </a:spcAft>
                <a:buClrTx/>
                <a:buSzTx/>
                <a:buFontTx/>
                <a:buNone/>
                <a:tabLst/>
                <a:defRPr/>
              </a:pPr>
              <a:t>11/1/2025</a:t>
            </a:fld>
            <a:endPar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49874" rtl="0" eaLnBrk="0" fontAlgn="base" latinLnBrk="0" hangingPunct="0">
              <a:lnSpc>
                <a:spcPct val="100000"/>
              </a:lnSpc>
              <a:spcBef>
                <a:spcPct val="0"/>
              </a:spcBef>
              <a:spcAft>
                <a:spcPct val="0"/>
              </a:spcAft>
              <a:buClrTx/>
              <a:buSzTx/>
              <a:buFontTx/>
              <a:buNone/>
              <a:tabLst/>
              <a:defRPr/>
            </a:pPr>
            <a:fld id="{879A2ADD-3788-49A7-A77E-AC8EA308A2B4}" type="slidenum">
              <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49874" rtl="0" eaLnBrk="0" fontAlgn="base" latinLnBrk="0" hangingPunct="0">
                <a:lnSpc>
                  <a:spcPct val="100000"/>
                </a:lnSpc>
                <a:spcBef>
                  <a:spcPct val="0"/>
                </a:spcBef>
                <a:spcAft>
                  <a:spcPct val="0"/>
                </a:spcAft>
                <a:buClrTx/>
                <a:buSzTx/>
                <a:buFontTx/>
                <a:buNone/>
                <a:tabLst/>
                <a:defRPr/>
              </a:pPr>
              <a:t>31</a:t>
            </a:fld>
            <a:endParaRPr kumimoji="0" lang="en-US" sz="11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525973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BEBB2-E9FD-DC67-CA5C-B5D8185823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2943A0-F2FC-85D1-F09E-D4497375B1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4A1B6B-7DAE-1C77-A37D-E125F3CEDC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1B5787-903C-A2D7-87F0-83436B2877C6}"/>
              </a:ext>
            </a:extLst>
          </p:cNvPr>
          <p:cNvSpPr>
            <a:spLocks noGrp="1"/>
          </p:cNvSpPr>
          <p:nvPr>
            <p:ph type="sldNum" sz="quarter" idx="5"/>
          </p:nvPr>
        </p:nvSpPr>
        <p:spPr/>
        <p:txBody>
          <a:bodyPr/>
          <a:lstStyle/>
          <a:p>
            <a:fld id="{1577C5A9-9588-4561-A8D0-39ABDE3C09AA}" type="slidenum">
              <a:rPr lang="en-US" smtClean="0"/>
              <a:t>33</a:t>
            </a:fld>
            <a:endParaRPr lang="en-US"/>
          </a:p>
        </p:txBody>
      </p:sp>
    </p:spTree>
    <p:extLst>
      <p:ext uri="{BB962C8B-B14F-4D97-AF65-F5344CB8AC3E}">
        <p14:creationId xmlns:p14="http://schemas.microsoft.com/office/powerpoint/2010/main" val="1887000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a:defRPr/>
            </a:pPr>
            <a:fld id="{FC97ECA2-E60F-4932-8384-38DE9052DE24}" type="datetime1">
              <a:rPr lang="en-US" smtClean="0"/>
              <a:pPr>
                <a:defRPr/>
              </a:pPr>
              <a:t>11/1/2025</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pPr>
              <a:defRPr/>
            </a:pPr>
            <a:fld id="{879A2ADD-3788-49A7-A77E-AC8EA308A2B4}" type="slidenum">
              <a:rPr lang="en-US" smtClean="0"/>
              <a:pPr>
                <a:defRPr/>
              </a:pPr>
              <a:t>35</a:t>
            </a:fld>
            <a:endParaRPr lang="en-US"/>
          </a:p>
        </p:txBody>
      </p:sp>
    </p:spTree>
    <p:extLst>
      <p:ext uri="{BB962C8B-B14F-4D97-AF65-F5344CB8AC3E}">
        <p14:creationId xmlns:p14="http://schemas.microsoft.com/office/powerpoint/2010/main" val="810859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a:defRPr/>
            </a:pPr>
            <a:fld id="{FC97ECA2-E60F-4932-8384-38DE9052DE24}" type="datetime1">
              <a:rPr lang="en-US" smtClean="0"/>
              <a:pPr>
                <a:defRPr/>
              </a:pPr>
              <a:t>11/1/2025</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pPr>
              <a:defRPr/>
            </a:pPr>
            <a:fld id="{879A2ADD-3788-49A7-A77E-AC8EA308A2B4}" type="slidenum">
              <a:rPr lang="en-US" smtClean="0"/>
              <a:pPr>
                <a:defRPr/>
              </a:pPr>
              <a:t>36</a:t>
            </a:fld>
            <a:endParaRPr lang="en-US"/>
          </a:p>
        </p:txBody>
      </p:sp>
    </p:spTree>
    <p:extLst>
      <p:ext uri="{BB962C8B-B14F-4D97-AF65-F5344CB8AC3E}">
        <p14:creationId xmlns:p14="http://schemas.microsoft.com/office/powerpoint/2010/main" val="531662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https://journals.ametsoc.org/view/journals/atsc/18/1/1520-0469_1961_018_0081_sa_2_0_co_2.xml</a:t>
            </a:r>
          </a:p>
        </p:txBody>
      </p:sp>
      <p:sp>
        <p:nvSpPr>
          <p:cNvPr id="4" name="Date Placeholder 3"/>
          <p:cNvSpPr>
            <a:spLocks noGrp="1"/>
          </p:cNvSpPr>
          <p:nvPr>
            <p:ph type="dt" idx="1"/>
          </p:nvPr>
        </p:nvSpPr>
        <p:spPr/>
        <p:txBody>
          <a:bodyPr/>
          <a:lstStyle/>
          <a:p>
            <a:pPr>
              <a:defRPr/>
            </a:pPr>
            <a:fld id="{FC97ECA2-E60F-4932-8384-38DE9052DE24}" type="datetime1">
              <a:rPr lang="en-US" smtClean="0"/>
              <a:pPr>
                <a:defRPr/>
              </a:pPr>
              <a:t>11/1/2025</a:t>
            </a:fld>
            <a:endParaRPr lang="en-US"/>
          </a:p>
        </p:txBody>
      </p:sp>
      <p:sp>
        <p:nvSpPr>
          <p:cNvPr id="5" name="Footer Placeholder 4"/>
          <p:cNvSpPr>
            <a:spLocks noGrp="1"/>
          </p:cNvSpPr>
          <p:nvPr>
            <p:ph type="ftr" sz="quarter" idx="4"/>
          </p:nvPr>
        </p:nvSpPr>
        <p:spPr/>
        <p:txBody>
          <a:bodyPr/>
          <a:lstStyle/>
          <a:p>
            <a:pPr>
              <a:defRPr/>
            </a:pPr>
            <a:endParaRPr lang="en-US"/>
          </a:p>
        </p:txBody>
      </p:sp>
      <p:sp>
        <p:nvSpPr>
          <p:cNvPr id="6" name="Slide Number Placeholder 5"/>
          <p:cNvSpPr>
            <a:spLocks noGrp="1"/>
          </p:cNvSpPr>
          <p:nvPr>
            <p:ph type="sldNum" sz="quarter" idx="5"/>
          </p:nvPr>
        </p:nvSpPr>
        <p:spPr/>
        <p:txBody>
          <a:bodyPr/>
          <a:lstStyle/>
          <a:p>
            <a:pPr>
              <a:defRPr/>
            </a:pPr>
            <a:fld id="{879A2ADD-3788-49A7-A77E-AC8EA308A2B4}" type="slidenum">
              <a:rPr lang="en-US" smtClean="0"/>
              <a:pPr>
                <a:defRPr/>
              </a:pPr>
              <a:t>37</a:t>
            </a:fld>
            <a:endParaRPr lang="en-US"/>
          </a:p>
        </p:txBody>
      </p:sp>
    </p:spTree>
    <p:extLst>
      <p:ext uri="{BB962C8B-B14F-4D97-AF65-F5344CB8AC3E}">
        <p14:creationId xmlns:p14="http://schemas.microsoft.com/office/powerpoint/2010/main" val="1312522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38</a:t>
            </a:fld>
            <a:endParaRPr lang="en-US"/>
          </a:p>
        </p:txBody>
      </p:sp>
    </p:spTree>
    <p:extLst>
      <p:ext uri="{BB962C8B-B14F-4D97-AF65-F5344CB8AC3E}">
        <p14:creationId xmlns:p14="http://schemas.microsoft.com/office/powerpoint/2010/main" val="2269197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9.png"/><Relationship Id="rId7"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9.png"/><Relationship Id="rId7"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799A-9656-ED23-81AB-5C4B7E8A72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3FB57C-0607-4EDF-21A8-9F06149E0E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A0AB85-4363-938A-F4B2-A5AF94989188}"/>
              </a:ext>
            </a:extLst>
          </p:cNvPr>
          <p:cNvSpPr>
            <a:spLocks noGrp="1"/>
          </p:cNvSpPr>
          <p:nvPr>
            <p:ph type="dt" sz="half" idx="10"/>
          </p:nvPr>
        </p:nvSpPr>
        <p:spPr/>
        <p:txBody>
          <a:bodyPr/>
          <a:lstStyle/>
          <a:p>
            <a:fld id="{032A1905-AC1F-4707-8E94-F7174B1F09CF}" type="datetimeFigureOut">
              <a:rPr lang="en-US" smtClean="0"/>
              <a:t>11/1/2025</a:t>
            </a:fld>
            <a:endParaRPr lang="en-US"/>
          </a:p>
        </p:txBody>
      </p:sp>
      <p:sp>
        <p:nvSpPr>
          <p:cNvPr id="5" name="Footer Placeholder 4">
            <a:extLst>
              <a:ext uri="{FF2B5EF4-FFF2-40B4-BE49-F238E27FC236}">
                <a16:creationId xmlns:a16="http://schemas.microsoft.com/office/drawing/2014/main" id="{A9374DF4-68E7-830D-D2DD-0D3D9347B1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98C7C4-A3AB-6B60-E394-44C660A245B6}"/>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949774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8A3B7-16AD-7AF0-439D-491A8030F5C7}"/>
              </a:ext>
            </a:extLst>
          </p:cNvPr>
          <p:cNvSpPr>
            <a:spLocks noGrp="1"/>
          </p:cNvSpPr>
          <p:nvPr>
            <p:ph type="title"/>
          </p:nvPr>
        </p:nvSpPr>
        <p:spPr>
          <a:xfrm>
            <a:off x="838200" y="18296"/>
            <a:ext cx="10515600" cy="825172"/>
          </a:xfrm>
        </p:spPr>
        <p:txBody>
          <a:bodyPr>
            <a:normAutofit/>
          </a:bodyPr>
          <a:lstStyle>
            <a:lvl1pPr>
              <a:defRPr sz="2800">
                <a:solidFill>
                  <a:srgbClr val="00B0F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0576013-9074-3D2B-6C6C-6F3DAD12474D}"/>
              </a:ext>
            </a:extLst>
          </p:cNvPr>
          <p:cNvSpPr>
            <a:spLocks noGrp="1"/>
          </p:cNvSpPr>
          <p:nvPr>
            <p:ph idx="1"/>
          </p:nvPr>
        </p:nvSpPr>
        <p:spPr>
          <a:xfrm>
            <a:off x="838200" y="1230479"/>
            <a:ext cx="10515600" cy="4351338"/>
          </a:xfrm>
        </p:spPr>
        <p:txBody>
          <a:bodyPr/>
          <a:lstStyle>
            <a:lvl1pPr marL="0" indent="0">
              <a:buNone/>
              <a:defRPr sz="2000"/>
            </a:lvl1pPr>
            <a:lvl2pPr>
              <a:defRPr sz="20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6073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275A1-5530-B569-F696-ECD1DDB259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6BB7B0-A3C4-4901-6EF8-028DD8E852D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B99B08-4471-0108-EA1A-76AB5DC79636}"/>
              </a:ext>
            </a:extLst>
          </p:cNvPr>
          <p:cNvSpPr>
            <a:spLocks noGrp="1"/>
          </p:cNvSpPr>
          <p:nvPr>
            <p:ph type="dt" sz="half" idx="10"/>
          </p:nvPr>
        </p:nvSpPr>
        <p:spPr/>
        <p:txBody>
          <a:bodyPr/>
          <a:lstStyle/>
          <a:p>
            <a:fld id="{032A1905-AC1F-4707-8E94-F7174B1F09CF}" type="datetimeFigureOut">
              <a:rPr lang="en-US" smtClean="0"/>
              <a:t>11/1/2025</a:t>
            </a:fld>
            <a:endParaRPr lang="en-US"/>
          </a:p>
        </p:txBody>
      </p:sp>
      <p:sp>
        <p:nvSpPr>
          <p:cNvPr id="5" name="Footer Placeholder 4">
            <a:extLst>
              <a:ext uri="{FF2B5EF4-FFF2-40B4-BE49-F238E27FC236}">
                <a16:creationId xmlns:a16="http://schemas.microsoft.com/office/drawing/2014/main" id="{C3E03DF7-B747-4204-BEFE-B40FAE68B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8F3BBA-C698-5432-C7DE-CF6E49CEDFAB}"/>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17759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4AB9F-7CAE-632B-E5F9-E39AC2C15C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F0DAAF-9A11-9288-9D10-ED397D3F1C68}"/>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AEEFBFA-C860-3D6E-7D70-106C694CBD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4AB465-1AB5-24D1-2343-094F4C3C222A}"/>
              </a:ext>
            </a:extLst>
          </p:cNvPr>
          <p:cNvSpPr>
            <a:spLocks noGrp="1"/>
          </p:cNvSpPr>
          <p:nvPr>
            <p:ph type="dt" sz="half" idx="10"/>
          </p:nvPr>
        </p:nvSpPr>
        <p:spPr/>
        <p:txBody>
          <a:bodyPr/>
          <a:lstStyle/>
          <a:p>
            <a:fld id="{032A1905-AC1F-4707-8E94-F7174B1F09CF}" type="datetimeFigureOut">
              <a:rPr lang="en-US" smtClean="0"/>
              <a:t>11/1/2025</a:t>
            </a:fld>
            <a:endParaRPr lang="en-US"/>
          </a:p>
        </p:txBody>
      </p:sp>
      <p:sp>
        <p:nvSpPr>
          <p:cNvPr id="6" name="Footer Placeholder 5">
            <a:extLst>
              <a:ext uri="{FF2B5EF4-FFF2-40B4-BE49-F238E27FC236}">
                <a16:creationId xmlns:a16="http://schemas.microsoft.com/office/drawing/2014/main" id="{D2D19C35-1DC7-71D7-5684-E361807D25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280EF1-C51A-51D7-F4C0-83E9F3767F64}"/>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1503624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40369-B238-E7D2-46DB-244B06294E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BD395E-AFBB-12B2-5A59-86F119BBDE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3D4E34-7009-E4D5-D085-5E7890332E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D162C0-5B30-99CD-C64F-A87746DB33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63659E-1CE8-9F3B-D995-25E4F74CA7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53AC6F-70BC-C16D-C3F2-1A6F3B79C51D}"/>
              </a:ext>
            </a:extLst>
          </p:cNvPr>
          <p:cNvSpPr>
            <a:spLocks noGrp="1"/>
          </p:cNvSpPr>
          <p:nvPr>
            <p:ph type="dt" sz="half" idx="10"/>
          </p:nvPr>
        </p:nvSpPr>
        <p:spPr/>
        <p:txBody>
          <a:bodyPr/>
          <a:lstStyle/>
          <a:p>
            <a:fld id="{032A1905-AC1F-4707-8E94-F7174B1F09CF}" type="datetimeFigureOut">
              <a:rPr lang="en-US" smtClean="0"/>
              <a:t>11/1/2025</a:t>
            </a:fld>
            <a:endParaRPr lang="en-US"/>
          </a:p>
        </p:txBody>
      </p:sp>
      <p:sp>
        <p:nvSpPr>
          <p:cNvPr id="8" name="Footer Placeholder 7">
            <a:extLst>
              <a:ext uri="{FF2B5EF4-FFF2-40B4-BE49-F238E27FC236}">
                <a16:creationId xmlns:a16="http://schemas.microsoft.com/office/drawing/2014/main" id="{B6D93CAF-01C3-0E7B-8F28-9F00A967A2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3FBF3-845C-C93C-5D42-C96EEAFE2BC8}"/>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258322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7817-9406-3DA4-6B64-80858C9C6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EAF43A-39BF-6F5A-18E3-275830518D04}"/>
              </a:ext>
            </a:extLst>
          </p:cNvPr>
          <p:cNvSpPr>
            <a:spLocks noGrp="1"/>
          </p:cNvSpPr>
          <p:nvPr>
            <p:ph type="dt" sz="half" idx="10"/>
          </p:nvPr>
        </p:nvSpPr>
        <p:spPr/>
        <p:txBody>
          <a:bodyPr/>
          <a:lstStyle/>
          <a:p>
            <a:fld id="{032A1905-AC1F-4707-8E94-F7174B1F09CF}" type="datetimeFigureOut">
              <a:rPr lang="en-US" smtClean="0"/>
              <a:t>11/1/2025</a:t>
            </a:fld>
            <a:endParaRPr lang="en-US"/>
          </a:p>
        </p:txBody>
      </p:sp>
      <p:sp>
        <p:nvSpPr>
          <p:cNvPr id="4" name="Footer Placeholder 3">
            <a:extLst>
              <a:ext uri="{FF2B5EF4-FFF2-40B4-BE49-F238E27FC236}">
                <a16:creationId xmlns:a16="http://schemas.microsoft.com/office/drawing/2014/main" id="{75C847A2-415F-6A9F-BB23-7FBB2CD797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61DD9C-0546-9BDF-3067-8158BDC3B979}"/>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6077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F41FF-4B3D-4F9F-0E3A-91CF1AE168DC}"/>
              </a:ext>
            </a:extLst>
          </p:cNvPr>
          <p:cNvSpPr>
            <a:spLocks noGrp="1"/>
          </p:cNvSpPr>
          <p:nvPr>
            <p:ph type="dt" sz="half" idx="10"/>
          </p:nvPr>
        </p:nvSpPr>
        <p:spPr/>
        <p:txBody>
          <a:bodyPr/>
          <a:lstStyle/>
          <a:p>
            <a:fld id="{032A1905-AC1F-4707-8E94-F7174B1F09CF}" type="datetimeFigureOut">
              <a:rPr lang="en-US" smtClean="0"/>
              <a:t>11/1/2025</a:t>
            </a:fld>
            <a:endParaRPr lang="en-US"/>
          </a:p>
        </p:txBody>
      </p:sp>
      <p:sp>
        <p:nvSpPr>
          <p:cNvPr id="3" name="Footer Placeholder 2">
            <a:extLst>
              <a:ext uri="{FF2B5EF4-FFF2-40B4-BE49-F238E27FC236}">
                <a16:creationId xmlns:a16="http://schemas.microsoft.com/office/drawing/2014/main" id="{D927706D-2201-3A67-FE51-2520C07BB5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1A9859-7672-BC68-70BB-7F63B5BB4472}"/>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821860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5AAA-FE93-AE5D-A3C2-10C02D764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14F16D-3E10-4697-BAA4-2610585E25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84C711-5739-8749-F38C-F439959FF6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E9F272-F7FE-5742-7553-574A7E283908}"/>
              </a:ext>
            </a:extLst>
          </p:cNvPr>
          <p:cNvSpPr>
            <a:spLocks noGrp="1"/>
          </p:cNvSpPr>
          <p:nvPr>
            <p:ph type="dt" sz="half" idx="10"/>
          </p:nvPr>
        </p:nvSpPr>
        <p:spPr/>
        <p:txBody>
          <a:bodyPr/>
          <a:lstStyle/>
          <a:p>
            <a:fld id="{032A1905-AC1F-4707-8E94-F7174B1F09CF}" type="datetimeFigureOut">
              <a:rPr lang="en-US" smtClean="0"/>
              <a:t>11/1/2025</a:t>
            </a:fld>
            <a:endParaRPr lang="en-US"/>
          </a:p>
        </p:txBody>
      </p:sp>
      <p:sp>
        <p:nvSpPr>
          <p:cNvPr id="6" name="Footer Placeholder 5">
            <a:extLst>
              <a:ext uri="{FF2B5EF4-FFF2-40B4-BE49-F238E27FC236}">
                <a16:creationId xmlns:a16="http://schemas.microsoft.com/office/drawing/2014/main" id="{8AC6B6F6-736D-DC12-5C7C-13CDA69483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CBE2A6-13A8-91FF-5CD4-61DA9824D4B1}"/>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997009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82728-F294-59CA-9DA6-60055ABBB3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17E305-A866-E36A-7781-FFE9FF2923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DED3A1-E280-630C-E7BA-B9198AFCC2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DB0C6-B428-33E2-E0A3-4C7D0FD50FD9}"/>
              </a:ext>
            </a:extLst>
          </p:cNvPr>
          <p:cNvSpPr>
            <a:spLocks noGrp="1"/>
          </p:cNvSpPr>
          <p:nvPr>
            <p:ph type="dt" sz="half" idx="10"/>
          </p:nvPr>
        </p:nvSpPr>
        <p:spPr/>
        <p:txBody>
          <a:bodyPr/>
          <a:lstStyle/>
          <a:p>
            <a:fld id="{032A1905-AC1F-4707-8E94-F7174B1F09CF}" type="datetimeFigureOut">
              <a:rPr lang="en-US" smtClean="0"/>
              <a:t>11/1/2025</a:t>
            </a:fld>
            <a:endParaRPr lang="en-US"/>
          </a:p>
        </p:txBody>
      </p:sp>
      <p:sp>
        <p:nvSpPr>
          <p:cNvPr id="6" name="Footer Placeholder 5">
            <a:extLst>
              <a:ext uri="{FF2B5EF4-FFF2-40B4-BE49-F238E27FC236}">
                <a16:creationId xmlns:a16="http://schemas.microsoft.com/office/drawing/2014/main" id="{32335A07-9AAB-42E3-164D-1138F1DAE5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488976-A1BE-9FC8-04F8-6A933142C44D}"/>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4262644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9EC6D-F456-42BD-AC25-34F488804D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CE9E5E-A387-ED0B-1B72-8A34859D7D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68F67F-E98B-EBCA-25C5-9245B3928D17}"/>
              </a:ext>
            </a:extLst>
          </p:cNvPr>
          <p:cNvSpPr>
            <a:spLocks noGrp="1"/>
          </p:cNvSpPr>
          <p:nvPr>
            <p:ph type="dt" sz="half" idx="10"/>
          </p:nvPr>
        </p:nvSpPr>
        <p:spPr/>
        <p:txBody>
          <a:bodyPr/>
          <a:lstStyle/>
          <a:p>
            <a:fld id="{032A1905-AC1F-4707-8E94-F7174B1F09CF}" type="datetimeFigureOut">
              <a:rPr lang="en-US" smtClean="0"/>
              <a:t>11/1/2025</a:t>
            </a:fld>
            <a:endParaRPr lang="en-US"/>
          </a:p>
        </p:txBody>
      </p:sp>
      <p:sp>
        <p:nvSpPr>
          <p:cNvPr id="5" name="Footer Placeholder 4">
            <a:extLst>
              <a:ext uri="{FF2B5EF4-FFF2-40B4-BE49-F238E27FC236}">
                <a16:creationId xmlns:a16="http://schemas.microsoft.com/office/drawing/2014/main" id="{B6D43DA9-BB64-26CC-FF9E-950267C9A3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B3358E-5F54-3D89-B7E8-65150FA34DC0}"/>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2803192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BDD9C3-341B-39D6-FF65-EBE176E9A9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E22B63-DDDF-32A3-160B-49B3D1254B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08D421-000C-ACA2-D2DB-6D540E16F2FA}"/>
              </a:ext>
            </a:extLst>
          </p:cNvPr>
          <p:cNvSpPr>
            <a:spLocks noGrp="1"/>
          </p:cNvSpPr>
          <p:nvPr>
            <p:ph type="dt" sz="half" idx="10"/>
          </p:nvPr>
        </p:nvSpPr>
        <p:spPr/>
        <p:txBody>
          <a:bodyPr/>
          <a:lstStyle/>
          <a:p>
            <a:fld id="{032A1905-AC1F-4707-8E94-F7174B1F09CF}" type="datetimeFigureOut">
              <a:rPr lang="en-US" smtClean="0"/>
              <a:t>11/1/2025</a:t>
            </a:fld>
            <a:endParaRPr lang="en-US"/>
          </a:p>
        </p:txBody>
      </p:sp>
      <p:sp>
        <p:nvSpPr>
          <p:cNvPr id="5" name="Footer Placeholder 4">
            <a:extLst>
              <a:ext uri="{FF2B5EF4-FFF2-40B4-BE49-F238E27FC236}">
                <a16:creationId xmlns:a16="http://schemas.microsoft.com/office/drawing/2014/main" id="{EBCB889C-0117-8E6A-7FAF-6866B9BC1F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D65FC6-0824-ADD6-C620-C766D43CA478}"/>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2056156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Image Background Shie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A963CE4-0B47-E14C-9F34-FE73C1C1A4F3}"/>
              </a:ext>
            </a:extLst>
          </p:cNvPr>
          <p:cNvPicPr>
            <a:picLocks noChangeAspect="1"/>
          </p:cNvPicPr>
          <p:nvPr userDrawn="1"/>
        </p:nvPicPr>
        <p:blipFill rotWithShape="1">
          <a:blip r:embed="rId2"/>
          <a:srcRect l="1" t="28434" r="25845" b="9306"/>
          <a:stretch/>
        </p:blipFill>
        <p:spPr>
          <a:xfrm>
            <a:off x="-1" y="0"/>
            <a:ext cx="12192001" cy="6824250"/>
          </a:xfrm>
          <a:prstGeom prst="rect">
            <a:avLst/>
          </a:prstGeom>
        </p:spPr>
      </p:pic>
      <p:pic>
        <p:nvPicPr>
          <p:cNvPr id="21" name="Picture 20">
            <a:extLst>
              <a:ext uri="{FF2B5EF4-FFF2-40B4-BE49-F238E27FC236}">
                <a16:creationId xmlns:a16="http://schemas.microsoft.com/office/drawing/2014/main" id="{F9E3BA62-8BB3-B747-9E3E-15AA957B80D0}"/>
              </a:ext>
              <a:ext uri="{C183D7F6-B498-43B3-948B-1728B52AA6E4}">
                <adec:decorative xmlns:adec="http://schemas.microsoft.com/office/drawing/2017/decorative" val="1"/>
              </a:ext>
            </a:extLst>
          </p:cNvPr>
          <p:cNvPicPr>
            <a:picLocks noChangeAspect="1"/>
          </p:cNvPicPr>
          <p:nvPr userDrawn="1"/>
        </p:nvPicPr>
        <p:blipFill>
          <a:blip r:embed="rId3">
            <a:alphaModFix amt="80000"/>
          </a:blip>
          <a:srcRect/>
          <a:stretch/>
        </p:blipFill>
        <p:spPr>
          <a:xfrm>
            <a:off x="-2703201" y="-2649403"/>
            <a:ext cx="9640714" cy="12476217"/>
          </a:xfrm>
          <a:prstGeom prst="rect">
            <a:avLst/>
          </a:prstGeom>
        </p:spPr>
      </p:pic>
      <p:sp>
        <p:nvSpPr>
          <p:cNvPr id="2" name="Title 1"/>
          <p:cNvSpPr>
            <a:spLocks noGrp="1"/>
          </p:cNvSpPr>
          <p:nvPr>
            <p:ph type="ctrTitle"/>
          </p:nvPr>
        </p:nvSpPr>
        <p:spPr>
          <a:xfrm>
            <a:off x="914400" y="1201106"/>
            <a:ext cx="3776134" cy="2387600"/>
          </a:xfrm>
        </p:spPr>
        <p:txBody>
          <a:bodyPr anchor="b">
            <a:no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950580" y="3680781"/>
            <a:ext cx="3739954" cy="623598"/>
          </a:xfrm>
        </p:spPr>
        <p:txBody>
          <a:bodyPr>
            <a:noAutofit/>
          </a:bodyPr>
          <a:lstStyle>
            <a:lvl1pPr marL="0" indent="0" algn="l">
              <a:buNone/>
              <a:defRPr sz="1800" b="0" i="0">
                <a:solidFill>
                  <a:schemeClr val="tx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5" name="Group 14">
            <a:extLst>
              <a:ext uri="{FF2B5EF4-FFF2-40B4-BE49-F238E27FC236}">
                <a16:creationId xmlns:a16="http://schemas.microsoft.com/office/drawing/2014/main" id="{26A5BA48-AFE1-5E44-A9C5-06E7B917E328}"/>
              </a:ext>
            </a:extLst>
          </p:cNvPr>
          <p:cNvGrpSpPr/>
          <p:nvPr userDrawn="1"/>
        </p:nvGrpSpPr>
        <p:grpSpPr>
          <a:xfrm>
            <a:off x="0" y="6395644"/>
            <a:ext cx="12192000" cy="470922"/>
            <a:chOff x="0" y="6395644"/>
            <a:chExt cx="12192000" cy="470922"/>
          </a:xfrm>
        </p:grpSpPr>
        <p:sp>
          <p:nvSpPr>
            <p:cNvPr id="16" name="Rectangle 15">
              <a:extLst>
                <a:ext uri="{FF2B5EF4-FFF2-40B4-BE49-F238E27FC236}">
                  <a16:creationId xmlns:a16="http://schemas.microsoft.com/office/drawing/2014/main" id="{E80D7907-C9D3-3549-909B-0DF4C37BE507}"/>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7" name="Picture 16">
              <a:extLst>
                <a:ext uri="{FF2B5EF4-FFF2-40B4-BE49-F238E27FC236}">
                  <a16:creationId xmlns:a16="http://schemas.microsoft.com/office/drawing/2014/main" id="{F11A4FFB-2DA6-B041-8E46-A9F639194E56}"/>
                </a:ext>
              </a:extLst>
            </p:cNvPr>
            <p:cNvPicPr>
              <a:picLocks noChangeAspect="1"/>
            </p:cNvPicPr>
            <p:nvPr userDrawn="1"/>
          </p:nvPicPr>
          <p:blipFill>
            <a:blip r:embed="rId4"/>
            <a:srcRect/>
            <a:stretch/>
          </p:blipFill>
          <p:spPr>
            <a:xfrm>
              <a:off x="703686" y="6407383"/>
              <a:ext cx="2094393" cy="451789"/>
            </a:xfrm>
            <a:prstGeom prst="rect">
              <a:avLst/>
            </a:prstGeom>
          </p:spPr>
        </p:pic>
        <p:pic>
          <p:nvPicPr>
            <p:cNvPr id="19" name="Picture 18">
              <a:extLst>
                <a:ext uri="{FF2B5EF4-FFF2-40B4-BE49-F238E27FC236}">
                  <a16:creationId xmlns:a16="http://schemas.microsoft.com/office/drawing/2014/main" id="{8AFD6274-0791-934D-9895-1D69E96EC512}"/>
                </a:ext>
              </a:extLst>
            </p:cNvPr>
            <p:cNvPicPr>
              <a:picLocks noChangeAspect="1"/>
            </p:cNvPicPr>
            <p:nvPr userDrawn="1"/>
          </p:nvPicPr>
          <p:blipFill>
            <a:blip r:embed="rId5"/>
            <a:srcRect/>
            <a:stretch/>
          </p:blipFill>
          <p:spPr>
            <a:xfrm>
              <a:off x="4110607" y="6395644"/>
              <a:ext cx="2088055" cy="462356"/>
            </a:xfrm>
            <a:prstGeom prst="rect">
              <a:avLst/>
            </a:prstGeom>
          </p:spPr>
        </p:pic>
        <p:pic>
          <p:nvPicPr>
            <p:cNvPr id="29" name="Picture 28">
              <a:extLst>
                <a:ext uri="{FF2B5EF4-FFF2-40B4-BE49-F238E27FC236}">
                  <a16:creationId xmlns:a16="http://schemas.microsoft.com/office/drawing/2014/main" id="{3874AEBB-E874-8448-8608-9D9CEE764C06}"/>
                </a:ext>
              </a:extLst>
            </p:cNvPr>
            <p:cNvPicPr>
              <a:picLocks noChangeAspect="1"/>
            </p:cNvPicPr>
            <p:nvPr userDrawn="1"/>
          </p:nvPicPr>
          <p:blipFill>
            <a:blip r:embed="rId6"/>
            <a:srcRect/>
            <a:stretch/>
          </p:blipFill>
          <p:spPr>
            <a:xfrm>
              <a:off x="2763387" y="6410995"/>
              <a:ext cx="2040333" cy="450968"/>
            </a:xfrm>
            <a:prstGeom prst="rect">
              <a:avLst/>
            </a:prstGeom>
          </p:spPr>
        </p:pic>
        <p:cxnSp>
          <p:nvCxnSpPr>
            <p:cNvPr id="30" name="Straight Connector 29">
              <a:extLst>
                <a:ext uri="{FF2B5EF4-FFF2-40B4-BE49-F238E27FC236}">
                  <a16:creationId xmlns:a16="http://schemas.microsoft.com/office/drawing/2014/main" id="{AB065AF6-9149-3648-8E45-2ACA8FA07ED1}"/>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D170052-8987-EA41-9962-ED4E6D421F63}"/>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B5ACAA2-15A7-A242-95F3-F25F41B673C5}"/>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A5ED9AEA-ED2D-3E00-73C3-72167F20D842}"/>
              </a:ext>
            </a:extLst>
          </p:cNvPr>
          <p:cNvGrpSpPr/>
          <p:nvPr userDrawn="1"/>
        </p:nvGrpSpPr>
        <p:grpSpPr>
          <a:xfrm>
            <a:off x="0" y="6395648"/>
            <a:ext cx="12192000" cy="470918"/>
            <a:chOff x="0" y="6395648"/>
            <a:chExt cx="12192000" cy="470918"/>
          </a:xfrm>
        </p:grpSpPr>
        <p:sp>
          <p:nvSpPr>
            <p:cNvPr id="35" name="Rectangle 34">
              <a:extLst>
                <a:ext uri="{FF2B5EF4-FFF2-40B4-BE49-F238E27FC236}">
                  <a16:creationId xmlns:a16="http://schemas.microsoft.com/office/drawing/2014/main" id="{BD42DEBB-14DF-D586-A4F1-FA4628BC52E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36" name="Picture 16">
              <a:extLst>
                <a:ext uri="{FF2B5EF4-FFF2-40B4-BE49-F238E27FC236}">
                  <a16:creationId xmlns:a16="http://schemas.microsoft.com/office/drawing/2014/main" id="{7DC00C2F-F416-0550-099B-81551055FF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37" name="Straight Connector 36">
              <a:extLst>
                <a:ext uri="{FF2B5EF4-FFF2-40B4-BE49-F238E27FC236}">
                  <a16:creationId xmlns:a16="http://schemas.microsoft.com/office/drawing/2014/main" id="{F27B669A-0F21-DCDF-E5E4-7C188F3BA190}"/>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B9C473B1-050A-A247-ADA5-767EBF554207}"/>
              </a:ext>
            </a:extLst>
          </p:cNvPr>
          <p:cNvSpPr>
            <a:spLocks noGrp="1"/>
          </p:cNvSpPr>
          <p:nvPr>
            <p:ph type="sldNum" sz="quarter" idx="10"/>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176384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Image Background Ba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5CC0828-A75B-F849-8641-3DEDF618C8F3}"/>
              </a:ext>
            </a:extLst>
          </p:cNvPr>
          <p:cNvPicPr>
            <a:picLocks noChangeAspect="1"/>
          </p:cNvPicPr>
          <p:nvPr userDrawn="1"/>
        </p:nvPicPr>
        <p:blipFill rotWithShape="1">
          <a:blip r:embed="rId2"/>
          <a:srcRect t="28434" r="25845" b="9209"/>
          <a:stretch/>
        </p:blipFill>
        <p:spPr>
          <a:xfrm>
            <a:off x="-1" y="0"/>
            <a:ext cx="12192000" cy="6834819"/>
          </a:xfrm>
          <a:prstGeom prst="rect">
            <a:avLst/>
          </a:prstGeom>
        </p:spPr>
      </p:pic>
      <p:sp>
        <p:nvSpPr>
          <p:cNvPr id="12" name="Rectangle 11">
            <a:extLst>
              <a:ext uri="{FF2B5EF4-FFF2-40B4-BE49-F238E27FC236}">
                <a16:creationId xmlns:a16="http://schemas.microsoft.com/office/drawing/2014/main" id="{EE9FA067-2C4D-C14D-A888-A679E57BB2C3}"/>
              </a:ext>
              <a:ext uri="{C183D7F6-B498-43B3-948B-1728B52AA6E4}">
                <adec:decorative xmlns:adec="http://schemas.microsoft.com/office/drawing/2017/decorative" val="1"/>
              </a:ext>
            </a:extLst>
          </p:cNvPr>
          <p:cNvSpPr/>
          <p:nvPr userDrawn="1"/>
        </p:nvSpPr>
        <p:spPr>
          <a:xfrm>
            <a:off x="-1" y="-15888"/>
            <a:ext cx="5306907" cy="647501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Helvetica" pitchFamily="2" charset="0"/>
            </a:endParaRPr>
          </a:p>
        </p:txBody>
      </p:sp>
      <p:sp>
        <p:nvSpPr>
          <p:cNvPr id="2" name="Title 1"/>
          <p:cNvSpPr>
            <a:spLocks noGrp="1"/>
          </p:cNvSpPr>
          <p:nvPr>
            <p:ph type="ctrTitle"/>
          </p:nvPr>
        </p:nvSpPr>
        <p:spPr>
          <a:xfrm>
            <a:off x="914400" y="1201106"/>
            <a:ext cx="3776134" cy="2387600"/>
          </a:xfrm>
        </p:spPr>
        <p:txBody>
          <a:bodyPr anchor="b">
            <a:no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950580" y="3680781"/>
            <a:ext cx="3739954" cy="623598"/>
          </a:xfrm>
        </p:spPr>
        <p:txBody>
          <a:bodyPr>
            <a:noAutofit/>
          </a:bodyPr>
          <a:lstStyle>
            <a:lvl1pPr marL="0" indent="0" algn="l">
              <a:buNone/>
              <a:defRPr sz="1800" b="0" i="0">
                <a:solidFill>
                  <a:schemeClr val="tx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5" name="Group 14">
            <a:extLst>
              <a:ext uri="{FF2B5EF4-FFF2-40B4-BE49-F238E27FC236}">
                <a16:creationId xmlns:a16="http://schemas.microsoft.com/office/drawing/2014/main" id="{F37163BF-3A81-2549-BBA1-DD2297BF2E61}"/>
              </a:ext>
            </a:extLst>
          </p:cNvPr>
          <p:cNvGrpSpPr/>
          <p:nvPr userDrawn="1"/>
        </p:nvGrpSpPr>
        <p:grpSpPr>
          <a:xfrm>
            <a:off x="0" y="6395644"/>
            <a:ext cx="12192000" cy="470922"/>
            <a:chOff x="0" y="6395644"/>
            <a:chExt cx="12192000" cy="470922"/>
          </a:xfrm>
        </p:grpSpPr>
        <p:sp>
          <p:nvSpPr>
            <p:cNvPr id="16" name="Rectangle 15">
              <a:extLst>
                <a:ext uri="{FF2B5EF4-FFF2-40B4-BE49-F238E27FC236}">
                  <a16:creationId xmlns:a16="http://schemas.microsoft.com/office/drawing/2014/main" id="{36AB37B8-08AE-A24D-9A15-E005CE6538B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7" name="Picture 16">
              <a:extLst>
                <a:ext uri="{FF2B5EF4-FFF2-40B4-BE49-F238E27FC236}">
                  <a16:creationId xmlns:a16="http://schemas.microsoft.com/office/drawing/2014/main" id="{68DDB43C-FB49-224C-8652-7BE6DDE9E0BB}"/>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18" name="Picture 17">
              <a:extLst>
                <a:ext uri="{FF2B5EF4-FFF2-40B4-BE49-F238E27FC236}">
                  <a16:creationId xmlns:a16="http://schemas.microsoft.com/office/drawing/2014/main" id="{195EF9B5-A787-EA4B-86A6-ED5B1988CF1A}"/>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19" name="Picture 18">
              <a:extLst>
                <a:ext uri="{FF2B5EF4-FFF2-40B4-BE49-F238E27FC236}">
                  <a16:creationId xmlns:a16="http://schemas.microsoft.com/office/drawing/2014/main" id="{6EA3AF97-D04F-8F4A-8167-C306A187B0D9}"/>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9" name="Straight Connector 28">
              <a:extLst>
                <a:ext uri="{FF2B5EF4-FFF2-40B4-BE49-F238E27FC236}">
                  <a16:creationId xmlns:a16="http://schemas.microsoft.com/office/drawing/2014/main" id="{EF1B61ED-8963-3247-B88B-7C128694B709}"/>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BB634E0-223B-8C43-8FCE-13571079D93F}"/>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31340C4-4637-9544-AD35-26F6763C7255}"/>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68F466AD-E15B-EA05-2E09-DB7780C2B182}"/>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B1167D0C-F7BC-5211-2E56-350D515D48B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6" name="Picture 16">
              <a:extLst>
                <a:ext uri="{FF2B5EF4-FFF2-40B4-BE49-F238E27FC236}">
                  <a16:creationId xmlns:a16="http://schemas.microsoft.com/office/drawing/2014/main" id="{02F50351-7CE8-5433-EBE7-6E25F1A2EC2D}"/>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F39F82B1-F6CC-1345-6D19-6E064188A28F}"/>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28" name="Slide Number Placeholder 3">
            <a:extLst>
              <a:ext uri="{FF2B5EF4-FFF2-40B4-BE49-F238E27FC236}">
                <a16:creationId xmlns:a16="http://schemas.microsoft.com/office/drawing/2014/main" id="{00C56AA3-E32C-0E48-BEC1-1F1FE93DB4C6}"/>
              </a:ext>
            </a:extLst>
          </p:cNvPr>
          <p:cNvSpPr>
            <a:spLocks noGrp="1"/>
          </p:cNvSpPr>
          <p:nvPr>
            <p:ph type="sldNum" sz="quarter" idx="10"/>
          </p:nvPr>
        </p:nvSpPr>
        <p:spPr>
          <a:xfrm>
            <a:off x="8610601" y="6459132"/>
            <a:ext cx="3432387" cy="365125"/>
          </a:xfrm>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4158686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Grey Shield">
    <p:bg>
      <p:bgPr>
        <a:solidFill>
          <a:schemeClr val="bg1"/>
        </a:soli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14DE7D81-13B8-AF4E-B872-344D1FDA58D0}"/>
              </a:ext>
              <a:ext uri="{C183D7F6-B498-43B3-948B-1728B52AA6E4}">
                <adec:decorative xmlns:adec="http://schemas.microsoft.com/office/drawing/2017/decorative" val="1"/>
              </a:ext>
            </a:extLst>
          </p:cNvPr>
          <p:cNvGrpSpPr/>
          <p:nvPr userDrawn="1"/>
        </p:nvGrpSpPr>
        <p:grpSpPr>
          <a:xfrm>
            <a:off x="6995160" y="-2087105"/>
            <a:ext cx="8384488" cy="10850515"/>
            <a:chOff x="3890639" y="-2045539"/>
            <a:chExt cx="8193228" cy="10603002"/>
          </a:xfrm>
        </p:grpSpPr>
        <p:pic>
          <p:nvPicPr>
            <p:cNvPr id="27" name="Picture 26">
              <a:extLst>
                <a:ext uri="{FF2B5EF4-FFF2-40B4-BE49-F238E27FC236}">
                  <a16:creationId xmlns:a16="http://schemas.microsoft.com/office/drawing/2014/main" id="{DB044032-08FC-B844-88A8-08FDA25149DC}"/>
                </a:ext>
              </a:extLst>
            </p:cNvPr>
            <p:cNvPicPr>
              <a:picLocks noChangeAspect="1"/>
            </p:cNvPicPr>
            <p:nvPr userDrawn="1"/>
          </p:nvPicPr>
          <p:blipFill>
            <a:blip r:embed="rId2">
              <a:alphaModFix amt="30000"/>
            </a:blip>
            <a:srcRect/>
            <a:stretch/>
          </p:blipFill>
          <p:spPr>
            <a:xfrm>
              <a:off x="3890639" y="-2045539"/>
              <a:ext cx="8193228" cy="10603002"/>
            </a:xfrm>
            <a:prstGeom prst="rect">
              <a:avLst/>
            </a:prstGeom>
          </p:spPr>
        </p:pic>
        <p:pic>
          <p:nvPicPr>
            <p:cNvPr id="28" name="Picture 27">
              <a:extLst>
                <a:ext uri="{FF2B5EF4-FFF2-40B4-BE49-F238E27FC236}">
                  <a16:creationId xmlns:a16="http://schemas.microsoft.com/office/drawing/2014/main" id="{B5DAE276-DC3F-7F4D-8C26-D2C187FF26D3}"/>
                </a:ext>
              </a:extLst>
            </p:cNvPr>
            <p:cNvPicPr>
              <a:picLocks noChangeAspect="1"/>
            </p:cNvPicPr>
            <p:nvPr/>
          </p:nvPicPr>
          <p:blipFill>
            <a:blip r:embed="rId3">
              <a:alphaModFix amt="15000"/>
            </a:blip>
            <a:srcRect/>
            <a:stretch/>
          </p:blipFill>
          <p:spPr>
            <a:xfrm>
              <a:off x="5173001" y="727132"/>
              <a:ext cx="5641848" cy="4936616"/>
            </a:xfrm>
            <a:prstGeom prst="rect">
              <a:avLst/>
            </a:prstGeom>
          </p:spPr>
        </p:pic>
      </p:grpSp>
      <p:sp>
        <p:nvSpPr>
          <p:cNvPr id="9" name="Title 1">
            <a:extLst>
              <a:ext uri="{FF2B5EF4-FFF2-40B4-BE49-F238E27FC236}">
                <a16:creationId xmlns:a16="http://schemas.microsoft.com/office/drawing/2014/main" id="{D9CD9831-3B3C-754B-A7A8-952190E4C5A3}"/>
              </a:ext>
            </a:extLst>
          </p:cNvPr>
          <p:cNvSpPr>
            <a:spLocks noGrp="1"/>
          </p:cNvSpPr>
          <p:nvPr>
            <p:ph type="ctrTitle"/>
          </p:nvPr>
        </p:nvSpPr>
        <p:spPr>
          <a:xfrm>
            <a:off x="914400" y="1201106"/>
            <a:ext cx="5583936" cy="2387600"/>
          </a:xfrm>
        </p:spPr>
        <p:txBody>
          <a:bodyPr anchor="b">
            <a:norm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grpSp>
        <p:nvGrpSpPr>
          <p:cNvPr id="16" name="Group 15">
            <a:extLst>
              <a:ext uri="{FF2B5EF4-FFF2-40B4-BE49-F238E27FC236}">
                <a16:creationId xmlns:a16="http://schemas.microsoft.com/office/drawing/2014/main" id="{3ED9668E-7616-1345-B7B1-F38998B6A14F}"/>
              </a:ext>
            </a:extLst>
          </p:cNvPr>
          <p:cNvGrpSpPr/>
          <p:nvPr userDrawn="1"/>
        </p:nvGrpSpPr>
        <p:grpSpPr>
          <a:xfrm>
            <a:off x="0" y="6395644"/>
            <a:ext cx="12192000" cy="470922"/>
            <a:chOff x="0" y="6395644"/>
            <a:chExt cx="12192000" cy="470922"/>
          </a:xfrm>
        </p:grpSpPr>
        <p:sp>
          <p:nvSpPr>
            <p:cNvPr id="19" name="Rectangle 18">
              <a:extLst>
                <a:ext uri="{FF2B5EF4-FFF2-40B4-BE49-F238E27FC236}">
                  <a16:creationId xmlns:a16="http://schemas.microsoft.com/office/drawing/2014/main" id="{54D1A3D0-4FC2-BD4B-80E4-B645C00F12C9}"/>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1" name="Picture 20">
              <a:extLst>
                <a:ext uri="{FF2B5EF4-FFF2-40B4-BE49-F238E27FC236}">
                  <a16:creationId xmlns:a16="http://schemas.microsoft.com/office/drawing/2014/main" id="{96A5CA1C-F727-B149-8097-BB1439F163F4}"/>
                </a:ext>
              </a:extLst>
            </p:cNvPr>
            <p:cNvPicPr>
              <a:picLocks noChangeAspect="1"/>
            </p:cNvPicPr>
            <p:nvPr userDrawn="1"/>
          </p:nvPicPr>
          <p:blipFill>
            <a:blip r:embed="rId4"/>
            <a:srcRect/>
            <a:stretch/>
          </p:blipFill>
          <p:spPr>
            <a:xfrm>
              <a:off x="703686" y="6407383"/>
              <a:ext cx="2094393" cy="451789"/>
            </a:xfrm>
            <a:prstGeom prst="rect">
              <a:avLst/>
            </a:prstGeom>
          </p:spPr>
        </p:pic>
        <p:pic>
          <p:nvPicPr>
            <p:cNvPr id="22" name="Picture 21">
              <a:extLst>
                <a:ext uri="{FF2B5EF4-FFF2-40B4-BE49-F238E27FC236}">
                  <a16:creationId xmlns:a16="http://schemas.microsoft.com/office/drawing/2014/main" id="{24923127-1B75-4846-92BD-742131FA4242}"/>
                </a:ext>
              </a:extLst>
            </p:cNvPr>
            <p:cNvPicPr>
              <a:picLocks noChangeAspect="1"/>
            </p:cNvPicPr>
            <p:nvPr userDrawn="1"/>
          </p:nvPicPr>
          <p:blipFill>
            <a:blip r:embed="rId5"/>
            <a:srcRect/>
            <a:stretch/>
          </p:blipFill>
          <p:spPr>
            <a:xfrm>
              <a:off x="4110607" y="6395644"/>
              <a:ext cx="2088055" cy="462356"/>
            </a:xfrm>
            <a:prstGeom prst="rect">
              <a:avLst/>
            </a:prstGeom>
          </p:spPr>
        </p:pic>
        <p:pic>
          <p:nvPicPr>
            <p:cNvPr id="23" name="Picture 22">
              <a:extLst>
                <a:ext uri="{FF2B5EF4-FFF2-40B4-BE49-F238E27FC236}">
                  <a16:creationId xmlns:a16="http://schemas.microsoft.com/office/drawing/2014/main" id="{6257C875-1102-B04C-856D-45FD7401D9F6}"/>
                </a:ext>
              </a:extLst>
            </p:cNvPr>
            <p:cNvPicPr>
              <a:picLocks noChangeAspect="1"/>
            </p:cNvPicPr>
            <p:nvPr userDrawn="1"/>
          </p:nvPicPr>
          <p:blipFill>
            <a:blip r:embed="rId6"/>
            <a:srcRect/>
            <a:stretch/>
          </p:blipFill>
          <p:spPr>
            <a:xfrm>
              <a:off x="2763387" y="6410995"/>
              <a:ext cx="2040333" cy="450968"/>
            </a:xfrm>
            <a:prstGeom prst="rect">
              <a:avLst/>
            </a:prstGeom>
          </p:spPr>
        </p:pic>
        <p:cxnSp>
          <p:nvCxnSpPr>
            <p:cNvPr id="24" name="Straight Connector 23">
              <a:extLst>
                <a:ext uri="{FF2B5EF4-FFF2-40B4-BE49-F238E27FC236}">
                  <a16:creationId xmlns:a16="http://schemas.microsoft.com/office/drawing/2014/main" id="{D1B9F0A3-7301-A245-97F5-063935E592C7}"/>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D78FD68-5E7A-1A4F-A49A-E4F8F743C2F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44FC8ED-44B7-244B-B3D6-A3CE6D0D95DA}"/>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Subtitle 2">
            <a:extLst>
              <a:ext uri="{FF2B5EF4-FFF2-40B4-BE49-F238E27FC236}">
                <a16:creationId xmlns:a16="http://schemas.microsoft.com/office/drawing/2014/main" id="{16BDA11F-C7EA-8E41-AB78-A68AE2718AE7}"/>
              </a:ext>
            </a:extLst>
          </p:cNvPr>
          <p:cNvSpPr>
            <a:spLocks noGrp="1"/>
          </p:cNvSpPr>
          <p:nvPr>
            <p:ph type="subTitle" idx="1"/>
          </p:nvPr>
        </p:nvSpPr>
        <p:spPr>
          <a:xfrm>
            <a:off x="950579" y="3680781"/>
            <a:ext cx="5551823" cy="623598"/>
          </a:xfrm>
        </p:spPr>
        <p:txBody>
          <a:bodyPr>
            <a:normAutofit/>
          </a:bodyPr>
          <a:lstStyle>
            <a:lvl1pPr marL="0" indent="0" algn="l">
              <a:buNone/>
              <a:defRPr sz="1800" b="0" i="0">
                <a:solidFill>
                  <a:schemeClr val="tx2"/>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1" name="Group 10">
            <a:extLst>
              <a:ext uri="{FF2B5EF4-FFF2-40B4-BE49-F238E27FC236}">
                <a16:creationId xmlns:a16="http://schemas.microsoft.com/office/drawing/2014/main" id="{AB459EFA-2D4F-CEAA-02FC-68E5BC821274}"/>
              </a:ext>
            </a:extLst>
          </p:cNvPr>
          <p:cNvGrpSpPr/>
          <p:nvPr userDrawn="1"/>
        </p:nvGrpSpPr>
        <p:grpSpPr>
          <a:xfrm>
            <a:off x="0" y="6395648"/>
            <a:ext cx="12192000" cy="470918"/>
            <a:chOff x="0" y="6395648"/>
            <a:chExt cx="12192000" cy="470918"/>
          </a:xfrm>
        </p:grpSpPr>
        <p:sp>
          <p:nvSpPr>
            <p:cNvPr id="12" name="Rectangle 11">
              <a:extLst>
                <a:ext uri="{FF2B5EF4-FFF2-40B4-BE49-F238E27FC236}">
                  <a16:creationId xmlns:a16="http://schemas.microsoft.com/office/drawing/2014/main" id="{58074999-1A49-DBDF-C08F-F49F3470511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4" name="Picture 16">
              <a:extLst>
                <a:ext uri="{FF2B5EF4-FFF2-40B4-BE49-F238E27FC236}">
                  <a16:creationId xmlns:a16="http://schemas.microsoft.com/office/drawing/2014/main" id="{94E3F65D-8756-0FC2-E0D9-1A624AEF4232}"/>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15" name="Straight Connector 14">
              <a:extLst>
                <a:ext uri="{FF2B5EF4-FFF2-40B4-BE49-F238E27FC236}">
                  <a16:creationId xmlns:a16="http://schemas.microsoft.com/office/drawing/2014/main" id="{C85CDA51-2766-0883-7EAE-A89EC037B509}"/>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92827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Grey Phoenix">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B5DAE276-DC3F-7F4D-8C26-D2C187FF26D3}"/>
              </a:ext>
              <a:ext uri="{C183D7F6-B498-43B3-948B-1728B52AA6E4}">
                <adec:decorative xmlns:adec="http://schemas.microsoft.com/office/drawing/2017/decorative" val="1"/>
              </a:ext>
            </a:extLst>
          </p:cNvPr>
          <p:cNvPicPr>
            <a:picLocks noChangeAspect="1"/>
          </p:cNvPicPr>
          <p:nvPr/>
        </p:nvPicPr>
        <p:blipFill>
          <a:blip r:embed="rId2">
            <a:alphaModFix amt="15000"/>
          </a:blip>
          <a:srcRect/>
          <a:stretch/>
        </p:blipFill>
        <p:spPr>
          <a:xfrm>
            <a:off x="8307457" y="750290"/>
            <a:ext cx="5773549" cy="5051855"/>
          </a:xfrm>
          <a:prstGeom prst="rect">
            <a:avLst/>
          </a:prstGeom>
        </p:spPr>
      </p:pic>
      <p:sp>
        <p:nvSpPr>
          <p:cNvPr id="9" name="Title 1">
            <a:extLst>
              <a:ext uri="{FF2B5EF4-FFF2-40B4-BE49-F238E27FC236}">
                <a16:creationId xmlns:a16="http://schemas.microsoft.com/office/drawing/2014/main" id="{D9CD9831-3B3C-754B-A7A8-952190E4C5A3}"/>
              </a:ext>
            </a:extLst>
          </p:cNvPr>
          <p:cNvSpPr>
            <a:spLocks noGrp="1"/>
          </p:cNvSpPr>
          <p:nvPr userDrawn="1">
            <p:ph type="ctrTitle"/>
          </p:nvPr>
        </p:nvSpPr>
        <p:spPr>
          <a:xfrm>
            <a:off x="914400" y="1201106"/>
            <a:ext cx="5583936" cy="2387600"/>
          </a:xfrm>
        </p:spPr>
        <p:txBody>
          <a:bodyPr anchor="b">
            <a:norm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grpSp>
        <p:nvGrpSpPr>
          <p:cNvPr id="16" name="Group 15">
            <a:extLst>
              <a:ext uri="{FF2B5EF4-FFF2-40B4-BE49-F238E27FC236}">
                <a16:creationId xmlns:a16="http://schemas.microsoft.com/office/drawing/2014/main" id="{5FCD0C7C-CA0B-6D4B-9E66-C56947278E67}"/>
              </a:ext>
            </a:extLst>
          </p:cNvPr>
          <p:cNvGrpSpPr/>
          <p:nvPr userDrawn="1"/>
        </p:nvGrpSpPr>
        <p:grpSpPr>
          <a:xfrm>
            <a:off x="0" y="6395644"/>
            <a:ext cx="12192000" cy="470922"/>
            <a:chOff x="0" y="6395644"/>
            <a:chExt cx="12192000" cy="470922"/>
          </a:xfrm>
        </p:grpSpPr>
        <p:sp>
          <p:nvSpPr>
            <p:cNvPr id="19" name="Rectangle 18">
              <a:extLst>
                <a:ext uri="{FF2B5EF4-FFF2-40B4-BE49-F238E27FC236}">
                  <a16:creationId xmlns:a16="http://schemas.microsoft.com/office/drawing/2014/main" id="{C0053998-B21C-2143-A93B-FEA89D63FCCC}"/>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1" name="Picture 20">
              <a:extLst>
                <a:ext uri="{FF2B5EF4-FFF2-40B4-BE49-F238E27FC236}">
                  <a16:creationId xmlns:a16="http://schemas.microsoft.com/office/drawing/2014/main" id="{94813638-BF56-CE47-82B3-C8C80C097BD4}"/>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2" name="Picture 21">
              <a:extLst>
                <a:ext uri="{FF2B5EF4-FFF2-40B4-BE49-F238E27FC236}">
                  <a16:creationId xmlns:a16="http://schemas.microsoft.com/office/drawing/2014/main" id="{17A11D22-26C3-6F4F-91EA-60BD722F9900}"/>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3" name="Picture 22">
              <a:extLst>
                <a:ext uri="{FF2B5EF4-FFF2-40B4-BE49-F238E27FC236}">
                  <a16:creationId xmlns:a16="http://schemas.microsoft.com/office/drawing/2014/main" id="{D2F21B53-CDCF-9E4C-BF0E-51A2355E2135}"/>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4" name="Straight Connector 23">
              <a:extLst>
                <a:ext uri="{FF2B5EF4-FFF2-40B4-BE49-F238E27FC236}">
                  <a16:creationId xmlns:a16="http://schemas.microsoft.com/office/drawing/2014/main" id="{DB8463C2-D23C-D848-9189-3E0C7F383ABD}"/>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1984FA4-D078-EB4D-B645-CBFB6FE7DDE6}"/>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9C149CB-F362-704D-B34F-D4919B1265BB}"/>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Subtitle 2">
            <a:extLst>
              <a:ext uri="{FF2B5EF4-FFF2-40B4-BE49-F238E27FC236}">
                <a16:creationId xmlns:a16="http://schemas.microsoft.com/office/drawing/2014/main" id="{16BDA11F-C7EA-8E41-AB78-A68AE2718AE7}"/>
              </a:ext>
            </a:extLst>
          </p:cNvPr>
          <p:cNvSpPr>
            <a:spLocks noGrp="1"/>
          </p:cNvSpPr>
          <p:nvPr userDrawn="1">
            <p:ph type="subTitle" idx="1"/>
          </p:nvPr>
        </p:nvSpPr>
        <p:spPr>
          <a:xfrm>
            <a:off x="950579" y="3680781"/>
            <a:ext cx="5551823" cy="623598"/>
          </a:xfrm>
        </p:spPr>
        <p:txBody>
          <a:bodyPr>
            <a:normAutofit/>
          </a:bodyPr>
          <a:lstStyle>
            <a:lvl1pPr marL="0" indent="0" algn="l">
              <a:buNone/>
              <a:defRPr sz="1800" b="0" i="0">
                <a:solidFill>
                  <a:schemeClr val="tx2"/>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802F988C-A077-00FD-EE40-F58DA6E952F7}"/>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0D95AED5-F6AF-BB2B-67A6-B7BF1352A0B3}"/>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DB492AB3-972C-655D-98BD-91C864EB5BE3}"/>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3905D10F-6800-9FB2-4932-C7E49E74D398}"/>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56603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Grey Bar">
    <p:bg>
      <p:bgPr>
        <a:solidFill>
          <a:schemeClr val="bg1"/>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5416ABD3-B0FF-3B4C-8FD0-7EFA6952464A}"/>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28" name="Rectangle 27">
              <a:extLst>
                <a:ext uri="{FF2B5EF4-FFF2-40B4-BE49-F238E27FC236}">
                  <a16:creationId xmlns:a16="http://schemas.microsoft.com/office/drawing/2014/main" id="{37F6E9A7-0B96-9A45-BE03-B02DAC131566}"/>
                </a:ext>
              </a:extLst>
            </p:cNvPr>
            <p:cNvSpPr/>
            <p:nvPr userDrawn="1"/>
          </p:nvSpPr>
          <p:spPr>
            <a:xfrm>
              <a:off x="5303520" y="0"/>
              <a:ext cx="3840480" cy="6400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29" name="Picture 28">
              <a:extLst>
                <a:ext uri="{FF2B5EF4-FFF2-40B4-BE49-F238E27FC236}">
                  <a16:creationId xmlns:a16="http://schemas.microsoft.com/office/drawing/2014/main" id="{1CCBEB3A-B9C1-834D-8C72-39DBB3010625}"/>
                </a:ext>
              </a:extLst>
            </p:cNvPr>
            <p:cNvPicPr>
              <a:picLocks noChangeAspect="1"/>
            </p:cNvPicPr>
            <p:nvPr userDrawn="1"/>
          </p:nvPicPr>
          <p:blipFill>
            <a:blip r:embed="rId2">
              <a:alphaModFix amt="15000"/>
            </a:blip>
            <a:srcRect/>
            <a:stretch/>
          </p:blipFill>
          <p:spPr>
            <a:xfrm>
              <a:off x="5156004" y="750290"/>
              <a:ext cx="5773549" cy="5051855"/>
            </a:xfrm>
            <a:prstGeom prst="rect">
              <a:avLst/>
            </a:prstGeom>
          </p:spPr>
        </p:pic>
      </p:grpSp>
      <p:sp>
        <p:nvSpPr>
          <p:cNvPr id="13" name="Title 1">
            <a:extLst>
              <a:ext uri="{FF2B5EF4-FFF2-40B4-BE49-F238E27FC236}">
                <a16:creationId xmlns:a16="http://schemas.microsoft.com/office/drawing/2014/main" id="{92991CA0-39EA-1545-AEF0-B75C5CE4761B}"/>
              </a:ext>
            </a:extLst>
          </p:cNvPr>
          <p:cNvSpPr>
            <a:spLocks noGrp="1"/>
          </p:cNvSpPr>
          <p:nvPr>
            <p:ph type="ctrTitle"/>
          </p:nvPr>
        </p:nvSpPr>
        <p:spPr>
          <a:xfrm>
            <a:off x="914400" y="1201106"/>
            <a:ext cx="5583936" cy="2387600"/>
          </a:xfrm>
        </p:spPr>
        <p:txBody>
          <a:bodyPr anchor="b">
            <a:norm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grpSp>
        <p:nvGrpSpPr>
          <p:cNvPr id="16" name="Group 15">
            <a:extLst>
              <a:ext uri="{FF2B5EF4-FFF2-40B4-BE49-F238E27FC236}">
                <a16:creationId xmlns:a16="http://schemas.microsoft.com/office/drawing/2014/main" id="{666F5B0B-C9FD-0347-A1C2-1D3B7E62F1ED}"/>
              </a:ext>
            </a:extLst>
          </p:cNvPr>
          <p:cNvGrpSpPr/>
          <p:nvPr userDrawn="1"/>
        </p:nvGrpSpPr>
        <p:grpSpPr>
          <a:xfrm>
            <a:off x="0" y="6395644"/>
            <a:ext cx="12192000" cy="470922"/>
            <a:chOff x="0" y="6395644"/>
            <a:chExt cx="12192000" cy="470922"/>
          </a:xfrm>
        </p:grpSpPr>
        <p:sp>
          <p:nvSpPr>
            <p:cNvPr id="20" name="Rectangle 19">
              <a:extLst>
                <a:ext uri="{FF2B5EF4-FFF2-40B4-BE49-F238E27FC236}">
                  <a16:creationId xmlns:a16="http://schemas.microsoft.com/office/drawing/2014/main" id="{4CC818AB-BB6F-E04B-BBFA-A07BE3C4FEB7}"/>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1" name="Picture 20">
              <a:extLst>
                <a:ext uri="{FF2B5EF4-FFF2-40B4-BE49-F238E27FC236}">
                  <a16:creationId xmlns:a16="http://schemas.microsoft.com/office/drawing/2014/main" id="{3C13BF5B-E37C-E74A-9F18-110D87EEF295}"/>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2" name="Picture 21">
              <a:extLst>
                <a:ext uri="{FF2B5EF4-FFF2-40B4-BE49-F238E27FC236}">
                  <a16:creationId xmlns:a16="http://schemas.microsoft.com/office/drawing/2014/main" id="{70D653A7-8DDC-9146-936C-D518FF5B2560}"/>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3" name="Picture 22">
              <a:extLst>
                <a:ext uri="{FF2B5EF4-FFF2-40B4-BE49-F238E27FC236}">
                  <a16:creationId xmlns:a16="http://schemas.microsoft.com/office/drawing/2014/main" id="{2311BD60-7275-D64C-9F4F-99B8799ABD98}"/>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4" name="Straight Connector 23">
              <a:extLst>
                <a:ext uri="{FF2B5EF4-FFF2-40B4-BE49-F238E27FC236}">
                  <a16:creationId xmlns:a16="http://schemas.microsoft.com/office/drawing/2014/main" id="{17228A89-9676-CC42-BA39-DEE5DFAB9D9B}"/>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4B1F78E-824B-5545-8FAB-D9C78DA5226C}"/>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C05EDDD-3185-DA4E-BC25-9F4B4809B5D2}"/>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Subtitle 2">
            <a:extLst>
              <a:ext uri="{FF2B5EF4-FFF2-40B4-BE49-F238E27FC236}">
                <a16:creationId xmlns:a16="http://schemas.microsoft.com/office/drawing/2014/main" id="{71327F5D-F3C8-B04A-BB58-B93516C9BA20}"/>
              </a:ext>
            </a:extLst>
          </p:cNvPr>
          <p:cNvSpPr>
            <a:spLocks noGrp="1"/>
          </p:cNvSpPr>
          <p:nvPr>
            <p:ph type="subTitle" idx="1"/>
          </p:nvPr>
        </p:nvSpPr>
        <p:spPr>
          <a:xfrm>
            <a:off x="950579" y="3680781"/>
            <a:ext cx="5551823" cy="623598"/>
          </a:xfrm>
        </p:spPr>
        <p:txBody>
          <a:bodyPr>
            <a:normAutofit/>
          </a:bodyPr>
          <a:lstStyle>
            <a:lvl1pPr marL="0" indent="0" algn="l">
              <a:buNone/>
              <a:defRPr sz="1800" b="0" i="0">
                <a:solidFill>
                  <a:schemeClr val="tx2"/>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DCBCF19E-9F40-8F62-10A2-DF07201785EC}"/>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971C2BA9-AE4D-1FCE-4049-F448BF2FA14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E041846A-53EA-3F3F-FC70-F12D4D3F78FB}"/>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B21EB494-7B38-B90C-2513-9CF41379E081}"/>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84923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Dark Greystone">
    <p:bg>
      <p:bgPr>
        <a:solidFill>
          <a:schemeClr val="tx2"/>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CE658D9-D054-3F4C-A92D-31C58702540A}"/>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16" name="Rectangle 15">
              <a:extLst>
                <a:ext uri="{FF2B5EF4-FFF2-40B4-BE49-F238E27FC236}">
                  <a16:creationId xmlns:a16="http://schemas.microsoft.com/office/drawing/2014/main" id="{421968A1-5801-1E42-B6BA-F3BB96E0DF89}"/>
                </a:ext>
              </a:extLst>
            </p:cNvPr>
            <p:cNvSpPr/>
            <p:nvPr userDrawn="1"/>
          </p:nvSpPr>
          <p:spPr>
            <a:xfrm>
              <a:off x="5303520" y="0"/>
              <a:ext cx="3732588" cy="6400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17" name="Picture 16">
              <a:extLst>
                <a:ext uri="{FF2B5EF4-FFF2-40B4-BE49-F238E27FC236}">
                  <a16:creationId xmlns:a16="http://schemas.microsoft.com/office/drawing/2014/main" id="{E0FE511D-5816-794B-A1B8-B5C1A62FA9EC}"/>
                </a:ext>
              </a:extLst>
            </p:cNvPr>
            <p:cNvPicPr>
              <a:picLocks noChangeAspect="1"/>
            </p:cNvPicPr>
            <p:nvPr userDrawn="1"/>
          </p:nvPicPr>
          <p:blipFill>
            <a:blip r:embed="rId2">
              <a:alphaModFix amt="30000"/>
            </a:blip>
            <a:srcRect/>
            <a:stretch/>
          </p:blipFill>
          <p:spPr>
            <a:xfrm>
              <a:off x="5156004" y="749809"/>
              <a:ext cx="5773549" cy="5051855"/>
            </a:xfrm>
            <a:prstGeom prst="rect">
              <a:avLst/>
            </a:prstGeom>
          </p:spPr>
        </p:pic>
      </p:grpSp>
      <p:sp>
        <p:nvSpPr>
          <p:cNvPr id="13" name="Title 1">
            <a:extLst>
              <a:ext uri="{FF2B5EF4-FFF2-40B4-BE49-F238E27FC236}">
                <a16:creationId xmlns:a16="http://schemas.microsoft.com/office/drawing/2014/main" id="{BA048696-EA6C-704F-9DD8-BBC1BBCE226E}"/>
              </a:ext>
            </a:extLst>
          </p:cNvPr>
          <p:cNvSpPr>
            <a:spLocks noGrp="1"/>
          </p:cNvSpPr>
          <p:nvPr>
            <p:ph type="ctrTitle"/>
          </p:nvPr>
        </p:nvSpPr>
        <p:spPr>
          <a:xfrm>
            <a:off x="914400" y="1201106"/>
            <a:ext cx="5583936" cy="2387600"/>
          </a:xfrm>
        </p:spPr>
        <p:txBody>
          <a:bodyPr anchor="b">
            <a:normAutofit/>
          </a:bodyPr>
          <a:lstStyle>
            <a:lvl1pPr algn="l">
              <a:defRPr sz="4800" b="0" i="0">
                <a:solidFill>
                  <a:schemeClr val="bg1"/>
                </a:solidFill>
                <a:latin typeface="Helvetica" pitchFamily="2" charset="0"/>
                <a:cs typeface="Arial" panose="020B0604020202020204" pitchFamily="34" charset="0"/>
              </a:defRPr>
            </a:lvl1pPr>
          </a:lstStyle>
          <a:p>
            <a:r>
              <a:rPr lang="en-US"/>
              <a:t>Click to edit Master title style</a:t>
            </a:r>
          </a:p>
        </p:txBody>
      </p:sp>
      <p:grpSp>
        <p:nvGrpSpPr>
          <p:cNvPr id="21" name="Group 20">
            <a:extLst>
              <a:ext uri="{FF2B5EF4-FFF2-40B4-BE49-F238E27FC236}">
                <a16:creationId xmlns:a16="http://schemas.microsoft.com/office/drawing/2014/main" id="{23D550AB-4267-2745-B8A7-471587897BC8}"/>
              </a:ext>
            </a:extLst>
          </p:cNvPr>
          <p:cNvGrpSpPr/>
          <p:nvPr userDrawn="1"/>
        </p:nvGrpSpPr>
        <p:grpSpPr>
          <a:xfrm>
            <a:off x="0" y="6395644"/>
            <a:ext cx="12192000" cy="470922"/>
            <a:chOff x="0" y="6395644"/>
            <a:chExt cx="12192000" cy="470922"/>
          </a:xfrm>
        </p:grpSpPr>
        <p:sp>
          <p:nvSpPr>
            <p:cNvPr id="22" name="Rectangle 21">
              <a:extLst>
                <a:ext uri="{FF2B5EF4-FFF2-40B4-BE49-F238E27FC236}">
                  <a16:creationId xmlns:a16="http://schemas.microsoft.com/office/drawing/2014/main" id="{ABA9218E-908A-5D45-ADBF-342BC22CD9DD}"/>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3" name="Picture 22">
              <a:extLst>
                <a:ext uri="{FF2B5EF4-FFF2-40B4-BE49-F238E27FC236}">
                  <a16:creationId xmlns:a16="http://schemas.microsoft.com/office/drawing/2014/main" id="{CC6B51FA-8094-1142-B844-02A6D5A91EA6}"/>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4" name="Picture 23">
              <a:extLst>
                <a:ext uri="{FF2B5EF4-FFF2-40B4-BE49-F238E27FC236}">
                  <a16:creationId xmlns:a16="http://schemas.microsoft.com/office/drawing/2014/main" id="{2FBCE1E5-92F9-E440-A62D-5E61D450F2DE}"/>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6FDEA80A-CA0F-2D4E-A557-B300352C5525}"/>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6" name="Straight Connector 25">
              <a:extLst>
                <a:ext uri="{FF2B5EF4-FFF2-40B4-BE49-F238E27FC236}">
                  <a16:creationId xmlns:a16="http://schemas.microsoft.com/office/drawing/2014/main" id="{0EA4C7F4-A86F-4345-824D-93F8B6A11CEC}"/>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2C5A06C-3A86-1544-AE26-F096D3B7EB2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0AF234B-1982-6E49-A62B-987E45B9F558}"/>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Subtitle 2">
            <a:extLst>
              <a:ext uri="{FF2B5EF4-FFF2-40B4-BE49-F238E27FC236}">
                <a16:creationId xmlns:a16="http://schemas.microsoft.com/office/drawing/2014/main" id="{273C311C-0F83-4F4C-B006-EF4884A4D7A1}"/>
              </a:ext>
            </a:extLst>
          </p:cNvPr>
          <p:cNvSpPr>
            <a:spLocks noGrp="1"/>
          </p:cNvSpPr>
          <p:nvPr>
            <p:ph type="subTitle" idx="1"/>
          </p:nvPr>
        </p:nvSpPr>
        <p:spPr>
          <a:xfrm>
            <a:off x="950579" y="3680781"/>
            <a:ext cx="5551823" cy="623598"/>
          </a:xfrm>
        </p:spPr>
        <p:txBody>
          <a:bodyPr>
            <a:normAutofit/>
          </a:bodyPr>
          <a:lstStyle>
            <a:lvl1pPr marL="0" indent="0" algn="l">
              <a:buNone/>
              <a:defRPr sz="1800" b="0" i="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A18E3397-DAC6-717E-F667-01EE86CC5E50}"/>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892E5E54-92E9-8D39-76B4-884040942FB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FC78E1AA-AE2F-8C8A-8BCF-3DF0209E5CA2}"/>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898E9555-44C0-DE4E-6AE6-06758B152748}"/>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12676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sz="16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692429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Light Greyston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2359716"/>
            <a:ext cx="10515600" cy="2581861"/>
          </a:xfrm>
        </p:spPr>
        <p:txBody>
          <a:bodyPr anchor="b">
            <a:normAutofit/>
          </a:bodyPr>
          <a:lstStyle>
            <a:lvl1pPr>
              <a:defRPr sz="4000" b="0" i="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831851" y="4968566"/>
            <a:ext cx="10515600" cy="925510"/>
          </a:xfrm>
        </p:spPr>
        <p:txBody>
          <a:bodyPr>
            <a:normAutofit/>
          </a:bodyPr>
          <a:lstStyle>
            <a:lvl1pPr marL="0" indent="0">
              <a:buNone/>
              <a:defRPr sz="1800" b="0"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grpSp>
        <p:nvGrpSpPr>
          <p:cNvPr id="14" name="Group 13">
            <a:extLst>
              <a:ext uri="{FF2B5EF4-FFF2-40B4-BE49-F238E27FC236}">
                <a16:creationId xmlns:a16="http://schemas.microsoft.com/office/drawing/2014/main" id="{58C8D841-3845-F943-981F-C2E3E57F437A}"/>
              </a:ext>
            </a:extLst>
          </p:cNvPr>
          <p:cNvGrpSpPr/>
          <p:nvPr userDrawn="1"/>
        </p:nvGrpSpPr>
        <p:grpSpPr>
          <a:xfrm>
            <a:off x="0" y="6395644"/>
            <a:ext cx="12192000" cy="470922"/>
            <a:chOff x="0" y="6395644"/>
            <a:chExt cx="12192000" cy="470922"/>
          </a:xfrm>
        </p:grpSpPr>
        <p:sp>
          <p:nvSpPr>
            <p:cNvPr id="15" name="Rectangle 14">
              <a:extLst>
                <a:ext uri="{FF2B5EF4-FFF2-40B4-BE49-F238E27FC236}">
                  <a16:creationId xmlns:a16="http://schemas.microsoft.com/office/drawing/2014/main" id="{DFA82A58-E4D6-B345-A3C4-34CEF615051E}"/>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6" name="Picture 15">
              <a:extLst>
                <a:ext uri="{FF2B5EF4-FFF2-40B4-BE49-F238E27FC236}">
                  <a16:creationId xmlns:a16="http://schemas.microsoft.com/office/drawing/2014/main" id="{A9E30AB7-A0FC-FC44-843C-EF28BA817638}"/>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19" name="Picture 18">
              <a:extLst>
                <a:ext uri="{FF2B5EF4-FFF2-40B4-BE49-F238E27FC236}">
                  <a16:creationId xmlns:a16="http://schemas.microsoft.com/office/drawing/2014/main" id="{F001F344-09DD-214B-8FF3-3D62A27D5AA2}"/>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0" name="Picture 19">
              <a:extLst>
                <a:ext uri="{FF2B5EF4-FFF2-40B4-BE49-F238E27FC236}">
                  <a16:creationId xmlns:a16="http://schemas.microsoft.com/office/drawing/2014/main" id="{037A3D9F-A0DB-7744-A26D-224E6AE47930}"/>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1" name="Straight Connector 20">
              <a:extLst>
                <a:ext uri="{FF2B5EF4-FFF2-40B4-BE49-F238E27FC236}">
                  <a16:creationId xmlns:a16="http://schemas.microsoft.com/office/drawing/2014/main" id="{272FEE50-C598-2041-A9E0-2129F1D88768}"/>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6816E62-6B63-B445-A704-1319D5659E3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9F63FC-9363-394E-ABDD-888147A4AD2B}"/>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3" name="Picture 12">
            <a:extLst>
              <a:ext uri="{FF2B5EF4-FFF2-40B4-BE49-F238E27FC236}">
                <a16:creationId xmlns:a16="http://schemas.microsoft.com/office/drawing/2014/main" id="{189CD69E-4FBE-784C-A603-C5046E41FB5C}"/>
              </a:ext>
              <a:ext uri="{C183D7F6-B498-43B3-948B-1728B52AA6E4}">
                <adec:decorative xmlns:adec="http://schemas.microsoft.com/office/drawing/2017/decorative" val="1"/>
              </a:ext>
            </a:extLst>
          </p:cNvPr>
          <p:cNvPicPr>
            <a:picLocks noChangeAspect="1"/>
          </p:cNvPicPr>
          <p:nvPr userDrawn="1"/>
        </p:nvPicPr>
        <p:blipFill>
          <a:blip r:embed="rId5">
            <a:alphaModFix amt="25000"/>
          </a:blip>
          <a:srcRect/>
          <a:stretch/>
        </p:blipFill>
        <p:spPr>
          <a:xfrm>
            <a:off x="9427464" y="0"/>
            <a:ext cx="3836416" cy="3356864"/>
          </a:xfrm>
          <a:prstGeom prst="rect">
            <a:avLst/>
          </a:prstGeom>
        </p:spPr>
      </p:pic>
      <p:grpSp>
        <p:nvGrpSpPr>
          <p:cNvPr id="4" name="Group 3">
            <a:extLst>
              <a:ext uri="{FF2B5EF4-FFF2-40B4-BE49-F238E27FC236}">
                <a16:creationId xmlns:a16="http://schemas.microsoft.com/office/drawing/2014/main" id="{1859FAE6-F265-BEC5-EDDC-17B9589F54CA}"/>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B3966C67-FE8E-9BD6-FAD6-BBBA4EE3171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7" name="Picture 16">
              <a:extLst>
                <a:ext uri="{FF2B5EF4-FFF2-40B4-BE49-F238E27FC236}">
                  <a16:creationId xmlns:a16="http://schemas.microsoft.com/office/drawing/2014/main" id="{FCE1ACAF-73CC-8C78-1E0D-D118D4B8BE1C}"/>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8" name="Straight Connector 7">
              <a:extLst>
                <a:ext uri="{FF2B5EF4-FFF2-40B4-BE49-F238E27FC236}">
                  <a16:creationId xmlns:a16="http://schemas.microsoft.com/office/drawing/2014/main" id="{3B97C4F7-9E56-E4CA-359E-2B095424396E}"/>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2797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968566"/>
            <a:ext cx="10515600" cy="925510"/>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p:ph type="title"/>
          </p:nvPr>
        </p:nvSpPr>
        <p:spPr>
          <a:xfrm>
            <a:off x="831851" y="2359716"/>
            <a:ext cx="10515600" cy="2581861"/>
          </a:xfrm>
        </p:spPr>
        <p:txBody>
          <a:bodyPr anchor="b">
            <a:normAutofit/>
          </a:bodyPr>
          <a:lstStyle>
            <a:lvl1pPr>
              <a:defRPr sz="4000" b="0" i="0">
                <a:solidFill>
                  <a:srgbClr val="800000"/>
                </a:solidFill>
              </a:defRPr>
            </a:lvl1pPr>
          </a:lstStyle>
          <a:p>
            <a:r>
              <a:rPr lang="en-US"/>
              <a:t>Click to edit Master title style</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grpSp>
        <p:nvGrpSpPr>
          <p:cNvPr id="17" name="Group 16">
            <a:extLst>
              <a:ext uri="{FF2B5EF4-FFF2-40B4-BE49-F238E27FC236}">
                <a16:creationId xmlns:a16="http://schemas.microsoft.com/office/drawing/2014/main" id="{6BC63AC4-5A08-2448-A97C-452F675A36B9}"/>
              </a:ext>
            </a:extLst>
          </p:cNvPr>
          <p:cNvGrpSpPr/>
          <p:nvPr userDrawn="1"/>
        </p:nvGrpSpPr>
        <p:grpSpPr>
          <a:xfrm>
            <a:off x="0" y="6395644"/>
            <a:ext cx="12192000" cy="470922"/>
            <a:chOff x="0" y="6395644"/>
            <a:chExt cx="12192000" cy="470922"/>
          </a:xfrm>
        </p:grpSpPr>
        <p:sp>
          <p:nvSpPr>
            <p:cNvPr id="18" name="Rectangle 17">
              <a:extLst>
                <a:ext uri="{FF2B5EF4-FFF2-40B4-BE49-F238E27FC236}">
                  <a16:creationId xmlns:a16="http://schemas.microsoft.com/office/drawing/2014/main" id="{AD9D04EE-FB04-984A-A9E5-11B792051E1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2" name="Picture 21">
              <a:extLst>
                <a:ext uri="{FF2B5EF4-FFF2-40B4-BE49-F238E27FC236}">
                  <a16:creationId xmlns:a16="http://schemas.microsoft.com/office/drawing/2014/main" id="{7ED6D137-810A-2B42-B9FD-BA384D6CC0CE}"/>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23" name="Picture 22">
              <a:extLst>
                <a:ext uri="{FF2B5EF4-FFF2-40B4-BE49-F238E27FC236}">
                  <a16:creationId xmlns:a16="http://schemas.microsoft.com/office/drawing/2014/main" id="{92E847BA-92A7-9B49-86E2-22CFAE7BFD99}"/>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7" name="Picture 26">
              <a:extLst>
                <a:ext uri="{FF2B5EF4-FFF2-40B4-BE49-F238E27FC236}">
                  <a16:creationId xmlns:a16="http://schemas.microsoft.com/office/drawing/2014/main" id="{0FB2BA55-CB17-8F41-9008-63E033383DBB}"/>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BFA87152-16F0-7644-A3F6-738E589BAC5F}"/>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99AEF35-302D-AF43-9DF6-02E1B36C71B8}"/>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AD3D85-C85C-CB4B-A24F-14DDE7B6854C}"/>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42C294E9-685F-4941-9BB0-F4B17776BCCB}"/>
              </a:ext>
              <a:ext uri="{C183D7F6-B498-43B3-948B-1728B52AA6E4}">
                <adec:decorative xmlns:adec="http://schemas.microsoft.com/office/drawing/2017/decorative" val="1"/>
              </a:ext>
            </a:extLst>
          </p:cNvPr>
          <p:cNvPicPr>
            <a:picLocks noChangeAspect="1"/>
          </p:cNvPicPr>
          <p:nvPr userDrawn="1"/>
        </p:nvPicPr>
        <p:blipFill>
          <a:blip r:embed="rId5">
            <a:alphaModFix amt="10000"/>
          </a:blip>
          <a:srcRect/>
          <a:stretch/>
        </p:blipFill>
        <p:spPr>
          <a:xfrm>
            <a:off x="9429243" y="0"/>
            <a:ext cx="3836416" cy="3356864"/>
          </a:xfrm>
          <a:prstGeom prst="rect">
            <a:avLst/>
          </a:prstGeom>
        </p:spPr>
      </p:pic>
      <p:grpSp>
        <p:nvGrpSpPr>
          <p:cNvPr id="4" name="Group 3">
            <a:extLst>
              <a:ext uri="{FF2B5EF4-FFF2-40B4-BE49-F238E27FC236}">
                <a16:creationId xmlns:a16="http://schemas.microsoft.com/office/drawing/2014/main" id="{05C54364-64A9-04AE-62B1-01F558E11EF6}"/>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DFEF2136-6C1B-73D5-386E-DE81A09B39A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7" name="Picture 16">
              <a:extLst>
                <a:ext uri="{FF2B5EF4-FFF2-40B4-BE49-F238E27FC236}">
                  <a16:creationId xmlns:a16="http://schemas.microsoft.com/office/drawing/2014/main" id="{F1398A64-E26D-5F82-71A1-7BD22AFB272B}"/>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8" name="Straight Connector 7">
              <a:extLst>
                <a:ext uri="{FF2B5EF4-FFF2-40B4-BE49-F238E27FC236}">
                  <a16:creationId xmlns:a16="http://schemas.microsoft.com/office/drawing/2014/main" id="{EB971EA0-8CB8-6523-FC92-ED48519EE5D1}"/>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4687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Section Header Maroon">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78B395A-ABD1-784B-A94A-7A6283C5448E}"/>
              </a:ext>
            </a:extLst>
          </p:cNvPr>
          <p:cNvSpPr/>
          <p:nvPr/>
        </p:nvSpPr>
        <p:spPr>
          <a:xfrm>
            <a:off x="0" y="3"/>
            <a:ext cx="12192000" cy="686523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sp>
        <p:nvSpPr>
          <p:cNvPr id="3" name="Text Placeholder 2"/>
          <p:cNvSpPr>
            <a:spLocks noGrp="1"/>
          </p:cNvSpPr>
          <p:nvPr>
            <p:ph type="body" idx="1"/>
          </p:nvPr>
        </p:nvSpPr>
        <p:spPr>
          <a:xfrm>
            <a:off x="831851" y="4968566"/>
            <a:ext cx="10515600" cy="925510"/>
          </a:xfrm>
        </p:spPr>
        <p:txBody>
          <a:bodyPr>
            <a:normAutofit/>
          </a:bodyPr>
          <a:lstStyle>
            <a:lvl1pPr marL="0" indent="0">
              <a:buNone/>
              <a:defRPr sz="1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p:ph type="title"/>
          </p:nvPr>
        </p:nvSpPr>
        <p:spPr>
          <a:xfrm>
            <a:off x="831851" y="2359716"/>
            <a:ext cx="10515600" cy="2581861"/>
          </a:xfrm>
        </p:spPr>
        <p:txBody>
          <a:bodyPr anchor="b">
            <a:normAutofit/>
          </a:bodyPr>
          <a:lstStyle>
            <a:lvl1pPr>
              <a:defRPr sz="4000" b="0" i="0">
                <a:solidFill>
                  <a:schemeClr val="bg1">
                    <a:lumMod val="95000"/>
                  </a:schemeClr>
                </a:solidFill>
              </a:defRPr>
            </a:lvl1pPr>
          </a:lstStyle>
          <a:p>
            <a:r>
              <a:rPr lang="en-US"/>
              <a:t>Click to edit Master title style</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grpSp>
        <p:nvGrpSpPr>
          <p:cNvPr id="17" name="Group 16">
            <a:extLst>
              <a:ext uri="{FF2B5EF4-FFF2-40B4-BE49-F238E27FC236}">
                <a16:creationId xmlns:a16="http://schemas.microsoft.com/office/drawing/2014/main" id="{89880606-C0DA-1244-B23A-CDDC05B4C63A}"/>
              </a:ext>
            </a:extLst>
          </p:cNvPr>
          <p:cNvGrpSpPr/>
          <p:nvPr userDrawn="1"/>
        </p:nvGrpSpPr>
        <p:grpSpPr>
          <a:xfrm>
            <a:off x="0" y="6395644"/>
            <a:ext cx="12192000" cy="470922"/>
            <a:chOff x="0" y="6395644"/>
            <a:chExt cx="12192000" cy="470922"/>
          </a:xfrm>
        </p:grpSpPr>
        <p:sp>
          <p:nvSpPr>
            <p:cNvPr id="18" name="Rectangle 17">
              <a:extLst>
                <a:ext uri="{FF2B5EF4-FFF2-40B4-BE49-F238E27FC236}">
                  <a16:creationId xmlns:a16="http://schemas.microsoft.com/office/drawing/2014/main" id="{D54CFDE2-E6EB-A345-957E-50A4ECD423D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9" name="Picture 18">
              <a:extLst>
                <a:ext uri="{FF2B5EF4-FFF2-40B4-BE49-F238E27FC236}">
                  <a16:creationId xmlns:a16="http://schemas.microsoft.com/office/drawing/2014/main" id="{33868FDA-D1BB-EE41-ABB2-465907C57CB9}"/>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24" name="Picture 23">
              <a:extLst>
                <a:ext uri="{FF2B5EF4-FFF2-40B4-BE49-F238E27FC236}">
                  <a16:creationId xmlns:a16="http://schemas.microsoft.com/office/drawing/2014/main" id="{EF9B5EFB-5007-AD46-BE77-BAC76C6086B3}"/>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9468986D-4939-0940-815B-86D85FFC6A33}"/>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5BD39B1C-C9BE-9F4C-88E3-EF2E97B7E504}"/>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386A2B6-31F3-7C45-864E-49505F12A28D}"/>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064CECC-4175-4844-A728-504904E6D94F}"/>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1853C0E5-BAE9-8B41-90FD-2C57873CFE8C}"/>
              </a:ext>
              <a:ext uri="{C183D7F6-B498-43B3-948B-1728B52AA6E4}">
                <adec:decorative xmlns:adec="http://schemas.microsoft.com/office/drawing/2017/decorative" val="1"/>
              </a:ext>
            </a:extLst>
          </p:cNvPr>
          <p:cNvPicPr>
            <a:picLocks noChangeAspect="1"/>
          </p:cNvPicPr>
          <p:nvPr userDrawn="1"/>
        </p:nvPicPr>
        <p:blipFill>
          <a:blip r:embed="rId5">
            <a:alphaModFix amt="50000"/>
            <a:extLst>
              <a:ext uri="{BEBA8EAE-BF5A-486C-A8C5-ECC9F3942E4B}">
                <a14:imgProps xmlns:a14="http://schemas.microsoft.com/office/drawing/2010/main">
                  <a14:imgLayer r:embed="rId6">
                    <a14:imgEffect>
                      <a14:artisticGlowEdges trans="80000"/>
                    </a14:imgEffect>
                  </a14:imgLayer>
                </a14:imgProps>
              </a:ext>
            </a:extLst>
          </a:blip>
          <a:srcRect/>
          <a:stretch/>
        </p:blipFill>
        <p:spPr>
          <a:xfrm>
            <a:off x="9427464" y="0"/>
            <a:ext cx="3836416" cy="3356864"/>
          </a:xfrm>
          <a:prstGeom prst="rect">
            <a:avLst/>
          </a:prstGeom>
        </p:spPr>
      </p:pic>
      <p:grpSp>
        <p:nvGrpSpPr>
          <p:cNvPr id="4" name="Group 3">
            <a:extLst>
              <a:ext uri="{FF2B5EF4-FFF2-40B4-BE49-F238E27FC236}">
                <a16:creationId xmlns:a16="http://schemas.microsoft.com/office/drawing/2014/main" id="{CA06C241-C4F0-B7B2-552B-A0B8CE0708B5}"/>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460552CE-BDDA-9929-7637-82B2CA4196AA}"/>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7" name="Picture 16">
              <a:extLst>
                <a:ext uri="{FF2B5EF4-FFF2-40B4-BE49-F238E27FC236}">
                  <a16:creationId xmlns:a16="http://schemas.microsoft.com/office/drawing/2014/main" id="{6DDC6D59-C626-FD95-A3DA-DD1AC6DB9BDC}"/>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8" name="Straight Connector 7">
              <a:extLst>
                <a:ext uri="{FF2B5EF4-FFF2-40B4-BE49-F238E27FC236}">
                  <a16:creationId xmlns:a16="http://schemas.microsoft.com/office/drawing/2014/main" id="{786F5463-E1C8-8F06-5A6C-608868B6B70A}"/>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517364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27630759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
            <a:ext cx="10515600" cy="1325563"/>
          </a:xfrm>
        </p:spPr>
        <p:txBody>
          <a:bodyPr/>
          <a:lstStyle>
            <a:lvl1pPr>
              <a:defRPr b="0" i="0"/>
            </a:lvl1pPr>
          </a:lstStyle>
          <a:p>
            <a:r>
              <a:rPr lang="en-US"/>
              <a:t>Click to edit Master title style</a:t>
            </a:r>
          </a:p>
        </p:txBody>
      </p:sp>
      <p:sp>
        <p:nvSpPr>
          <p:cNvPr id="3" name="Text Placeholder 2"/>
          <p:cNvSpPr>
            <a:spLocks noGrp="1"/>
          </p:cNvSpPr>
          <p:nvPr>
            <p:ph type="body" idx="1" hasCustomPrompt="1"/>
          </p:nvPr>
        </p:nvSpPr>
        <p:spPr>
          <a:xfrm>
            <a:off x="839789" y="1681163"/>
            <a:ext cx="5157787" cy="823912"/>
          </a:xfrm>
        </p:spPr>
        <p:txBody>
          <a:bodyPr anchor="ctr" anchorCtr="0">
            <a:normAutofit/>
          </a:bodyPr>
          <a:lstStyle>
            <a:lvl1pPr marL="0" indent="0">
              <a:buNone/>
              <a:defRPr sz="1800" b="0" i="0">
                <a:solidFill>
                  <a:srgbClr val="8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8"/>
            <a:ext cx="5157787" cy="3400425"/>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72202" y="1681163"/>
            <a:ext cx="5183188" cy="823912"/>
          </a:xfrm>
        </p:spPr>
        <p:txBody>
          <a:bodyPr anchor="ctr" anchorCtr="0">
            <a:normAutofit/>
          </a:bodyPr>
          <a:lstStyle>
            <a:lvl1pPr marL="0" indent="0">
              <a:buNone/>
              <a:defRPr sz="1800" b="0" i="0">
                <a:solidFill>
                  <a:srgbClr val="8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8"/>
            <a:ext cx="5183188" cy="3400425"/>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015469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5" name="Slide Number Placeholder 4"/>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37152946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30659486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with Capti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4DCFD0A-EE5E-3E41-9808-9D111F540CBC}"/>
              </a:ext>
            </a:extLst>
          </p:cNvPr>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
        <p:nvSpPr>
          <p:cNvPr id="11" name="Title 10">
            <a:extLst>
              <a:ext uri="{FF2B5EF4-FFF2-40B4-BE49-F238E27FC236}">
                <a16:creationId xmlns:a16="http://schemas.microsoft.com/office/drawing/2014/main" id="{90B90FFB-1D8E-AF4C-A20C-D4A3B8A3AA1F}"/>
              </a:ext>
            </a:extLst>
          </p:cNvPr>
          <p:cNvSpPr>
            <a:spLocks noGrp="1"/>
          </p:cNvSpPr>
          <p:nvPr>
            <p:ph type="title"/>
          </p:nvPr>
        </p:nvSpPr>
        <p:spPr/>
        <p:txBody>
          <a:bodyPr/>
          <a:lstStyle>
            <a:lvl1pPr>
              <a:defRPr b="0" i="0"/>
            </a:lvl1pPr>
          </a:lstStyle>
          <a:p>
            <a:r>
              <a:rPr lang="en-US"/>
              <a:t>Click to edit Master title style</a:t>
            </a:r>
          </a:p>
        </p:txBody>
      </p:sp>
      <p:sp>
        <p:nvSpPr>
          <p:cNvPr id="8" name="Picture Placeholder 2">
            <a:extLst>
              <a:ext uri="{FF2B5EF4-FFF2-40B4-BE49-F238E27FC236}">
                <a16:creationId xmlns:a16="http://schemas.microsoft.com/office/drawing/2014/main" id="{0F7EFA50-3B63-3A4E-837C-38C854BE218D}"/>
              </a:ext>
            </a:extLst>
          </p:cNvPr>
          <p:cNvSpPr>
            <a:spLocks noGrp="1"/>
          </p:cNvSpPr>
          <p:nvPr>
            <p:ph type="pic" idx="1"/>
          </p:nvPr>
        </p:nvSpPr>
        <p:spPr>
          <a:xfrm>
            <a:off x="838203" y="1811867"/>
            <a:ext cx="3356036" cy="2047752"/>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Text Placeholder 3">
            <a:extLst>
              <a:ext uri="{FF2B5EF4-FFF2-40B4-BE49-F238E27FC236}">
                <a16:creationId xmlns:a16="http://schemas.microsoft.com/office/drawing/2014/main" id="{17E8FA33-8160-E84B-9F98-0A2BFB2A2917}"/>
              </a:ext>
            </a:extLst>
          </p:cNvPr>
          <p:cNvSpPr>
            <a:spLocks noGrp="1"/>
          </p:cNvSpPr>
          <p:nvPr>
            <p:ph type="body" sz="half" idx="2"/>
          </p:nvPr>
        </p:nvSpPr>
        <p:spPr>
          <a:xfrm>
            <a:off x="838201" y="3995065"/>
            <a:ext cx="3356035"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3">
            <a:extLst>
              <a:ext uri="{FF2B5EF4-FFF2-40B4-BE49-F238E27FC236}">
                <a16:creationId xmlns:a16="http://schemas.microsoft.com/office/drawing/2014/main" id="{17B00556-D0CC-204C-9B94-C8062981F511}"/>
              </a:ext>
            </a:extLst>
          </p:cNvPr>
          <p:cNvSpPr>
            <a:spLocks noGrp="1"/>
          </p:cNvSpPr>
          <p:nvPr>
            <p:ph type="body" sz="half" idx="15"/>
          </p:nvPr>
        </p:nvSpPr>
        <p:spPr>
          <a:xfrm>
            <a:off x="4417013" y="3995065"/>
            <a:ext cx="3357971"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Text Placeholder 3">
            <a:extLst>
              <a:ext uri="{FF2B5EF4-FFF2-40B4-BE49-F238E27FC236}">
                <a16:creationId xmlns:a16="http://schemas.microsoft.com/office/drawing/2014/main" id="{42899E92-C4B9-4144-ADBA-EF18DD116823}"/>
              </a:ext>
            </a:extLst>
          </p:cNvPr>
          <p:cNvSpPr>
            <a:spLocks noGrp="1"/>
          </p:cNvSpPr>
          <p:nvPr>
            <p:ph type="body" sz="half" idx="16"/>
          </p:nvPr>
        </p:nvSpPr>
        <p:spPr>
          <a:xfrm>
            <a:off x="7995828" y="3995065"/>
            <a:ext cx="3357969"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Picture Placeholder 2">
            <a:extLst>
              <a:ext uri="{FF2B5EF4-FFF2-40B4-BE49-F238E27FC236}">
                <a16:creationId xmlns:a16="http://schemas.microsoft.com/office/drawing/2014/main" id="{C631A6A1-A439-A143-ABEA-DDB2D12F1818}"/>
              </a:ext>
            </a:extLst>
          </p:cNvPr>
          <p:cNvSpPr>
            <a:spLocks noGrp="1"/>
          </p:cNvSpPr>
          <p:nvPr>
            <p:ph type="pic" idx="17"/>
          </p:nvPr>
        </p:nvSpPr>
        <p:spPr>
          <a:xfrm>
            <a:off x="4417015" y="1811870"/>
            <a:ext cx="3357972" cy="2048933"/>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6" name="Picture Placeholder 2">
            <a:extLst>
              <a:ext uri="{FF2B5EF4-FFF2-40B4-BE49-F238E27FC236}">
                <a16:creationId xmlns:a16="http://schemas.microsoft.com/office/drawing/2014/main" id="{5E8AC718-D08E-D142-ABDD-8F7BAA4AC98E}"/>
              </a:ext>
            </a:extLst>
          </p:cNvPr>
          <p:cNvSpPr>
            <a:spLocks noGrp="1"/>
          </p:cNvSpPr>
          <p:nvPr>
            <p:ph type="pic" idx="18"/>
          </p:nvPr>
        </p:nvSpPr>
        <p:spPr>
          <a:xfrm>
            <a:off x="7995827" y="1811870"/>
            <a:ext cx="3357972" cy="2048933"/>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1635748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4 Picture Stacked">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C10E13E9-A40B-8242-87D0-21EA016AAB43}"/>
              </a:ext>
            </a:extLst>
          </p:cNvPr>
          <p:cNvSpPr>
            <a:spLocks noGrp="1"/>
          </p:cNvSpPr>
          <p:nvPr>
            <p:ph type="pic" idx="16"/>
          </p:nvPr>
        </p:nvSpPr>
        <p:spPr>
          <a:xfrm>
            <a:off x="2" y="3231643"/>
            <a:ext cx="6065519" cy="3184256"/>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a:extLst>
              <a:ext uri="{FF2B5EF4-FFF2-40B4-BE49-F238E27FC236}">
                <a16:creationId xmlns:a16="http://schemas.microsoft.com/office/drawing/2014/main" id="{CBE66D83-505F-514A-94A7-9B6AE6877B0C}"/>
              </a:ext>
            </a:extLst>
          </p:cNvPr>
          <p:cNvSpPr>
            <a:spLocks noGrp="1"/>
          </p:cNvSpPr>
          <p:nvPr>
            <p:ph type="pic" idx="17"/>
          </p:nvPr>
        </p:nvSpPr>
        <p:spPr>
          <a:xfrm>
            <a:off x="6126480" y="3231643"/>
            <a:ext cx="6065523" cy="3172968"/>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Picture Placeholder 2">
            <a:extLst>
              <a:ext uri="{FF2B5EF4-FFF2-40B4-BE49-F238E27FC236}">
                <a16:creationId xmlns:a16="http://schemas.microsoft.com/office/drawing/2014/main" id="{A11E4A28-1755-3844-AD33-415D78C99D81}"/>
              </a:ext>
            </a:extLst>
          </p:cNvPr>
          <p:cNvSpPr>
            <a:spLocks noGrp="1"/>
          </p:cNvSpPr>
          <p:nvPr>
            <p:ph type="pic" idx="14"/>
          </p:nvPr>
        </p:nvSpPr>
        <p:spPr>
          <a:xfrm>
            <a:off x="0" y="2"/>
            <a:ext cx="6065520" cy="3172968"/>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257D2046-3B53-4544-9BDB-18F56371C74D}"/>
              </a:ext>
            </a:extLst>
          </p:cNvPr>
          <p:cNvSpPr>
            <a:spLocks noGrp="1"/>
          </p:cNvSpPr>
          <p:nvPr>
            <p:ph type="pic" idx="15"/>
          </p:nvPr>
        </p:nvSpPr>
        <p:spPr>
          <a:xfrm>
            <a:off x="6126480" y="2"/>
            <a:ext cx="6065523" cy="3172968"/>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grpSp>
        <p:nvGrpSpPr>
          <p:cNvPr id="15" name="Group 14">
            <a:extLst>
              <a:ext uri="{FF2B5EF4-FFF2-40B4-BE49-F238E27FC236}">
                <a16:creationId xmlns:a16="http://schemas.microsoft.com/office/drawing/2014/main" id="{59113D8F-5565-DD41-BF67-678D23803461}"/>
              </a:ext>
            </a:extLst>
          </p:cNvPr>
          <p:cNvGrpSpPr/>
          <p:nvPr userDrawn="1"/>
        </p:nvGrpSpPr>
        <p:grpSpPr>
          <a:xfrm>
            <a:off x="0" y="6395644"/>
            <a:ext cx="12192000" cy="470922"/>
            <a:chOff x="0" y="6395644"/>
            <a:chExt cx="12192000" cy="470922"/>
          </a:xfrm>
        </p:grpSpPr>
        <p:sp>
          <p:nvSpPr>
            <p:cNvPr id="16" name="Rectangle 15">
              <a:extLst>
                <a:ext uri="{FF2B5EF4-FFF2-40B4-BE49-F238E27FC236}">
                  <a16:creationId xmlns:a16="http://schemas.microsoft.com/office/drawing/2014/main" id="{D3EEC998-5A27-9346-81A2-F9B3545521BA}"/>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0" name="Picture 19">
              <a:extLst>
                <a:ext uri="{FF2B5EF4-FFF2-40B4-BE49-F238E27FC236}">
                  <a16:creationId xmlns:a16="http://schemas.microsoft.com/office/drawing/2014/main" id="{E95D0983-302A-8E44-935E-E9CF14A3B014}"/>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21" name="Picture 20">
              <a:extLst>
                <a:ext uri="{FF2B5EF4-FFF2-40B4-BE49-F238E27FC236}">
                  <a16:creationId xmlns:a16="http://schemas.microsoft.com/office/drawing/2014/main" id="{8015891E-6C12-7A4A-9019-596974DFB3B1}"/>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4" name="Picture 23">
              <a:extLst>
                <a:ext uri="{FF2B5EF4-FFF2-40B4-BE49-F238E27FC236}">
                  <a16:creationId xmlns:a16="http://schemas.microsoft.com/office/drawing/2014/main" id="{EA8CE5FE-A213-BB49-8ADF-88DBCC642A6C}"/>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5" name="Straight Connector 24">
              <a:extLst>
                <a:ext uri="{FF2B5EF4-FFF2-40B4-BE49-F238E27FC236}">
                  <a16:creationId xmlns:a16="http://schemas.microsoft.com/office/drawing/2014/main" id="{839B5F19-F9FD-9945-B1B4-5CE6811368CC}"/>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948919-2B39-9F40-BEC5-4401D0782DFC}"/>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1FC6DE8-7C84-554C-B3A1-A637C6377DFC}"/>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075D9226-0545-D67A-C6F9-D4C33C4D70C6}"/>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5828AFDD-44BC-5332-6486-4837FBA3137C}"/>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EB800F2B-A1FB-D12D-725A-8AB4B75F424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434E1A75-9BE9-060C-1283-9132E0465FF9}"/>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6">
            <a:extLst>
              <a:ext uri="{FF2B5EF4-FFF2-40B4-BE49-F238E27FC236}">
                <a16:creationId xmlns:a16="http://schemas.microsoft.com/office/drawing/2014/main" id="{14DCFD0A-EE5E-3E41-9808-9D111F540CBC}"/>
              </a:ext>
            </a:extLst>
          </p:cNvPr>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5732645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losing Slide Grey Bar">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B31D2FB2-72E8-654B-BDC3-440102A15E06}"/>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23" name="Rectangle 22">
              <a:extLst>
                <a:ext uri="{FF2B5EF4-FFF2-40B4-BE49-F238E27FC236}">
                  <a16:creationId xmlns:a16="http://schemas.microsoft.com/office/drawing/2014/main" id="{7D659737-1021-E747-89B3-76FB616933A4}"/>
                </a:ext>
              </a:extLst>
            </p:cNvPr>
            <p:cNvSpPr/>
            <p:nvPr userDrawn="1"/>
          </p:nvSpPr>
          <p:spPr>
            <a:xfrm>
              <a:off x="5303520" y="0"/>
              <a:ext cx="3732588" cy="6400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24" name="Picture 23">
              <a:extLst>
                <a:ext uri="{FF2B5EF4-FFF2-40B4-BE49-F238E27FC236}">
                  <a16:creationId xmlns:a16="http://schemas.microsoft.com/office/drawing/2014/main" id="{942803AD-AA31-3A44-8C9A-BA97BCD301A4}"/>
                </a:ext>
              </a:extLst>
            </p:cNvPr>
            <p:cNvPicPr>
              <a:picLocks noChangeAspect="1"/>
            </p:cNvPicPr>
            <p:nvPr userDrawn="1"/>
          </p:nvPicPr>
          <p:blipFill>
            <a:blip r:embed="rId2">
              <a:alphaModFix amt="15000"/>
            </a:blip>
            <a:srcRect/>
            <a:stretch/>
          </p:blipFill>
          <p:spPr>
            <a:xfrm>
              <a:off x="5156004" y="750290"/>
              <a:ext cx="5773549" cy="5051855"/>
            </a:xfrm>
            <a:prstGeom prst="rect">
              <a:avLst/>
            </a:prstGeom>
          </p:spPr>
        </p:pic>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16" name="Group 15">
            <a:extLst>
              <a:ext uri="{FF2B5EF4-FFF2-40B4-BE49-F238E27FC236}">
                <a16:creationId xmlns:a16="http://schemas.microsoft.com/office/drawing/2014/main" id="{59B499C2-3DE5-514E-B209-26F56500FA87}"/>
              </a:ext>
            </a:extLst>
          </p:cNvPr>
          <p:cNvGrpSpPr/>
          <p:nvPr userDrawn="1"/>
        </p:nvGrpSpPr>
        <p:grpSpPr>
          <a:xfrm>
            <a:off x="0" y="6395644"/>
            <a:ext cx="12192000" cy="470922"/>
            <a:chOff x="0" y="6395644"/>
            <a:chExt cx="12192000" cy="470922"/>
          </a:xfrm>
        </p:grpSpPr>
        <p:sp>
          <p:nvSpPr>
            <p:cNvPr id="18" name="Rectangle 17">
              <a:extLst>
                <a:ext uri="{FF2B5EF4-FFF2-40B4-BE49-F238E27FC236}">
                  <a16:creationId xmlns:a16="http://schemas.microsoft.com/office/drawing/2014/main" id="{60ED4D4F-AC78-4449-BA53-42FFD88FDE0E}"/>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9" name="Picture 18">
              <a:extLst>
                <a:ext uri="{FF2B5EF4-FFF2-40B4-BE49-F238E27FC236}">
                  <a16:creationId xmlns:a16="http://schemas.microsoft.com/office/drawing/2014/main" id="{FCF554CD-5CBC-CF47-8E84-2AFF6ABE9C2C}"/>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1" name="Picture 20">
              <a:extLst>
                <a:ext uri="{FF2B5EF4-FFF2-40B4-BE49-F238E27FC236}">
                  <a16:creationId xmlns:a16="http://schemas.microsoft.com/office/drawing/2014/main" id="{ABDDA2C1-3616-7241-B086-5ABC82931898}"/>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0EFBC9D1-2F97-9D42-A63A-E905AD2804EF}"/>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6" name="Straight Connector 25">
              <a:extLst>
                <a:ext uri="{FF2B5EF4-FFF2-40B4-BE49-F238E27FC236}">
                  <a16:creationId xmlns:a16="http://schemas.microsoft.com/office/drawing/2014/main" id="{BE02FBD5-1048-6C42-A32F-B6FF988FF74A}"/>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45E88F5-032D-4742-90D8-A9DC9A089807}"/>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1D2D71F-129B-5E4F-8CDC-34CF412348EA}"/>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6867D078-44FE-3536-E459-C0504CCDDE18}"/>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690504AD-A2BA-1C8E-7137-E9682EF12FF3}"/>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642D8C32-2508-AE85-47F3-7C1C9CD14906}"/>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F875AE62-D026-4F8A-614D-B9229F862F0D}"/>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7589168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losing Slide Shie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1B7554-0594-584B-919D-1DF1A71D1E15}"/>
              </a:ext>
              <a:ext uri="{C183D7F6-B498-43B3-948B-1728B52AA6E4}">
                <adec:decorative xmlns:adec="http://schemas.microsoft.com/office/drawing/2017/decorative" val="1"/>
              </a:ext>
            </a:extLst>
          </p:cNvPr>
          <p:cNvGrpSpPr/>
          <p:nvPr userDrawn="1"/>
        </p:nvGrpSpPr>
        <p:grpSpPr>
          <a:xfrm>
            <a:off x="6995160" y="-2087105"/>
            <a:ext cx="8384488" cy="10850515"/>
            <a:chOff x="3890639" y="-2045539"/>
            <a:chExt cx="8193228" cy="10603002"/>
          </a:xfrm>
        </p:grpSpPr>
        <p:pic>
          <p:nvPicPr>
            <p:cNvPr id="13" name="Picture 12">
              <a:extLst>
                <a:ext uri="{FF2B5EF4-FFF2-40B4-BE49-F238E27FC236}">
                  <a16:creationId xmlns:a16="http://schemas.microsoft.com/office/drawing/2014/main" id="{DC2FF98D-B38B-4E4F-A7D3-EFDE30DF1B01}"/>
                </a:ext>
              </a:extLst>
            </p:cNvPr>
            <p:cNvPicPr>
              <a:picLocks noChangeAspect="1"/>
            </p:cNvPicPr>
            <p:nvPr userDrawn="1"/>
          </p:nvPicPr>
          <p:blipFill>
            <a:blip r:embed="rId2">
              <a:alphaModFix amt="30000"/>
            </a:blip>
            <a:srcRect/>
            <a:stretch/>
          </p:blipFill>
          <p:spPr>
            <a:xfrm>
              <a:off x="3890639" y="-2045539"/>
              <a:ext cx="8193228" cy="10603002"/>
            </a:xfrm>
            <a:prstGeom prst="rect">
              <a:avLst/>
            </a:prstGeom>
          </p:spPr>
        </p:pic>
        <p:pic>
          <p:nvPicPr>
            <p:cNvPr id="14" name="Picture 13">
              <a:extLst>
                <a:ext uri="{FF2B5EF4-FFF2-40B4-BE49-F238E27FC236}">
                  <a16:creationId xmlns:a16="http://schemas.microsoft.com/office/drawing/2014/main" id="{C0EA7C03-7F17-CF4E-91C2-9F463E1BDA25}"/>
                </a:ext>
              </a:extLst>
            </p:cNvPr>
            <p:cNvPicPr>
              <a:picLocks noChangeAspect="1"/>
            </p:cNvPicPr>
            <p:nvPr/>
          </p:nvPicPr>
          <p:blipFill>
            <a:blip r:embed="rId3">
              <a:alphaModFix amt="15000"/>
            </a:blip>
            <a:srcRect/>
            <a:stretch/>
          </p:blipFill>
          <p:spPr>
            <a:xfrm>
              <a:off x="5173001" y="727132"/>
              <a:ext cx="5641848" cy="4936616"/>
            </a:xfrm>
            <a:prstGeom prst="rect">
              <a:avLst/>
            </a:prstGeom>
          </p:spPr>
        </p:pic>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18" name="Group 17">
            <a:extLst>
              <a:ext uri="{FF2B5EF4-FFF2-40B4-BE49-F238E27FC236}">
                <a16:creationId xmlns:a16="http://schemas.microsoft.com/office/drawing/2014/main" id="{453E5C16-F0BD-5F46-97A8-CEDF94F42EED}"/>
              </a:ext>
            </a:extLst>
          </p:cNvPr>
          <p:cNvGrpSpPr/>
          <p:nvPr userDrawn="1"/>
        </p:nvGrpSpPr>
        <p:grpSpPr>
          <a:xfrm>
            <a:off x="0" y="6395644"/>
            <a:ext cx="12192000" cy="470922"/>
            <a:chOff x="0" y="6395644"/>
            <a:chExt cx="12192000" cy="470922"/>
          </a:xfrm>
        </p:grpSpPr>
        <p:sp>
          <p:nvSpPr>
            <p:cNvPr id="19" name="Rectangle 18">
              <a:extLst>
                <a:ext uri="{FF2B5EF4-FFF2-40B4-BE49-F238E27FC236}">
                  <a16:creationId xmlns:a16="http://schemas.microsoft.com/office/drawing/2014/main" id="{D8E1EF7D-E655-2A49-9DEE-EC8AD2225E5C}"/>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0" name="Picture 19">
              <a:extLst>
                <a:ext uri="{FF2B5EF4-FFF2-40B4-BE49-F238E27FC236}">
                  <a16:creationId xmlns:a16="http://schemas.microsoft.com/office/drawing/2014/main" id="{6F566C16-C310-8747-A5D4-D3BBDF298DC8}"/>
                </a:ext>
              </a:extLst>
            </p:cNvPr>
            <p:cNvPicPr>
              <a:picLocks noChangeAspect="1"/>
            </p:cNvPicPr>
            <p:nvPr userDrawn="1"/>
          </p:nvPicPr>
          <p:blipFill>
            <a:blip r:embed="rId4"/>
            <a:srcRect/>
            <a:stretch/>
          </p:blipFill>
          <p:spPr>
            <a:xfrm>
              <a:off x="703686" y="6407383"/>
              <a:ext cx="2094393" cy="451789"/>
            </a:xfrm>
            <a:prstGeom prst="rect">
              <a:avLst/>
            </a:prstGeom>
          </p:spPr>
        </p:pic>
        <p:pic>
          <p:nvPicPr>
            <p:cNvPr id="21" name="Picture 20">
              <a:extLst>
                <a:ext uri="{FF2B5EF4-FFF2-40B4-BE49-F238E27FC236}">
                  <a16:creationId xmlns:a16="http://schemas.microsoft.com/office/drawing/2014/main" id="{3804ACBA-7D52-3048-90F9-2E5A92B42647}"/>
                </a:ext>
              </a:extLst>
            </p:cNvPr>
            <p:cNvPicPr>
              <a:picLocks noChangeAspect="1"/>
            </p:cNvPicPr>
            <p:nvPr userDrawn="1"/>
          </p:nvPicPr>
          <p:blipFill>
            <a:blip r:embed="rId5"/>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CF591FCF-6710-3B47-A27A-B39CABD128E2}"/>
                </a:ext>
              </a:extLst>
            </p:cNvPr>
            <p:cNvPicPr>
              <a:picLocks noChangeAspect="1"/>
            </p:cNvPicPr>
            <p:nvPr userDrawn="1"/>
          </p:nvPicPr>
          <p:blipFill>
            <a:blip r:embed="rId6"/>
            <a:srcRect/>
            <a:stretch/>
          </p:blipFill>
          <p:spPr>
            <a:xfrm>
              <a:off x="2763387" y="6410995"/>
              <a:ext cx="2040333" cy="450968"/>
            </a:xfrm>
            <a:prstGeom prst="rect">
              <a:avLst/>
            </a:prstGeom>
          </p:spPr>
        </p:pic>
        <p:cxnSp>
          <p:nvCxnSpPr>
            <p:cNvPr id="26" name="Straight Connector 25">
              <a:extLst>
                <a:ext uri="{FF2B5EF4-FFF2-40B4-BE49-F238E27FC236}">
                  <a16:creationId xmlns:a16="http://schemas.microsoft.com/office/drawing/2014/main" id="{65925706-8E66-E649-919D-D820B55EC1A7}"/>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D8E2732-D8C0-B54D-8A5C-D2D2DA2B4B9D}"/>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DE44246-B7C8-B34C-8C09-B5BB65F4229B}"/>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B8AEF2E3-FBE3-445F-CEB0-FC4767DF53D4}"/>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2DD87BEA-1648-6A8B-21C2-F1F5B8642B27}"/>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05A321E6-4489-2830-9117-752002F468AC}"/>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D1DD1F2E-717C-56B5-6D25-DD18B919F417}"/>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40493695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Closing Slide Grey Phoenix">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86A13415-5C23-C347-8FD4-FCC01FDDBED9}"/>
              </a:ext>
            </a:extLst>
          </p:cNvPr>
          <p:cNvGrpSpPr/>
          <p:nvPr userDrawn="1"/>
        </p:nvGrpSpPr>
        <p:grpSpPr>
          <a:xfrm>
            <a:off x="0" y="6395644"/>
            <a:ext cx="12192000" cy="470922"/>
            <a:chOff x="0" y="6395644"/>
            <a:chExt cx="12192000" cy="470922"/>
          </a:xfrm>
        </p:grpSpPr>
        <p:sp>
          <p:nvSpPr>
            <p:cNvPr id="14" name="Rectangle 13">
              <a:extLst>
                <a:ext uri="{FF2B5EF4-FFF2-40B4-BE49-F238E27FC236}">
                  <a16:creationId xmlns:a16="http://schemas.microsoft.com/office/drawing/2014/main" id="{66D88F65-95EA-794A-84D9-561E25623B2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6" name="Picture 15">
              <a:extLst>
                <a:ext uri="{FF2B5EF4-FFF2-40B4-BE49-F238E27FC236}">
                  <a16:creationId xmlns:a16="http://schemas.microsoft.com/office/drawing/2014/main" id="{EF2065E5-A0DB-D342-872B-518266928970}"/>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17" name="Picture 16">
              <a:extLst>
                <a:ext uri="{FF2B5EF4-FFF2-40B4-BE49-F238E27FC236}">
                  <a16:creationId xmlns:a16="http://schemas.microsoft.com/office/drawing/2014/main" id="{1E68B7D1-B803-C641-9681-DF4B3C70FC56}"/>
                </a:ext>
              </a:extLst>
            </p:cNvPr>
            <p:cNvPicPr>
              <a:picLocks noChangeAspect="1"/>
            </p:cNvPicPr>
            <p:nvPr userDrawn="1"/>
          </p:nvPicPr>
          <p:blipFill>
            <a:blip r:embed="rId3"/>
            <a:srcRect/>
            <a:stretch/>
          </p:blipFill>
          <p:spPr>
            <a:xfrm>
              <a:off x="4110607" y="6395644"/>
              <a:ext cx="2088055" cy="462356"/>
            </a:xfrm>
            <a:prstGeom prst="rect">
              <a:avLst/>
            </a:prstGeom>
          </p:spPr>
        </p:pic>
        <p:cxnSp>
          <p:nvCxnSpPr>
            <p:cNvPr id="22" name="Straight Connector 21">
              <a:extLst>
                <a:ext uri="{FF2B5EF4-FFF2-40B4-BE49-F238E27FC236}">
                  <a16:creationId xmlns:a16="http://schemas.microsoft.com/office/drawing/2014/main" id="{DEED2DC2-9202-A944-8C6A-0589E3A79603}"/>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5BA4F2D5-BFD8-7C41-B78C-F5640F5D4337}"/>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5E420895-B2CF-EF4A-B9B1-CB48B3E4556F}"/>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C3B47EB-28B4-E243-9BB4-C94F69D366DD}"/>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5" name="Picture 14">
            <a:extLst>
              <a:ext uri="{FF2B5EF4-FFF2-40B4-BE49-F238E27FC236}">
                <a16:creationId xmlns:a16="http://schemas.microsoft.com/office/drawing/2014/main" id="{21A3D350-3A11-F04D-9DBD-7AF23535D979}"/>
              </a:ext>
              <a:ext uri="{C183D7F6-B498-43B3-948B-1728B52AA6E4}">
                <adec:decorative xmlns:adec="http://schemas.microsoft.com/office/drawing/2017/decorative" val="1"/>
              </a:ext>
            </a:extLst>
          </p:cNvPr>
          <p:cNvPicPr>
            <a:picLocks noChangeAspect="1"/>
          </p:cNvPicPr>
          <p:nvPr userDrawn="1"/>
        </p:nvPicPr>
        <p:blipFill>
          <a:blip r:embed="rId5">
            <a:alphaModFix amt="15000"/>
          </a:blip>
          <a:srcRect/>
          <a:stretch/>
        </p:blipFill>
        <p:spPr>
          <a:xfrm>
            <a:off x="8307457" y="750290"/>
            <a:ext cx="5773549" cy="5051855"/>
          </a:xfrm>
          <a:prstGeom prst="rect">
            <a:avLst/>
          </a:prstGeom>
        </p:spPr>
      </p:pic>
      <p:grpSp>
        <p:nvGrpSpPr>
          <p:cNvPr id="2" name="Group 1">
            <a:extLst>
              <a:ext uri="{FF2B5EF4-FFF2-40B4-BE49-F238E27FC236}">
                <a16:creationId xmlns:a16="http://schemas.microsoft.com/office/drawing/2014/main" id="{8FCEB212-667B-8AC5-BEB2-9B6BDDA78540}"/>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C037050C-D08D-DAAD-285B-CF1C7D96B95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E1A56296-4DA9-4FFE-8F93-7F18E4FCF4BF}"/>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02685376-5476-DA2A-6AB0-090D07F92F42}"/>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4237677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Closing Slide Dark Greystone">
    <p:bg>
      <p:bgPr>
        <a:solidFill>
          <a:schemeClr val="tx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6DDAAFD-B28B-B347-8A93-5F44BAFD35D5}"/>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15" name="Rectangle 14">
              <a:extLst>
                <a:ext uri="{FF2B5EF4-FFF2-40B4-BE49-F238E27FC236}">
                  <a16:creationId xmlns:a16="http://schemas.microsoft.com/office/drawing/2014/main" id="{D394388C-76E0-6545-A3AB-12CBFD8DCF09}"/>
                </a:ext>
              </a:extLst>
            </p:cNvPr>
            <p:cNvSpPr/>
            <p:nvPr userDrawn="1"/>
          </p:nvSpPr>
          <p:spPr>
            <a:xfrm>
              <a:off x="5303520" y="0"/>
              <a:ext cx="3732588" cy="6400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16" name="Picture 15">
              <a:extLst>
                <a:ext uri="{FF2B5EF4-FFF2-40B4-BE49-F238E27FC236}">
                  <a16:creationId xmlns:a16="http://schemas.microsoft.com/office/drawing/2014/main" id="{8722082E-E1DF-634A-A836-3F5F10A936C3}"/>
                </a:ext>
              </a:extLst>
            </p:cNvPr>
            <p:cNvPicPr>
              <a:picLocks noChangeAspect="1"/>
            </p:cNvPicPr>
            <p:nvPr userDrawn="1"/>
          </p:nvPicPr>
          <p:blipFill>
            <a:blip r:embed="rId2">
              <a:alphaModFix amt="30000"/>
            </a:blip>
            <a:srcRect/>
            <a:stretch/>
          </p:blipFill>
          <p:spPr>
            <a:xfrm>
              <a:off x="5156004" y="750290"/>
              <a:ext cx="5773549" cy="5051855"/>
            </a:xfrm>
            <a:prstGeom prst="rect">
              <a:avLst/>
            </a:prstGeom>
          </p:spPr>
        </p:pic>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20" name="Group 19">
            <a:extLst>
              <a:ext uri="{FF2B5EF4-FFF2-40B4-BE49-F238E27FC236}">
                <a16:creationId xmlns:a16="http://schemas.microsoft.com/office/drawing/2014/main" id="{475BAB41-634C-384C-BD5E-EC3DBF8AC7FF}"/>
              </a:ext>
            </a:extLst>
          </p:cNvPr>
          <p:cNvGrpSpPr/>
          <p:nvPr userDrawn="1"/>
        </p:nvGrpSpPr>
        <p:grpSpPr>
          <a:xfrm>
            <a:off x="0" y="6395644"/>
            <a:ext cx="12192000" cy="470922"/>
            <a:chOff x="0" y="6395644"/>
            <a:chExt cx="12192000" cy="470922"/>
          </a:xfrm>
        </p:grpSpPr>
        <p:sp>
          <p:nvSpPr>
            <p:cNvPr id="21" name="Rectangle 20">
              <a:extLst>
                <a:ext uri="{FF2B5EF4-FFF2-40B4-BE49-F238E27FC236}">
                  <a16:creationId xmlns:a16="http://schemas.microsoft.com/office/drawing/2014/main" id="{B4A157C6-DEF5-B642-BB25-3E6B4CA3F12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2" name="Picture 21">
              <a:extLst>
                <a:ext uri="{FF2B5EF4-FFF2-40B4-BE49-F238E27FC236}">
                  <a16:creationId xmlns:a16="http://schemas.microsoft.com/office/drawing/2014/main" id="{392B8B0D-DD6D-3E4F-AF16-D03DD5CD8BEF}"/>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3" name="Picture 22">
              <a:extLst>
                <a:ext uri="{FF2B5EF4-FFF2-40B4-BE49-F238E27FC236}">
                  <a16:creationId xmlns:a16="http://schemas.microsoft.com/office/drawing/2014/main" id="{C7EF85D8-837C-A145-B497-D5A8A9513873}"/>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7" name="Picture 26">
              <a:extLst>
                <a:ext uri="{FF2B5EF4-FFF2-40B4-BE49-F238E27FC236}">
                  <a16:creationId xmlns:a16="http://schemas.microsoft.com/office/drawing/2014/main" id="{F36674F0-347A-FA45-92A9-58740148D922}"/>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C4EA944C-50C1-D746-9CA5-FCD2C7BCB23C}"/>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CEFCA9-6235-B048-8F96-0EFC276B54D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D4CD5D1-3EC6-9244-A991-B397D6230A17}"/>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41D7F040-9263-B10B-5C65-0483AC026966}"/>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20418BF4-6B65-5A7C-16E8-4D563659464F}"/>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70891DF2-07C9-5A05-9245-3167D7FB82DF}"/>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7B91FB2A-6FC9-EB5C-1480-4CE095BDFB76}"/>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3232971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752600"/>
            <a:ext cx="5791200" cy="688975"/>
          </a:xfrm>
        </p:spPr>
        <p:txBody>
          <a:bodyPr/>
          <a:lstStyle>
            <a:lvl1pPr algn="l">
              <a:defRPr sz="2400">
                <a:solidFill>
                  <a:srgbClr val="FF33CC"/>
                </a:solidFill>
              </a:defRPr>
            </a:lvl1pPr>
          </a:lstStyle>
          <a:p>
            <a:r>
              <a:rPr lang="en-US"/>
              <a:t>Click to edit Master title style</a:t>
            </a:r>
          </a:p>
        </p:txBody>
      </p:sp>
      <p:sp>
        <p:nvSpPr>
          <p:cNvPr id="3" name="Subtitle 2"/>
          <p:cNvSpPr>
            <a:spLocks noGrp="1"/>
          </p:cNvSpPr>
          <p:nvPr>
            <p:ph type="subTitle" idx="1"/>
          </p:nvPr>
        </p:nvSpPr>
        <p:spPr>
          <a:xfrm>
            <a:off x="2133600" y="2590800"/>
            <a:ext cx="8534400" cy="1752600"/>
          </a:xfrm>
        </p:spPr>
        <p:txBody>
          <a:bodyPr/>
          <a:lstStyle>
            <a:lvl1pPr marL="0" indent="0" algn="l">
              <a:buNone/>
              <a:defRPr sz="2000">
                <a:solidFill>
                  <a:srgbClr val="FF33CC"/>
                </a:solidFill>
              </a:defRPr>
            </a:lvl1pPr>
            <a:lvl2pPr marL="457098" indent="0" algn="ctr">
              <a:buNone/>
              <a:defRPr/>
            </a:lvl2pPr>
            <a:lvl3pPr marL="914197" indent="0" algn="ctr">
              <a:buNone/>
              <a:defRPr/>
            </a:lvl3pPr>
            <a:lvl4pPr marL="1371296" indent="0" algn="ctr">
              <a:buNone/>
              <a:defRPr/>
            </a:lvl4pPr>
            <a:lvl5pPr marL="1828396" indent="0" algn="ctr">
              <a:buNone/>
              <a:defRPr/>
            </a:lvl5pPr>
            <a:lvl6pPr marL="2285494" indent="0" algn="ctr">
              <a:buNone/>
              <a:defRPr/>
            </a:lvl6pPr>
            <a:lvl7pPr marL="2742592" indent="0" algn="ctr">
              <a:buNone/>
              <a:defRPr/>
            </a:lvl7pPr>
            <a:lvl8pPr marL="3199692" indent="0" algn="ctr">
              <a:buNone/>
              <a:defRPr/>
            </a:lvl8pPr>
            <a:lvl9pPr marL="3656790" indent="0" algn="ctr">
              <a:buNone/>
              <a:defRPr/>
            </a:lvl9pPr>
          </a:lstStyle>
          <a:p>
            <a:r>
              <a:rPr lang="en-US"/>
              <a:t>Click to edit Master subtitle style</a:t>
            </a:r>
          </a:p>
        </p:txBody>
      </p:sp>
    </p:spTree>
    <p:extLst>
      <p:ext uri="{BB962C8B-B14F-4D97-AF65-F5344CB8AC3E}">
        <p14:creationId xmlns:p14="http://schemas.microsoft.com/office/powerpoint/2010/main" val="37260841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1263869"/>
            <a:ext cx="103632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07340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61893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59633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38200"/>
          </a:xfrm>
        </p:spPr>
        <p:txBody>
          <a:bodyPr/>
          <a:lstStyle/>
          <a:p>
            <a:r>
              <a:rPr lang="en-US"/>
              <a:t>Click to edit Master title style</a:t>
            </a:r>
          </a:p>
        </p:txBody>
      </p:sp>
      <p:sp>
        <p:nvSpPr>
          <p:cNvPr id="3" name="Text Placeholder 2"/>
          <p:cNvSpPr>
            <a:spLocks noGrp="1"/>
          </p:cNvSpPr>
          <p:nvPr>
            <p:ph type="body" sz="half" idx="1"/>
          </p:nvPr>
        </p:nvSpPr>
        <p:spPr>
          <a:xfrm>
            <a:off x="914400" y="1295400"/>
            <a:ext cx="5080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95400"/>
            <a:ext cx="5080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76574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752600"/>
            <a:ext cx="5791200" cy="688975"/>
          </a:xfrm>
        </p:spPr>
        <p:txBody>
          <a:bodyPr/>
          <a:lstStyle>
            <a:lvl1pPr algn="l">
              <a:defRPr sz="2400">
                <a:solidFill>
                  <a:srgbClr val="FF33CC"/>
                </a:solidFill>
              </a:defRPr>
            </a:lvl1pPr>
          </a:lstStyle>
          <a:p>
            <a:r>
              <a:rPr lang="en-US"/>
              <a:t>Click to edit Master title style</a:t>
            </a:r>
          </a:p>
        </p:txBody>
      </p:sp>
      <p:sp>
        <p:nvSpPr>
          <p:cNvPr id="3" name="Subtitle 2"/>
          <p:cNvSpPr>
            <a:spLocks noGrp="1"/>
          </p:cNvSpPr>
          <p:nvPr>
            <p:ph type="subTitle" idx="1"/>
          </p:nvPr>
        </p:nvSpPr>
        <p:spPr>
          <a:xfrm>
            <a:off x="2133600" y="2590800"/>
            <a:ext cx="8534400" cy="1752600"/>
          </a:xfrm>
        </p:spPr>
        <p:txBody>
          <a:bodyPr/>
          <a:lstStyle>
            <a:lvl1pPr marL="0" indent="0" algn="l">
              <a:buNone/>
              <a:defRPr sz="2000">
                <a:solidFill>
                  <a:srgbClr val="FF33CC"/>
                </a:solidFill>
              </a:defRPr>
            </a:lvl1pPr>
            <a:lvl2pPr marL="457098" indent="0" algn="ctr">
              <a:buNone/>
              <a:defRPr/>
            </a:lvl2pPr>
            <a:lvl3pPr marL="914197" indent="0" algn="ctr">
              <a:buNone/>
              <a:defRPr/>
            </a:lvl3pPr>
            <a:lvl4pPr marL="1371296" indent="0" algn="ctr">
              <a:buNone/>
              <a:defRPr/>
            </a:lvl4pPr>
            <a:lvl5pPr marL="1828396" indent="0" algn="ctr">
              <a:buNone/>
              <a:defRPr/>
            </a:lvl5pPr>
            <a:lvl6pPr marL="2285494" indent="0" algn="ctr">
              <a:buNone/>
              <a:defRPr/>
            </a:lvl6pPr>
            <a:lvl7pPr marL="2742592" indent="0" algn="ctr">
              <a:buNone/>
              <a:defRPr/>
            </a:lvl7pPr>
            <a:lvl8pPr marL="3199692" indent="0" algn="ctr">
              <a:buNone/>
              <a:defRPr/>
            </a:lvl8pPr>
            <a:lvl9pPr marL="3656790" indent="0" algn="ctr">
              <a:buNone/>
              <a:defRPr/>
            </a:lvl9pPr>
          </a:lstStyle>
          <a:p>
            <a:r>
              <a:rPr lang="en-US"/>
              <a:t>Click to edit Master subtitle style</a:t>
            </a:r>
          </a:p>
        </p:txBody>
      </p:sp>
    </p:spTree>
    <p:extLst>
      <p:ext uri="{BB962C8B-B14F-4D97-AF65-F5344CB8AC3E}">
        <p14:creationId xmlns:p14="http://schemas.microsoft.com/office/powerpoint/2010/main" val="13009032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1263869"/>
            <a:ext cx="103632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4270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675973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49518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38200"/>
          </a:xfrm>
        </p:spPr>
        <p:txBody>
          <a:bodyPr/>
          <a:lstStyle/>
          <a:p>
            <a:r>
              <a:rPr lang="en-US"/>
              <a:t>Click to edit Master title style</a:t>
            </a:r>
          </a:p>
        </p:txBody>
      </p:sp>
      <p:sp>
        <p:nvSpPr>
          <p:cNvPr id="3" name="Text Placeholder 2"/>
          <p:cNvSpPr>
            <a:spLocks noGrp="1"/>
          </p:cNvSpPr>
          <p:nvPr>
            <p:ph type="body" sz="half" idx="1"/>
          </p:nvPr>
        </p:nvSpPr>
        <p:spPr>
          <a:xfrm>
            <a:off x="914400" y="1295400"/>
            <a:ext cx="5080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95400"/>
            <a:ext cx="5080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34972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hree Images">
    <p:spTree>
      <p:nvGrpSpPr>
        <p:cNvPr id="1" name=""/>
        <p:cNvGrpSpPr/>
        <p:nvPr/>
      </p:nvGrpSpPr>
      <p:grpSpPr>
        <a:xfrm>
          <a:off x="0" y="0"/>
          <a:ext cx="0" cy="0"/>
          <a:chOff x="0" y="0"/>
          <a:chExt cx="0" cy="0"/>
        </a:xfrm>
      </p:grpSpPr>
      <p:sp>
        <p:nvSpPr>
          <p:cNvPr id="8" name="Picture Placeholder 22">
            <a:extLst>
              <a:ext uri="{FF2B5EF4-FFF2-40B4-BE49-F238E27FC236}">
                <a16:creationId xmlns:a16="http://schemas.microsoft.com/office/drawing/2014/main" id="{A0262B3F-13EE-4D9F-A8FB-C0BFFBB3C2BF}"/>
              </a:ext>
            </a:extLst>
          </p:cNvPr>
          <p:cNvSpPr>
            <a:spLocks noGrp="1"/>
          </p:cNvSpPr>
          <p:nvPr>
            <p:ph type="pic" sz="quarter" idx="23"/>
          </p:nvPr>
        </p:nvSpPr>
        <p:spPr>
          <a:xfrm>
            <a:off x="6138099" y="627465"/>
            <a:ext cx="5349240" cy="5603068"/>
          </a:xfrm>
          <a:prstGeom prst="rect">
            <a:avLst/>
          </a:prstGeom>
        </p:spPr>
        <p:txBody>
          <a:bodyPr/>
          <a:lstStyle>
            <a:lvl1pPr marL="0" indent="0" algn="ctr">
              <a:buNone/>
              <a:defRPr/>
            </a:lvl1pPr>
          </a:lstStyle>
          <a:p>
            <a:endParaRPr lang="en-CA"/>
          </a:p>
        </p:txBody>
      </p:sp>
      <p:sp>
        <p:nvSpPr>
          <p:cNvPr id="23" name="Picture Placeholder 22">
            <a:extLst>
              <a:ext uri="{FF2B5EF4-FFF2-40B4-BE49-F238E27FC236}">
                <a16:creationId xmlns:a16="http://schemas.microsoft.com/office/drawing/2014/main" id="{89D7DEED-CA24-4312-BDB7-3F62C862EC22}"/>
              </a:ext>
            </a:extLst>
          </p:cNvPr>
          <p:cNvSpPr>
            <a:spLocks noGrp="1"/>
          </p:cNvSpPr>
          <p:nvPr>
            <p:ph type="pic" sz="quarter" idx="22"/>
          </p:nvPr>
        </p:nvSpPr>
        <p:spPr>
          <a:xfrm>
            <a:off x="700651" y="627465"/>
            <a:ext cx="5349240" cy="5603068"/>
          </a:xfrm>
          <a:prstGeom prst="rect">
            <a:avLst/>
          </a:prstGeom>
        </p:spPr>
        <p:txBody>
          <a:bodyPr/>
          <a:lstStyle>
            <a:lvl1pPr marL="0" indent="0" algn="ctr">
              <a:buNone/>
              <a:defRPr/>
            </a:lvl1pPr>
          </a:lstStyle>
          <a:p>
            <a:endParaRPr lang="en-CA"/>
          </a:p>
        </p:txBody>
      </p:sp>
      <p:sp>
        <p:nvSpPr>
          <p:cNvPr id="9" name="Picture Placeholder 2">
            <a:extLst>
              <a:ext uri="{FF2B5EF4-FFF2-40B4-BE49-F238E27FC236}">
                <a16:creationId xmlns:a16="http://schemas.microsoft.com/office/drawing/2014/main" id="{39232883-0E9B-4F4F-9454-E2E5B15DA373}"/>
              </a:ext>
            </a:extLst>
          </p:cNvPr>
          <p:cNvSpPr>
            <a:spLocks noGrp="1" noChangeAspect="1"/>
          </p:cNvSpPr>
          <p:nvPr>
            <p:ph type="pic" sz="quarter" idx="18"/>
          </p:nvPr>
        </p:nvSpPr>
        <p:spPr>
          <a:xfrm>
            <a:off x="4036985" y="1379220"/>
            <a:ext cx="4099560" cy="4099560"/>
          </a:xfrm>
          <a:prstGeom prst="ellipse">
            <a:avLst/>
          </a:prstGeom>
          <a:ln w="76200">
            <a:solidFill>
              <a:schemeClr val="bg1"/>
            </a:solidFill>
          </a:ln>
        </p:spPr>
        <p:txBody>
          <a:bodyPr>
            <a:normAutofit/>
          </a:bodyPr>
          <a:lstStyle>
            <a:lvl1pPr marL="0" indent="0" algn="ctr">
              <a:buNone/>
              <a:defRPr sz="1799">
                <a:solidFill>
                  <a:schemeClr val="tx1"/>
                </a:solidFill>
              </a:defRPr>
            </a:lvl1pPr>
          </a:lstStyle>
          <a:p>
            <a:endParaRPr lang="en-CA"/>
          </a:p>
        </p:txBody>
      </p:sp>
      <p:sp>
        <p:nvSpPr>
          <p:cNvPr id="13" name="Slide Number Placeholder 10">
            <a:extLst>
              <a:ext uri="{FF2B5EF4-FFF2-40B4-BE49-F238E27FC236}">
                <a16:creationId xmlns:a16="http://schemas.microsoft.com/office/drawing/2014/main" id="{ABEF42D9-7DBF-4BCF-B8C2-85C05D95ED4D}"/>
              </a:ext>
            </a:extLst>
          </p:cNvPr>
          <p:cNvSpPr>
            <a:spLocks noGrp="1"/>
          </p:cNvSpPr>
          <p:nvPr>
            <p:ph type="sldNum" sz="quarter" idx="12"/>
          </p:nvPr>
        </p:nvSpPr>
        <p:spPr>
          <a:xfrm flipH="1" flipV="1">
            <a:off x="11664399" y="1843992"/>
            <a:ext cx="274320" cy="3170016"/>
          </a:xfrm>
          <a:prstGeom prst="rect">
            <a:avLst/>
          </a:prstGeom>
        </p:spPr>
        <p:txBody>
          <a:bodyPr vert="vert270"/>
          <a:lstStyle>
            <a:lvl1pPr algn="ctr">
              <a:defRPr lang="en-CA" sz="525" b="1" kern="1200" spc="225" smtClean="0">
                <a:solidFill>
                  <a:schemeClr val="bg2">
                    <a:lumMod val="10000"/>
                  </a:schemeClr>
                </a:solidFill>
                <a:latin typeface="+mn-lt"/>
                <a:ea typeface="+mn-ea"/>
                <a:cs typeface="+mn-cs"/>
              </a:defRPr>
            </a:lvl1pPr>
          </a:lstStyle>
          <a:p>
            <a:fld id="{FF889C17-26EB-420F-9224-CD470244BE89}" type="slidenum">
              <a:rPr lang="en-CA" smtClean="0"/>
              <a:pPr/>
              <a:t>‹#›</a:t>
            </a:fld>
            <a:r>
              <a:rPr lang="en-CA"/>
              <a:t>  </a:t>
            </a:r>
            <a:r>
              <a:rPr lang="en-CA" b="0" spc="150">
                <a:solidFill>
                  <a:schemeClr val="bg2">
                    <a:lumMod val="50000"/>
                  </a:schemeClr>
                </a:solidFill>
              </a:rPr>
              <a:t>CARBON ENGINEERING | CONFIDENTIAL</a:t>
            </a:r>
            <a:endParaRPr lang="en-CA" b="0">
              <a:solidFill>
                <a:schemeClr val="bg2">
                  <a:lumMod val="50000"/>
                </a:schemeClr>
              </a:solidFill>
            </a:endParaRPr>
          </a:p>
        </p:txBody>
      </p:sp>
    </p:spTree>
    <p:extLst>
      <p:ext uri="{BB962C8B-B14F-4D97-AF65-F5344CB8AC3E}">
        <p14:creationId xmlns:p14="http://schemas.microsoft.com/office/powerpoint/2010/main" val="24167947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35980C-F55B-4DBD-8D36-006477109EA7}"/>
              </a:ext>
            </a:extLst>
          </p:cNvPr>
          <p:cNvSpPr/>
          <p:nvPr userDrawn="1"/>
        </p:nvSpPr>
        <p:spPr>
          <a:xfrm>
            <a:off x="0" y="0"/>
            <a:ext cx="30632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pic>
        <p:nvPicPr>
          <p:cNvPr id="7" name="Graphic 6">
            <a:extLst>
              <a:ext uri="{FF2B5EF4-FFF2-40B4-BE49-F238E27FC236}">
                <a16:creationId xmlns:a16="http://schemas.microsoft.com/office/drawing/2014/main" id="{9076F9C8-FFC7-4AD7-A265-ABAEBE8FFA4B}"/>
              </a:ext>
            </a:extLst>
          </p:cNvPr>
          <p:cNvPicPr>
            <a:picLocks noChangeAspect="1"/>
          </p:cNvPicPr>
          <p:nvPr userDrawn="1"/>
        </p:nvPicPr>
        <p:blipFill rotWithShape="1">
          <a:blip r:embed="rId2" cstate="email">
            <a:alphaModFix amt="55000"/>
            <a:extLst>
              <a:ext uri="{28A0092B-C50C-407E-A947-70E740481C1C}">
                <a14:useLocalDpi xmlns:a14="http://schemas.microsoft.com/office/drawing/2010/main"/>
              </a:ext>
              <a:ext uri="{96DAC541-7B7A-43D3-8B79-37D633B846F1}">
                <asvg:svgBlip xmlns:asvg="http://schemas.microsoft.com/office/drawing/2016/SVG/main" r:embed="rId3"/>
              </a:ext>
            </a:extLst>
          </a:blip>
          <a:srcRect l="34838" t="12263" r="40462" b="9185"/>
          <a:stretch/>
        </p:blipFill>
        <p:spPr>
          <a:xfrm>
            <a:off x="0" y="0"/>
            <a:ext cx="3055781" cy="6858000"/>
          </a:xfrm>
          <a:prstGeom prst="rect">
            <a:avLst/>
          </a:prstGeom>
        </p:spPr>
      </p:pic>
      <p:sp>
        <p:nvSpPr>
          <p:cNvPr id="8" name="Slide Number Placeholder 10">
            <a:extLst>
              <a:ext uri="{FF2B5EF4-FFF2-40B4-BE49-F238E27FC236}">
                <a16:creationId xmlns:a16="http://schemas.microsoft.com/office/drawing/2014/main" id="{5E66BF70-E492-49EB-B954-3CA2A79FB6FA}"/>
              </a:ext>
            </a:extLst>
          </p:cNvPr>
          <p:cNvSpPr>
            <a:spLocks noGrp="1"/>
          </p:cNvSpPr>
          <p:nvPr>
            <p:ph type="sldNum" sz="quarter" idx="12"/>
          </p:nvPr>
        </p:nvSpPr>
        <p:spPr>
          <a:xfrm flipH="1" flipV="1">
            <a:off x="11664399" y="1843992"/>
            <a:ext cx="274320" cy="3170016"/>
          </a:xfrm>
          <a:prstGeom prst="rect">
            <a:avLst/>
          </a:prstGeom>
        </p:spPr>
        <p:txBody>
          <a:bodyPr vert="vert270"/>
          <a:lstStyle>
            <a:lvl1pPr algn="ctr">
              <a:defRPr lang="en-CA" sz="525" b="1" kern="1200" spc="225" smtClean="0">
                <a:solidFill>
                  <a:schemeClr val="bg2">
                    <a:lumMod val="10000"/>
                  </a:schemeClr>
                </a:solidFill>
                <a:latin typeface="+mn-lt"/>
                <a:ea typeface="+mn-ea"/>
                <a:cs typeface="+mn-cs"/>
              </a:defRPr>
            </a:lvl1pPr>
          </a:lstStyle>
          <a:p>
            <a:fld id="{FF889C17-26EB-420F-9224-CD470244BE89}" type="slidenum">
              <a:rPr lang="en-CA" smtClean="0"/>
              <a:pPr/>
              <a:t>‹#›</a:t>
            </a:fld>
            <a:r>
              <a:rPr lang="en-CA"/>
              <a:t>  </a:t>
            </a:r>
            <a:r>
              <a:rPr lang="en-CA" b="0" spc="150">
                <a:solidFill>
                  <a:schemeClr val="bg2">
                    <a:lumMod val="50000"/>
                  </a:schemeClr>
                </a:solidFill>
              </a:rPr>
              <a:t>CARBON ENGINEERING | CONFIDENTIAL</a:t>
            </a:r>
            <a:endParaRPr lang="en-CA" b="0">
              <a:solidFill>
                <a:schemeClr val="bg2">
                  <a:lumMod val="50000"/>
                </a:schemeClr>
              </a:solidFill>
            </a:endParaRPr>
          </a:p>
        </p:txBody>
      </p:sp>
    </p:spTree>
    <p:extLst>
      <p:ext uri="{BB962C8B-B14F-4D97-AF65-F5344CB8AC3E}">
        <p14:creationId xmlns:p14="http://schemas.microsoft.com/office/powerpoint/2010/main" val="10344505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F523E3A-0F43-479E-B316-83C55288138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009086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2792AA-6FCC-493F-95EB-E7F782269BB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295581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3CAE18C-E50E-4C3B-B775-7B0E7845AB9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426255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95400"/>
            <a:ext cx="508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95400"/>
            <a:ext cx="508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7B43DF-193A-4A10-AFCE-CC7E0E4DD19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224144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E2BEDEC-37CF-4666-B217-95579678FF3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063300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7B01E82-2F8F-4200-A942-0AE3F79DA61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458458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42390928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FEF5021-7053-4025-8424-EA937C3683F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935897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488531-C4FE-480D-95BA-2CD8B38C456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967376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34A25E8-23ED-4468-BD75-5CA8D45D5F1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495371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0"/>
            <a:ext cx="304800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94080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1023D6-530B-4D7D-9DEB-B2D54D65533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634217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38200"/>
          </a:xfrm>
        </p:spPr>
        <p:txBody>
          <a:bodyPr/>
          <a:lstStyle/>
          <a:p>
            <a:r>
              <a:rPr lang="en-US"/>
              <a:t>Click to edit Master title style</a:t>
            </a:r>
          </a:p>
        </p:txBody>
      </p:sp>
      <p:sp>
        <p:nvSpPr>
          <p:cNvPr id="3" name="Chart Placeholder 2"/>
          <p:cNvSpPr>
            <a:spLocks noGrp="1"/>
          </p:cNvSpPr>
          <p:nvPr>
            <p:ph type="chart" idx="1"/>
          </p:nvPr>
        </p:nvSpPr>
        <p:spPr>
          <a:xfrm>
            <a:off x="914400" y="1295400"/>
            <a:ext cx="10363200" cy="5181600"/>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C248D3-A87A-48BA-90C3-A13AC59A0B8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80049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55677"/>
          </a:xfrm>
        </p:spPr>
        <p:txBody>
          <a:bodyPr/>
          <a:lstStyle>
            <a:lvl1pPr algn="ctr">
              <a:defRPr sz="2800">
                <a:solidFill>
                  <a:srgbClr val="7030A0"/>
                </a:solidFill>
              </a:defRPr>
            </a:lvl1pPr>
          </a:lstStyle>
          <a:p>
            <a:r>
              <a:rPr lang="en-US"/>
              <a:t>Click to edit Master title style</a:t>
            </a:r>
          </a:p>
        </p:txBody>
      </p:sp>
      <p:sp>
        <p:nvSpPr>
          <p:cNvPr id="3" name="Content Placeholder 2"/>
          <p:cNvSpPr>
            <a:spLocks noGrp="1"/>
          </p:cNvSpPr>
          <p:nvPr>
            <p:ph idx="1"/>
          </p:nvPr>
        </p:nvSpPr>
        <p:spPr>
          <a:xfrm>
            <a:off x="486562" y="1291905"/>
            <a:ext cx="11218876" cy="5108895"/>
          </a:xfrm>
        </p:spPr>
        <p:txBody>
          <a:bodyPr>
            <a:normAutofit/>
          </a:bodyPr>
          <a:lstStyle>
            <a:lvl1pPr marL="0" indent="0">
              <a:buNone/>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10"/>
          </p:nvPr>
        </p:nvSpPr>
        <p:spPr>
          <a:xfrm>
            <a:off x="486833" y="6400800"/>
            <a:ext cx="3818467" cy="457200"/>
          </a:xfrm>
        </p:spPr>
        <p:txBody>
          <a:bodyPr/>
          <a:lstStyle>
            <a:lvl1pPr marL="0" indent="0">
              <a:buNone/>
              <a:defRPr sz="1200">
                <a:solidFill>
                  <a:schemeClr val="bg1">
                    <a:lumMod val="50000"/>
                  </a:schemeClr>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7569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2.svg"/><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3.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2CCCA5-FB53-DE5E-482C-9F7ABF4173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2C696BD-E48F-8DC0-C614-8CEF2F14E9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6047EA8-60DA-392E-2A8B-D42027366B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2A1905-AC1F-4707-8E94-F7174B1F09CF}" type="datetimeFigureOut">
              <a:rPr lang="en-US" smtClean="0"/>
              <a:t>11/1/2025</a:t>
            </a:fld>
            <a:endParaRPr lang="en-US"/>
          </a:p>
        </p:txBody>
      </p:sp>
      <p:sp>
        <p:nvSpPr>
          <p:cNvPr id="5" name="Footer Placeholder 4">
            <a:extLst>
              <a:ext uri="{FF2B5EF4-FFF2-40B4-BE49-F238E27FC236}">
                <a16:creationId xmlns:a16="http://schemas.microsoft.com/office/drawing/2014/main" id="{A3037B99-5833-652D-D332-0C8BA0EB5D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0ACEDF8-9968-4927-EE61-667663F5B6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D81440-20C3-465A-9E72-49E41BC79812}" type="slidenum">
              <a:rPr lang="en-US" smtClean="0"/>
              <a:t>‹#›</a:t>
            </a:fld>
            <a:endParaRPr lang="en-US"/>
          </a:p>
        </p:txBody>
      </p:sp>
    </p:spTree>
    <p:extLst>
      <p:ext uri="{BB962C8B-B14F-4D97-AF65-F5344CB8AC3E}">
        <p14:creationId xmlns:p14="http://schemas.microsoft.com/office/powerpoint/2010/main" val="4266549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4C7C09-7E8E-7948-8436-ABCE3F63656B}"/>
              </a:ext>
            </a:extLst>
          </p:cNvPr>
          <p:cNvGrpSpPr/>
          <p:nvPr userDrawn="1"/>
        </p:nvGrpSpPr>
        <p:grpSpPr>
          <a:xfrm>
            <a:off x="0" y="6395648"/>
            <a:ext cx="12192000" cy="470918"/>
            <a:chOff x="0" y="6395648"/>
            <a:chExt cx="12192000" cy="470918"/>
          </a:xfrm>
        </p:grpSpPr>
        <p:sp>
          <p:nvSpPr>
            <p:cNvPr id="11" name="Rectangle 10">
              <a:extLst>
                <a:ext uri="{FF2B5EF4-FFF2-40B4-BE49-F238E27FC236}">
                  <a16:creationId xmlns:a16="http://schemas.microsoft.com/office/drawing/2014/main" id="{33803185-146A-A14A-A4BF-97AB8098152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7" name="Picture 16">
              <a:extLst>
                <a:ext uri="{FF2B5EF4-FFF2-40B4-BE49-F238E27FC236}">
                  <a16:creationId xmlns:a16="http://schemas.microsoft.com/office/drawing/2014/main" id="{35E445A6-E661-A542-93F8-3BDAE8F20DC6}"/>
                </a:ext>
              </a:extLst>
            </p:cNvPr>
            <p:cNvPicPr>
              <a:picLocks noChangeAspect="1"/>
            </p:cNvPicPr>
            <p:nvPr userDrawn="1"/>
          </p:nvPicPr>
          <p:blipFill>
            <a:blip r:embed="rId22">
              <a:extLst>
                <a:ext uri="{96DAC541-7B7A-43D3-8B79-37D633B846F1}">
                  <asvg:svgBlip xmlns:asvg="http://schemas.microsoft.com/office/drawing/2016/SVG/main" r:embed="rId23"/>
                </a:ext>
              </a:extLst>
            </a:blip>
            <a:srcRect/>
            <a:stretch/>
          </p:blipFill>
          <p:spPr>
            <a:xfrm>
              <a:off x="838200" y="6483378"/>
              <a:ext cx="1873405" cy="316631"/>
            </a:xfrm>
            <a:prstGeom prst="rect">
              <a:avLst/>
            </a:prstGeom>
          </p:spPr>
        </p:pic>
        <p:cxnSp>
          <p:nvCxnSpPr>
            <p:cNvPr id="14" name="Straight Connector 13">
              <a:extLst>
                <a:ext uri="{FF2B5EF4-FFF2-40B4-BE49-F238E27FC236}">
                  <a16:creationId xmlns:a16="http://schemas.microsoft.com/office/drawing/2014/main" id="{7C432EE2-7792-3845-B4F9-855AEA81B940}"/>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838200" y="0"/>
            <a:ext cx="10515600" cy="1312744"/>
          </a:xfrm>
          <a:prstGeom prst="rect">
            <a:avLst/>
          </a:prstGeom>
        </p:spPr>
        <p:txBody>
          <a:bodyPr vert="horz" lIns="0" tIns="45720" rIns="0" bIns="45720" rtlCol="0" anchor="ctr">
            <a:noAutofit/>
          </a:bodyPr>
          <a:lstStyle/>
          <a:p>
            <a:r>
              <a:rPr lang="en-US"/>
              <a:t>Click to edit Master title style</a:t>
            </a:r>
          </a:p>
        </p:txBody>
      </p:sp>
      <p:sp>
        <p:nvSpPr>
          <p:cNvPr id="3" name="Text Placeholder 2"/>
          <p:cNvSpPr>
            <a:spLocks noGrp="1"/>
          </p:cNvSpPr>
          <p:nvPr userDrawn="1">
            <p:ph type="body" idx="1"/>
          </p:nvPr>
        </p:nvSpPr>
        <p:spPr>
          <a:xfrm>
            <a:off x="838200" y="1534136"/>
            <a:ext cx="10515600" cy="4429492"/>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userDrawn="1">
            <p:ph type="sldNum" sz="quarter" idx="4"/>
          </p:nvPr>
        </p:nvSpPr>
        <p:spPr>
          <a:xfrm>
            <a:off x="8610601" y="6459132"/>
            <a:ext cx="3432387" cy="365125"/>
          </a:xfrm>
          <a:prstGeom prst="rect">
            <a:avLst/>
          </a:prstGeom>
        </p:spPr>
        <p:txBody>
          <a:bodyPr vert="horz" lIns="91440" tIns="45720" rIns="91440" bIns="45720" rtlCol="0" anchor="ctr"/>
          <a:lstStyle>
            <a:lvl1pPr algn="r">
              <a:defRPr sz="800" b="0" i="0">
                <a:solidFill>
                  <a:schemeClr val="bg1"/>
                </a:solidFill>
                <a:latin typeface="Helvetica" pitchFamily="2" charset="0"/>
                <a:cs typeface="Arial" panose="020B0604020202020204" pitchFamily="34" charset="0"/>
              </a:defRPr>
            </a:lvl1pPr>
          </a:lstStyle>
          <a:p>
            <a:fld id="{7DFC1CBA-4892-A140-A01E-A83B9C8F6E3B}" type="slidenum">
              <a:rPr lang="en-US" smtClean="0"/>
              <a:pPr/>
              <a:t>‹#›</a:t>
            </a:fld>
            <a:endParaRPr lang="en-US"/>
          </a:p>
        </p:txBody>
      </p:sp>
      <p:cxnSp>
        <p:nvCxnSpPr>
          <p:cNvPr id="13" name="Straight Connector 12">
            <a:extLst>
              <a:ext uri="{FF2B5EF4-FFF2-40B4-BE49-F238E27FC236}">
                <a16:creationId xmlns:a16="http://schemas.microsoft.com/office/drawing/2014/main" id="{18E5C833-4073-5D47-B09D-AF15D624975A}"/>
              </a:ext>
            </a:extLst>
          </p:cNvPr>
          <p:cNvCxnSpPr>
            <a:cxnSpLocks/>
          </p:cNvCxnSpPr>
          <p:nvPr userDrawn="1"/>
        </p:nvCxnSpPr>
        <p:spPr>
          <a:xfrm>
            <a:off x="0" y="1344113"/>
            <a:ext cx="12192000" cy="0"/>
          </a:xfrm>
          <a:prstGeom prst="line">
            <a:avLst/>
          </a:prstGeom>
          <a:ln w="38100">
            <a:solidFill>
              <a:srgbClr val="D6D6C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30198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p:hf hdr="0" ftr="0" dt="0"/>
  <p:txStyles>
    <p:titleStyle>
      <a:lvl1pPr algn="l" defTabSz="914400" rtl="0" eaLnBrk="1" latinLnBrk="0" hangingPunct="1">
        <a:lnSpc>
          <a:spcPct val="90000"/>
        </a:lnSpc>
        <a:spcBef>
          <a:spcPct val="0"/>
        </a:spcBef>
        <a:buNone/>
        <a:defRPr sz="3600" b="0" i="0" kern="1200">
          <a:solidFill>
            <a:srgbClr val="800000"/>
          </a:solidFill>
          <a:latin typeface="Helvetica"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800000"/>
        </a:buClr>
        <a:buFont typeface="Arial" panose="020B0604020202020204" pitchFamily="34" charset="0"/>
        <a:buChar char="•"/>
        <a:defRPr sz="2400" b="0" i="0" kern="1200">
          <a:solidFill>
            <a:srgbClr val="767676"/>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800000"/>
        </a:buClr>
        <a:buFont typeface="Arial" panose="020B0604020202020204" pitchFamily="34" charset="0"/>
        <a:buChar char="•"/>
        <a:defRPr sz="2000" b="0" i="0" kern="1200">
          <a:solidFill>
            <a:srgbClr val="767676"/>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00000"/>
        </a:buClr>
        <a:buFont typeface="Arial" panose="020B0604020202020204" pitchFamily="34" charset="0"/>
        <a:buChar char="•"/>
        <a:defRPr sz="1800" b="0" i="0" kern="1200">
          <a:solidFill>
            <a:srgbClr val="767676"/>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800000"/>
        </a:buClr>
        <a:buFont typeface="Arial" panose="020B0604020202020204" pitchFamily="34" charset="0"/>
        <a:buChar char="•"/>
        <a:defRPr sz="1600" b="0" i="0" kern="1200">
          <a:solidFill>
            <a:srgbClr val="767676"/>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00000"/>
        </a:buClr>
        <a:buFont typeface="Arial" panose="020B0604020202020204" pitchFamily="34" charset="0"/>
        <a:buChar char="•"/>
        <a:defRPr sz="1400" b="0" i="0" kern="1200">
          <a:solidFill>
            <a:srgbClr val="767676"/>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0"/>
            <a:ext cx="12192000" cy="838200"/>
          </a:xfrm>
          <a:prstGeom prst="rect">
            <a:avLst/>
          </a:prstGeom>
          <a:noFill/>
          <a:ln w="9525">
            <a:noFill/>
            <a:miter lim="800000"/>
            <a:headEnd/>
            <a:tailEnd/>
          </a:ln>
        </p:spPr>
        <p:txBody>
          <a:bodyPr vert="horz" wrap="square" lIns="92055" tIns="46028" rIns="92055" bIns="46028" numCol="1" anchor="ctr"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914400" y="1295400"/>
            <a:ext cx="10363200" cy="5181600"/>
          </a:xfrm>
          <a:prstGeom prst="rect">
            <a:avLst/>
          </a:prstGeom>
          <a:noFill/>
          <a:ln w="9525">
            <a:noFill/>
            <a:miter lim="800000"/>
            <a:headEnd/>
            <a:tailEnd/>
          </a:ln>
        </p:spPr>
        <p:txBody>
          <a:bodyPr vert="horz" wrap="square" lIns="92055" tIns="46028" rIns="92055" bIns="4602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119855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Lst>
  <p:hf hdr="0" ftr="0" dt="0"/>
  <p:txStyles>
    <p:titleStyle>
      <a:lvl1pPr algn="ctr" rtl="0" eaLnBrk="0" fontAlgn="base" hangingPunct="0">
        <a:spcBef>
          <a:spcPct val="0"/>
        </a:spcBef>
        <a:spcAft>
          <a:spcPct val="0"/>
        </a:spcAft>
        <a:defRPr sz="2400">
          <a:solidFill>
            <a:schemeClr val="accent2"/>
          </a:solidFill>
          <a:latin typeface="+mj-lt"/>
          <a:ea typeface="+mj-ea"/>
          <a:cs typeface="+mj-cs"/>
        </a:defRPr>
      </a:lvl1pPr>
      <a:lvl2pPr algn="ctr" rtl="0" eaLnBrk="0" fontAlgn="base" hangingPunct="0">
        <a:spcBef>
          <a:spcPct val="0"/>
        </a:spcBef>
        <a:spcAft>
          <a:spcPct val="0"/>
        </a:spcAft>
        <a:defRPr sz="2400">
          <a:solidFill>
            <a:schemeClr val="accent2"/>
          </a:solidFill>
          <a:latin typeface="Calibri" pitchFamily="34" charset="0"/>
        </a:defRPr>
      </a:lvl2pPr>
      <a:lvl3pPr algn="ctr" rtl="0" eaLnBrk="0" fontAlgn="base" hangingPunct="0">
        <a:spcBef>
          <a:spcPct val="0"/>
        </a:spcBef>
        <a:spcAft>
          <a:spcPct val="0"/>
        </a:spcAft>
        <a:defRPr sz="2400">
          <a:solidFill>
            <a:schemeClr val="accent2"/>
          </a:solidFill>
          <a:latin typeface="Calibri" pitchFamily="34" charset="0"/>
        </a:defRPr>
      </a:lvl3pPr>
      <a:lvl4pPr algn="ctr" rtl="0" eaLnBrk="0" fontAlgn="base" hangingPunct="0">
        <a:spcBef>
          <a:spcPct val="0"/>
        </a:spcBef>
        <a:spcAft>
          <a:spcPct val="0"/>
        </a:spcAft>
        <a:defRPr sz="2400">
          <a:solidFill>
            <a:schemeClr val="accent2"/>
          </a:solidFill>
          <a:latin typeface="Calibri" pitchFamily="34" charset="0"/>
        </a:defRPr>
      </a:lvl4pPr>
      <a:lvl5pPr algn="ctr" rtl="0" eaLnBrk="0" fontAlgn="base" hangingPunct="0">
        <a:spcBef>
          <a:spcPct val="0"/>
        </a:spcBef>
        <a:spcAft>
          <a:spcPct val="0"/>
        </a:spcAft>
        <a:defRPr sz="2400">
          <a:solidFill>
            <a:schemeClr val="accent2"/>
          </a:solidFill>
          <a:latin typeface="Calibri" pitchFamily="34" charset="0"/>
        </a:defRPr>
      </a:lvl5pPr>
      <a:lvl6pPr marL="457098" algn="ctr" rtl="0" eaLnBrk="0" fontAlgn="base" hangingPunct="0">
        <a:spcBef>
          <a:spcPct val="0"/>
        </a:spcBef>
        <a:spcAft>
          <a:spcPct val="0"/>
        </a:spcAft>
        <a:defRPr sz="2400">
          <a:solidFill>
            <a:schemeClr val="accent2"/>
          </a:solidFill>
          <a:latin typeface="Calibri" pitchFamily="34" charset="0"/>
        </a:defRPr>
      </a:lvl6pPr>
      <a:lvl7pPr marL="914197" algn="ctr" rtl="0" eaLnBrk="0" fontAlgn="base" hangingPunct="0">
        <a:spcBef>
          <a:spcPct val="0"/>
        </a:spcBef>
        <a:spcAft>
          <a:spcPct val="0"/>
        </a:spcAft>
        <a:defRPr sz="2400">
          <a:solidFill>
            <a:schemeClr val="accent2"/>
          </a:solidFill>
          <a:latin typeface="Calibri" pitchFamily="34" charset="0"/>
        </a:defRPr>
      </a:lvl7pPr>
      <a:lvl8pPr marL="1371296" algn="ctr" rtl="0" eaLnBrk="0" fontAlgn="base" hangingPunct="0">
        <a:spcBef>
          <a:spcPct val="0"/>
        </a:spcBef>
        <a:spcAft>
          <a:spcPct val="0"/>
        </a:spcAft>
        <a:defRPr sz="2400">
          <a:solidFill>
            <a:schemeClr val="accent2"/>
          </a:solidFill>
          <a:latin typeface="Calibri" pitchFamily="34" charset="0"/>
        </a:defRPr>
      </a:lvl8pPr>
      <a:lvl9pPr marL="1828396" algn="ctr" rtl="0" eaLnBrk="0" fontAlgn="base" hangingPunct="0">
        <a:spcBef>
          <a:spcPct val="0"/>
        </a:spcBef>
        <a:spcAft>
          <a:spcPct val="0"/>
        </a:spcAft>
        <a:defRPr sz="2400">
          <a:solidFill>
            <a:schemeClr val="accent2"/>
          </a:solidFill>
          <a:latin typeface="Calibri" pitchFamily="34" charset="0"/>
        </a:defRPr>
      </a:lvl9pPr>
    </p:titleStyle>
    <p:bodyStyle>
      <a:lvl1pPr marL="342824" indent="-342824" algn="l" rtl="0" eaLnBrk="0" fontAlgn="base" hangingPunct="0">
        <a:spcBef>
          <a:spcPct val="20000"/>
        </a:spcBef>
        <a:spcAft>
          <a:spcPct val="0"/>
        </a:spcAft>
        <a:defRPr>
          <a:solidFill>
            <a:schemeClr val="tx1"/>
          </a:solidFill>
          <a:latin typeface="+mn-lt"/>
          <a:ea typeface="+mn-ea"/>
          <a:cs typeface="+mn-cs"/>
        </a:defRPr>
      </a:lvl1pPr>
      <a:lvl2pPr marL="742784" indent="-285686" algn="l" rtl="0" eaLnBrk="0" fontAlgn="base" hangingPunct="0">
        <a:spcBef>
          <a:spcPct val="20000"/>
        </a:spcBef>
        <a:spcAft>
          <a:spcPct val="0"/>
        </a:spcAft>
        <a:buChar char="•"/>
        <a:defRPr>
          <a:solidFill>
            <a:schemeClr val="tx1"/>
          </a:solidFill>
          <a:latin typeface="+mn-lt"/>
        </a:defRPr>
      </a:lvl2pPr>
      <a:lvl3pPr marL="1142747" indent="-228550" algn="l" rtl="0" eaLnBrk="0" fontAlgn="base" hangingPunct="0">
        <a:spcBef>
          <a:spcPct val="20000"/>
        </a:spcBef>
        <a:spcAft>
          <a:spcPct val="0"/>
        </a:spcAft>
        <a:buChar char="•"/>
        <a:defRPr>
          <a:solidFill>
            <a:schemeClr val="tx1"/>
          </a:solidFill>
          <a:latin typeface="+mn-lt"/>
        </a:defRPr>
      </a:lvl3pPr>
      <a:lvl4pPr marL="1599846" indent="-228550" algn="l" rtl="0" eaLnBrk="0" fontAlgn="base" hangingPunct="0">
        <a:spcBef>
          <a:spcPct val="20000"/>
        </a:spcBef>
        <a:spcAft>
          <a:spcPct val="0"/>
        </a:spcAft>
        <a:buChar char="–"/>
        <a:defRPr>
          <a:solidFill>
            <a:schemeClr val="tx1"/>
          </a:solidFill>
          <a:latin typeface="+mn-lt"/>
        </a:defRPr>
      </a:lvl4pPr>
      <a:lvl5pPr marL="2056945" indent="-228550" algn="l" rtl="0" eaLnBrk="0" fontAlgn="base" hangingPunct="0">
        <a:spcBef>
          <a:spcPct val="20000"/>
        </a:spcBef>
        <a:spcAft>
          <a:spcPct val="0"/>
        </a:spcAft>
        <a:buChar char="•"/>
        <a:defRPr>
          <a:solidFill>
            <a:schemeClr val="tx1"/>
          </a:solidFill>
          <a:latin typeface="+mn-lt"/>
        </a:defRPr>
      </a:lvl5pPr>
      <a:lvl6pPr marL="2514044" indent="-228550" algn="l" rtl="0" eaLnBrk="0" fontAlgn="base" hangingPunct="0">
        <a:spcBef>
          <a:spcPct val="20000"/>
        </a:spcBef>
        <a:spcAft>
          <a:spcPct val="0"/>
        </a:spcAft>
        <a:buChar char="•"/>
        <a:defRPr>
          <a:solidFill>
            <a:schemeClr val="tx1"/>
          </a:solidFill>
          <a:latin typeface="+mn-lt"/>
        </a:defRPr>
      </a:lvl6pPr>
      <a:lvl7pPr marL="2971142" indent="-228550" algn="l" rtl="0" eaLnBrk="0" fontAlgn="base" hangingPunct="0">
        <a:spcBef>
          <a:spcPct val="20000"/>
        </a:spcBef>
        <a:spcAft>
          <a:spcPct val="0"/>
        </a:spcAft>
        <a:buChar char="•"/>
        <a:defRPr>
          <a:solidFill>
            <a:schemeClr val="tx1"/>
          </a:solidFill>
          <a:latin typeface="+mn-lt"/>
        </a:defRPr>
      </a:lvl7pPr>
      <a:lvl8pPr marL="3428241" indent="-228550" algn="l" rtl="0" eaLnBrk="0" fontAlgn="base" hangingPunct="0">
        <a:spcBef>
          <a:spcPct val="20000"/>
        </a:spcBef>
        <a:spcAft>
          <a:spcPct val="0"/>
        </a:spcAft>
        <a:buChar char="•"/>
        <a:defRPr>
          <a:solidFill>
            <a:schemeClr val="tx1"/>
          </a:solidFill>
          <a:latin typeface="+mn-lt"/>
        </a:defRPr>
      </a:lvl8pPr>
      <a:lvl9pPr marL="3885339" indent="-22855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197" rtl="0" eaLnBrk="1" latinLnBrk="0" hangingPunct="1">
        <a:defRPr sz="1800" kern="1200">
          <a:solidFill>
            <a:schemeClr val="tx1"/>
          </a:solidFill>
          <a:latin typeface="+mn-lt"/>
          <a:ea typeface="+mn-ea"/>
          <a:cs typeface="+mn-cs"/>
        </a:defRPr>
      </a:lvl1pPr>
      <a:lvl2pPr marL="457098" algn="l" defTabSz="914197" rtl="0" eaLnBrk="1" latinLnBrk="0" hangingPunct="1">
        <a:defRPr sz="1800" kern="1200">
          <a:solidFill>
            <a:schemeClr val="tx1"/>
          </a:solidFill>
          <a:latin typeface="+mn-lt"/>
          <a:ea typeface="+mn-ea"/>
          <a:cs typeface="+mn-cs"/>
        </a:defRPr>
      </a:lvl2pPr>
      <a:lvl3pPr marL="914197" algn="l" defTabSz="914197" rtl="0" eaLnBrk="1" latinLnBrk="0" hangingPunct="1">
        <a:defRPr sz="1800" kern="1200">
          <a:solidFill>
            <a:schemeClr val="tx1"/>
          </a:solidFill>
          <a:latin typeface="+mn-lt"/>
          <a:ea typeface="+mn-ea"/>
          <a:cs typeface="+mn-cs"/>
        </a:defRPr>
      </a:lvl3pPr>
      <a:lvl4pPr marL="1371296" algn="l" defTabSz="914197" rtl="0" eaLnBrk="1" latinLnBrk="0" hangingPunct="1">
        <a:defRPr sz="1800" kern="1200">
          <a:solidFill>
            <a:schemeClr val="tx1"/>
          </a:solidFill>
          <a:latin typeface="+mn-lt"/>
          <a:ea typeface="+mn-ea"/>
          <a:cs typeface="+mn-cs"/>
        </a:defRPr>
      </a:lvl4pPr>
      <a:lvl5pPr marL="1828396" algn="l" defTabSz="914197" rtl="0" eaLnBrk="1" latinLnBrk="0" hangingPunct="1">
        <a:defRPr sz="1800" kern="1200">
          <a:solidFill>
            <a:schemeClr val="tx1"/>
          </a:solidFill>
          <a:latin typeface="+mn-lt"/>
          <a:ea typeface="+mn-ea"/>
          <a:cs typeface="+mn-cs"/>
        </a:defRPr>
      </a:lvl5pPr>
      <a:lvl6pPr marL="2285494" algn="l" defTabSz="914197" rtl="0" eaLnBrk="1" latinLnBrk="0" hangingPunct="1">
        <a:defRPr sz="1800" kern="1200">
          <a:solidFill>
            <a:schemeClr val="tx1"/>
          </a:solidFill>
          <a:latin typeface="+mn-lt"/>
          <a:ea typeface="+mn-ea"/>
          <a:cs typeface="+mn-cs"/>
        </a:defRPr>
      </a:lvl6pPr>
      <a:lvl7pPr marL="2742592" algn="l" defTabSz="914197" rtl="0" eaLnBrk="1" latinLnBrk="0" hangingPunct="1">
        <a:defRPr sz="1800" kern="1200">
          <a:solidFill>
            <a:schemeClr val="tx1"/>
          </a:solidFill>
          <a:latin typeface="+mn-lt"/>
          <a:ea typeface="+mn-ea"/>
          <a:cs typeface="+mn-cs"/>
        </a:defRPr>
      </a:lvl7pPr>
      <a:lvl8pPr marL="3199692" algn="l" defTabSz="914197" rtl="0" eaLnBrk="1" latinLnBrk="0" hangingPunct="1">
        <a:defRPr sz="1800" kern="1200">
          <a:solidFill>
            <a:schemeClr val="tx1"/>
          </a:solidFill>
          <a:latin typeface="+mn-lt"/>
          <a:ea typeface="+mn-ea"/>
          <a:cs typeface="+mn-cs"/>
        </a:defRPr>
      </a:lvl8pPr>
      <a:lvl9pPr marL="3656790" algn="l" defTabSz="91419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0"/>
            <a:ext cx="12192000" cy="838200"/>
          </a:xfrm>
          <a:prstGeom prst="rect">
            <a:avLst/>
          </a:prstGeom>
          <a:noFill/>
          <a:ln w="9525">
            <a:noFill/>
            <a:miter lim="800000"/>
            <a:headEnd/>
            <a:tailEnd/>
          </a:ln>
        </p:spPr>
        <p:txBody>
          <a:bodyPr vert="horz" wrap="square" lIns="92055" tIns="46028" rIns="92055" bIns="46028" numCol="1" anchor="ctr"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914400" y="1295400"/>
            <a:ext cx="10363200" cy="5181600"/>
          </a:xfrm>
          <a:prstGeom prst="rect">
            <a:avLst/>
          </a:prstGeom>
          <a:noFill/>
          <a:ln w="9525">
            <a:noFill/>
            <a:miter lim="800000"/>
            <a:headEnd/>
            <a:tailEnd/>
          </a:ln>
        </p:spPr>
        <p:txBody>
          <a:bodyPr vert="horz" wrap="square" lIns="92055" tIns="46028" rIns="92055" bIns="4602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544328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Lst>
  <p:hf hdr="0" ftr="0" dt="0"/>
  <p:txStyles>
    <p:titleStyle>
      <a:lvl1pPr algn="ctr" rtl="0" eaLnBrk="0" fontAlgn="base" hangingPunct="0">
        <a:spcBef>
          <a:spcPct val="0"/>
        </a:spcBef>
        <a:spcAft>
          <a:spcPct val="0"/>
        </a:spcAft>
        <a:defRPr sz="2400">
          <a:solidFill>
            <a:schemeClr val="accent2"/>
          </a:solidFill>
          <a:latin typeface="+mj-lt"/>
          <a:ea typeface="+mj-ea"/>
          <a:cs typeface="+mj-cs"/>
        </a:defRPr>
      </a:lvl1pPr>
      <a:lvl2pPr algn="ctr" rtl="0" eaLnBrk="0" fontAlgn="base" hangingPunct="0">
        <a:spcBef>
          <a:spcPct val="0"/>
        </a:spcBef>
        <a:spcAft>
          <a:spcPct val="0"/>
        </a:spcAft>
        <a:defRPr sz="2400">
          <a:solidFill>
            <a:schemeClr val="accent2"/>
          </a:solidFill>
          <a:latin typeface="Calibri" pitchFamily="34" charset="0"/>
        </a:defRPr>
      </a:lvl2pPr>
      <a:lvl3pPr algn="ctr" rtl="0" eaLnBrk="0" fontAlgn="base" hangingPunct="0">
        <a:spcBef>
          <a:spcPct val="0"/>
        </a:spcBef>
        <a:spcAft>
          <a:spcPct val="0"/>
        </a:spcAft>
        <a:defRPr sz="2400">
          <a:solidFill>
            <a:schemeClr val="accent2"/>
          </a:solidFill>
          <a:latin typeface="Calibri" pitchFamily="34" charset="0"/>
        </a:defRPr>
      </a:lvl3pPr>
      <a:lvl4pPr algn="ctr" rtl="0" eaLnBrk="0" fontAlgn="base" hangingPunct="0">
        <a:spcBef>
          <a:spcPct val="0"/>
        </a:spcBef>
        <a:spcAft>
          <a:spcPct val="0"/>
        </a:spcAft>
        <a:defRPr sz="2400">
          <a:solidFill>
            <a:schemeClr val="accent2"/>
          </a:solidFill>
          <a:latin typeface="Calibri" pitchFamily="34" charset="0"/>
        </a:defRPr>
      </a:lvl4pPr>
      <a:lvl5pPr algn="ctr" rtl="0" eaLnBrk="0" fontAlgn="base" hangingPunct="0">
        <a:spcBef>
          <a:spcPct val="0"/>
        </a:spcBef>
        <a:spcAft>
          <a:spcPct val="0"/>
        </a:spcAft>
        <a:defRPr sz="2400">
          <a:solidFill>
            <a:schemeClr val="accent2"/>
          </a:solidFill>
          <a:latin typeface="Calibri" pitchFamily="34" charset="0"/>
        </a:defRPr>
      </a:lvl5pPr>
      <a:lvl6pPr marL="457098" algn="ctr" rtl="0" eaLnBrk="0" fontAlgn="base" hangingPunct="0">
        <a:spcBef>
          <a:spcPct val="0"/>
        </a:spcBef>
        <a:spcAft>
          <a:spcPct val="0"/>
        </a:spcAft>
        <a:defRPr sz="2400">
          <a:solidFill>
            <a:schemeClr val="accent2"/>
          </a:solidFill>
          <a:latin typeface="Calibri" pitchFamily="34" charset="0"/>
        </a:defRPr>
      </a:lvl6pPr>
      <a:lvl7pPr marL="914197" algn="ctr" rtl="0" eaLnBrk="0" fontAlgn="base" hangingPunct="0">
        <a:spcBef>
          <a:spcPct val="0"/>
        </a:spcBef>
        <a:spcAft>
          <a:spcPct val="0"/>
        </a:spcAft>
        <a:defRPr sz="2400">
          <a:solidFill>
            <a:schemeClr val="accent2"/>
          </a:solidFill>
          <a:latin typeface="Calibri" pitchFamily="34" charset="0"/>
        </a:defRPr>
      </a:lvl7pPr>
      <a:lvl8pPr marL="1371296" algn="ctr" rtl="0" eaLnBrk="0" fontAlgn="base" hangingPunct="0">
        <a:spcBef>
          <a:spcPct val="0"/>
        </a:spcBef>
        <a:spcAft>
          <a:spcPct val="0"/>
        </a:spcAft>
        <a:defRPr sz="2400">
          <a:solidFill>
            <a:schemeClr val="accent2"/>
          </a:solidFill>
          <a:latin typeface="Calibri" pitchFamily="34" charset="0"/>
        </a:defRPr>
      </a:lvl8pPr>
      <a:lvl9pPr marL="1828396" algn="ctr" rtl="0" eaLnBrk="0" fontAlgn="base" hangingPunct="0">
        <a:spcBef>
          <a:spcPct val="0"/>
        </a:spcBef>
        <a:spcAft>
          <a:spcPct val="0"/>
        </a:spcAft>
        <a:defRPr sz="2400">
          <a:solidFill>
            <a:schemeClr val="accent2"/>
          </a:solidFill>
          <a:latin typeface="Calibri" pitchFamily="34" charset="0"/>
        </a:defRPr>
      </a:lvl9pPr>
    </p:titleStyle>
    <p:bodyStyle>
      <a:lvl1pPr marL="342824" indent="-342824" algn="l" rtl="0" eaLnBrk="0" fontAlgn="base" hangingPunct="0">
        <a:spcBef>
          <a:spcPct val="20000"/>
        </a:spcBef>
        <a:spcAft>
          <a:spcPct val="0"/>
        </a:spcAft>
        <a:defRPr>
          <a:solidFill>
            <a:schemeClr val="tx1"/>
          </a:solidFill>
          <a:latin typeface="+mn-lt"/>
          <a:ea typeface="+mn-ea"/>
          <a:cs typeface="+mn-cs"/>
        </a:defRPr>
      </a:lvl1pPr>
      <a:lvl2pPr marL="742784" indent="-285686" algn="l" rtl="0" eaLnBrk="0" fontAlgn="base" hangingPunct="0">
        <a:spcBef>
          <a:spcPct val="20000"/>
        </a:spcBef>
        <a:spcAft>
          <a:spcPct val="0"/>
        </a:spcAft>
        <a:buChar char="•"/>
        <a:defRPr>
          <a:solidFill>
            <a:schemeClr val="tx1"/>
          </a:solidFill>
          <a:latin typeface="+mn-lt"/>
        </a:defRPr>
      </a:lvl2pPr>
      <a:lvl3pPr marL="1142747" indent="-228550" algn="l" rtl="0" eaLnBrk="0" fontAlgn="base" hangingPunct="0">
        <a:spcBef>
          <a:spcPct val="20000"/>
        </a:spcBef>
        <a:spcAft>
          <a:spcPct val="0"/>
        </a:spcAft>
        <a:buChar char="•"/>
        <a:defRPr>
          <a:solidFill>
            <a:schemeClr val="tx1"/>
          </a:solidFill>
          <a:latin typeface="+mn-lt"/>
        </a:defRPr>
      </a:lvl3pPr>
      <a:lvl4pPr marL="1599846" indent="-228550" algn="l" rtl="0" eaLnBrk="0" fontAlgn="base" hangingPunct="0">
        <a:spcBef>
          <a:spcPct val="20000"/>
        </a:spcBef>
        <a:spcAft>
          <a:spcPct val="0"/>
        </a:spcAft>
        <a:buChar char="–"/>
        <a:defRPr>
          <a:solidFill>
            <a:schemeClr val="tx1"/>
          </a:solidFill>
          <a:latin typeface="+mn-lt"/>
        </a:defRPr>
      </a:lvl4pPr>
      <a:lvl5pPr marL="2056945" indent="-228550" algn="l" rtl="0" eaLnBrk="0" fontAlgn="base" hangingPunct="0">
        <a:spcBef>
          <a:spcPct val="20000"/>
        </a:spcBef>
        <a:spcAft>
          <a:spcPct val="0"/>
        </a:spcAft>
        <a:buChar char="•"/>
        <a:defRPr>
          <a:solidFill>
            <a:schemeClr val="tx1"/>
          </a:solidFill>
          <a:latin typeface="+mn-lt"/>
        </a:defRPr>
      </a:lvl5pPr>
      <a:lvl6pPr marL="2514044" indent="-228550" algn="l" rtl="0" eaLnBrk="0" fontAlgn="base" hangingPunct="0">
        <a:spcBef>
          <a:spcPct val="20000"/>
        </a:spcBef>
        <a:spcAft>
          <a:spcPct val="0"/>
        </a:spcAft>
        <a:buChar char="•"/>
        <a:defRPr>
          <a:solidFill>
            <a:schemeClr val="tx1"/>
          </a:solidFill>
          <a:latin typeface="+mn-lt"/>
        </a:defRPr>
      </a:lvl6pPr>
      <a:lvl7pPr marL="2971142" indent="-228550" algn="l" rtl="0" eaLnBrk="0" fontAlgn="base" hangingPunct="0">
        <a:spcBef>
          <a:spcPct val="20000"/>
        </a:spcBef>
        <a:spcAft>
          <a:spcPct val="0"/>
        </a:spcAft>
        <a:buChar char="•"/>
        <a:defRPr>
          <a:solidFill>
            <a:schemeClr val="tx1"/>
          </a:solidFill>
          <a:latin typeface="+mn-lt"/>
        </a:defRPr>
      </a:lvl7pPr>
      <a:lvl8pPr marL="3428241" indent="-228550" algn="l" rtl="0" eaLnBrk="0" fontAlgn="base" hangingPunct="0">
        <a:spcBef>
          <a:spcPct val="20000"/>
        </a:spcBef>
        <a:spcAft>
          <a:spcPct val="0"/>
        </a:spcAft>
        <a:buChar char="•"/>
        <a:defRPr>
          <a:solidFill>
            <a:schemeClr val="tx1"/>
          </a:solidFill>
          <a:latin typeface="+mn-lt"/>
        </a:defRPr>
      </a:lvl8pPr>
      <a:lvl9pPr marL="3885339" indent="-22855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197" rtl="0" eaLnBrk="1" latinLnBrk="0" hangingPunct="1">
        <a:defRPr sz="1800" kern="1200">
          <a:solidFill>
            <a:schemeClr val="tx1"/>
          </a:solidFill>
          <a:latin typeface="+mn-lt"/>
          <a:ea typeface="+mn-ea"/>
          <a:cs typeface="+mn-cs"/>
        </a:defRPr>
      </a:lvl1pPr>
      <a:lvl2pPr marL="457098" algn="l" defTabSz="914197" rtl="0" eaLnBrk="1" latinLnBrk="0" hangingPunct="1">
        <a:defRPr sz="1800" kern="1200">
          <a:solidFill>
            <a:schemeClr val="tx1"/>
          </a:solidFill>
          <a:latin typeface="+mn-lt"/>
          <a:ea typeface="+mn-ea"/>
          <a:cs typeface="+mn-cs"/>
        </a:defRPr>
      </a:lvl2pPr>
      <a:lvl3pPr marL="914197" algn="l" defTabSz="914197" rtl="0" eaLnBrk="1" latinLnBrk="0" hangingPunct="1">
        <a:defRPr sz="1800" kern="1200">
          <a:solidFill>
            <a:schemeClr val="tx1"/>
          </a:solidFill>
          <a:latin typeface="+mn-lt"/>
          <a:ea typeface="+mn-ea"/>
          <a:cs typeface="+mn-cs"/>
        </a:defRPr>
      </a:lvl3pPr>
      <a:lvl4pPr marL="1371296" algn="l" defTabSz="914197" rtl="0" eaLnBrk="1" latinLnBrk="0" hangingPunct="1">
        <a:defRPr sz="1800" kern="1200">
          <a:solidFill>
            <a:schemeClr val="tx1"/>
          </a:solidFill>
          <a:latin typeface="+mn-lt"/>
          <a:ea typeface="+mn-ea"/>
          <a:cs typeface="+mn-cs"/>
        </a:defRPr>
      </a:lvl4pPr>
      <a:lvl5pPr marL="1828396" algn="l" defTabSz="914197" rtl="0" eaLnBrk="1" latinLnBrk="0" hangingPunct="1">
        <a:defRPr sz="1800" kern="1200">
          <a:solidFill>
            <a:schemeClr val="tx1"/>
          </a:solidFill>
          <a:latin typeface="+mn-lt"/>
          <a:ea typeface="+mn-ea"/>
          <a:cs typeface="+mn-cs"/>
        </a:defRPr>
      </a:lvl5pPr>
      <a:lvl6pPr marL="2285494" algn="l" defTabSz="914197" rtl="0" eaLnBrk="1" latinLnBrk="0" hangingPunct="1">
        <a:defRPr sz="1800" kern="1200">
          <a:solidFill>
            <a:schemeClr val="tx1"/>
          </a:solidFill>
          <a:latin typeface="+mn-lt"/>
          <a:ea typeface="+mn-ea"/>
          <a:cs typeface="+mn-cs"/>
        </a:defRPr>
      </a:lvl6pPr>
      <a:lvl7pPr marL="2742592" algn="l" defTabSz="914197" rtl="0" eaLnBrk="1" latinLnBrk="0" hangingPunct="1">
        <a:defRPr sz="1800" kern="1200">
          <a:solidFill>
            <a:schemeClr val="tx1"/>
          </a:solidFill>
          <a:latin typeface="+mn-lt"/>
          <a:ea typeface="+mn-ea"/>
          <a:cs typeface="+mn-cs"/>
        </a:defRPr>
      </a:lvl7pPr>
      <a:lvl8pPr marL="3199692" algn="l" defTabSz="914197" rtl="0" eaLnBrk="1" latinLnBrk="0" hangingPunct="1">
        <a:defRPr sz="1800" kern="1200">
          <a:solidFill>
            <a:schemeClr val="tx1"/>
          </a:solidFill>
          <a:latin typeface="+mn-lt"/>
          <a:ea typeface="+mn-ea"/>
          <a:cs typeface="+mn-cs"/>
        </a:defRPr>
      </a:lvl8pPr>
      <a:lvl9pPr marL="3656790" algn="l" defTabSz="91419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12192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295400"/>
            <a:ext cx="10363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0" y="64008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atin typeface="Times New Roman" pitchFamily="18" charset="0"/>
              </a:defRPr>
            </a:lvl1pPr>
          </a:lstStyle>
          <a:p>
            <a:pPr eaLnBrk="0" fontAlgn="base" hangingPunct="0">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064000" y="64008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9652000" y="64008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atin typeface="Times New Roman" pitchFamily="18" charset="0"/>
              </a:defRPr>
            </a:lvl1pPr>
          </a:lstStyle>
          <a:p>
            <a:pPr eaLnBrk="0" fontAlgn="base" hangingPunct="0">
              <a:spcBef>
                <a:spcPct val="0"/>
              </a:spcBef>
              <a:spcAft>
                <a:spcPct val="0"/>
              </a:spcAft>
              <a:defRPr/>
            </a:pPr>
            <a:fld id="{16597459-D3DD-419F-82BC-6CF0E458DAA3}" type="slidenum">
              <a:rPr lang="en-US">
                <a:solidFill>
                  <a:srgbClr val="000000"/>
                </a:solidFill>
              </a:rPr>
              <a:pPr eaLnBrk="0" fontAlgn="base" hangingPunct="0">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387331826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hf hdr="0" ftr="0" dt="0"/>
  <p:txStyles>
    <p:titleStyle>
      <a:lvl1pPr algn="ctr" rtl="0" eaLnBrk="0" fontAlgn="base" hangingPunct="0">
        <a:spcBef>
          <a:spcPct val="0"/>
        </a:spcBef>
        <a:spcAft>
          <a:spcPct val="0"/>
        </a:spcAft>
        <a:defRPr sz="2400">
          <a:solidFill>
            <a:schemeClr val="accent2"/>
          </a:solidFill>
          <a:latin typeface="+mj-lt"/>
          <a:ea typeface="+mj-ea"/>
          <a:cs typeface="+mj-cs"/>
        </a:defRPr>
      </a:lvl1pPr>
      <a:lvl2pPr algn="ctr" rtl="0" eaLnBrk="0" fontAlgn="base" hangingPunct="0">
        <a:spcBef>
          <a:spcPct val="0"/>
        </a:spcBef>
        <a:spcAft>
          <a:spcPct val="0"/>
        </a:spcAft>
        <a:defRPr sz="2400">
          <a:solidFill>
            <a:schemeClr val="accent2"/>
          </a:solidFill>
          <a:latin typeface="Calibri" pitchFamily="34" charset="0"/>
        </a:defRPr>
      </a:lvl2pPr>
      <a:lvl3pPr algn="ctr" rtl="0" eaLnBrk="0" fontAlgn="base" hangingPunct="0">
        <a:spcBef>
          <a:spcPct val="0"/>
        </a:spcBef>
        <a:spcAft>
          <a:spcPct val="0"/>
        </a:spcAft>
        <a:defRPr sz="2400">
          <a:solidFill>
            <a:schemeClr val="accent2"/>
          </a:solidFill>
          <a:latin typeface="Calibri" pitchFamily="34" charset="0"/>
        </a:defRPr>
      </a:lvl3pPr>
      <a:lvl4pPr algn="ctr" rtl="0" eaLnBrk="0" fontAlgn="base" hangingPunct="0">
        <a:spcBef>
          <a:spcPct val="0"/>
        </a:spcBef>
        <a:spcAft>
          <a:spcPct val="0"/>
        </a:spcAft>
        <a:defRPr sz="2400">
          <a:solidFill>
            <a:schemeClr val="accent2"/>
          </a:solidFill>
          <a:latin typeface="Calibri" pitchFamily="34" charset="0"/>
        </a:defRPr>
      </a:lvl4pPr>
      <a:lvl5pPr algn="ctr" rtl="0" eaLnBrk="0" fontAlgn="base" hangingPunct="0">
        <a:spcBef>
          <a:spcPct val="0"/>
        </a:spcBef>
        <a:spcAft>
          <a:spcPct val="0"/>
        </a:spcAft>
        <a:defRPr sz="2400">
          <a:solidFill>
            <a:schemeClr val="accent2"/>
          </a:solidFill>
          <a:latin typeface="Calibri" pitchFamily="34" charset="0"/>
        </a:defRPr>
      </a:lvl5pPr>
      <a:lvl6pPr marL="457200" algn="ctr" rtl="0" eaLnBrk="0" fontAlgn="base" hangingPunct="0">
        <a:spcBef>
          <a:spcPct val="0"/>
        </a:spcBef>
        <a:spcAft>
          <a:spcPct val="0"/>
        </a:spcAft>
        <a:defRPr sz="2400">
          <a:solidFill>
            <a:schemeClr val="accent2"/>
          </a:solidFill>
          <a:latin typeface="Calibri" pitchFamily="34" charset="0"/>
        </a:defRPr>
      </a:lvl6pPr>
      <a:lvl7pPr marL="914400" algn="ctr" rtl="0" eaLnBrk="0" fontAlgn="base" hangingPunct="0">
        <a:spcBef>
          <a:spcPct val="0"/>
        </a:spcBef>
        <a:spcAft>
          <a:spcPct val="0"/>
        </a:spcAft>
        <a:defRPr sz="2400">
          <a:solidFill>
            <a:schemeClr val="accent2"/>
          </a:solidFill>
          <a:latin typeface="Calibri" pitchFamily="34" charset="0"/>
        </a:defRPr>
      </a:lvl7pPr>
      <a:lvl8pPr marL="1371600" algn="ctr" rtl="0" eaLnBrk="0" fontAlgn="base" hangingPunct="0">
        <a:spcBef>
          <a:spcPct val="0"/>
        </a:spcBef>
        <a:spcAft>
          <a:spcPct val="0"/>
        </a:spcAft>
        <a:defRPr sz="2400">
          <a:solidFill>
            <a:schemeClr val="accent2"/>
          </a:solidFill>
          <a:latin typeface="Calibri" pitchFamily="34" charset="0"/>
        </a:defRPr>
      </a:lvl8pPr>
      <a:lvl9pPr marL="1828800" algn="ctr" rtl="0" eaLnBrk="0" fontAlgn="base" hangingPunct="0">
        <a:spcBef>
          <a:spcPct val="0"/>
        </a:spcBef>
        <a:spcAft>
          <a:spcPct val="0"/>
        </a:spcAft>
        <a:defRPr sz="2400">
          <a:solidFill>
            <a:schemeClr val="accent2"/>
          </a:solidFill>
          <a:latin typeface="Calibri"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6B0_FFFD6BD9.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dwk19\OneDrive%20UChicago\OneDrive%20-%20The%20University%20of%20Chicago\bigboote\geo\Talks\60%20min\60min_v2.3.mp4" TargetMode="External"/><Relationship Id="rId1" Type="http://schemas.microsoft.com/office/2007/relationships/media" Target="file:///C:\Users\dwk19\OneDrive%20UChicago\OneDrive%20-%20The%20University%20of%20Chicago\bigboote\geo\Talks\60%20min\60min_v2.3.mp4" TargetMode="External"/><Relationship Id="rId5" Type="http://schemas.openxmlformats.org/officeDocument/2006/relationships/image" Target="../media/image24.png"/><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768_80B9487A.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3.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33.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5.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40.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23C43-B511-2E4C-F0E0-D0F5802510BB}"/>
              </a:ext>
            </a:extLst>
          </p:cNvPr>
          <p:cNvSpPr>
            <a:spLocks noGrp="1"/>
          </p:cNvSpPr>
          <p:nvPr>
            <p:ph type="ctrTitle"/>
          </p:nvPr>
        </p:nvSpPr>
        <p:spPr>
          <a:xfrm>
            <a:off x="892628" y="1255059"/>
            <a:ext cx="8498542" cy="2173942"/>
          </a:xfrm>
        </p:spPr>
        <p:txBody>
          <a:bodyPr>
            <a:normAutofit/>
          </a:bodyPr>
          <a:lstStyle/>
          <a:p>
            <a:r>
              <a:rPr lang="en-US" sz="4000"/>
              <a:t>Arthur H. Compton Lecture Series: An Intro to Climate Systems Engineering</a:t>
            </a:r>
          </a:p>
        </p:txBody>
      </p:sp>
      <p:sp>
        <p:nvSpPr>
          <p:cNvPr id="3" name="Subtitle 2">
            <a:extLst>
              <a:ext uri="{FF2B5EF4-FFF2-40B4-BE49-F238E27FC236}">
                <a16:creationId xmlns:a16="http://schemas.microsoft.com/office/drawing/2014/main" id="{03140996-A4FB-B700-1403-9693A85AAAB2}"/>
              </a:ext>
            </a:extLst>
          </p:cNvPr>
          <p:cNvSpPr>
            <a:spLocks noGrp="1"/>
          </p:cNvSpPr>
          <p:nvPr>
            <p:ph type="subTitle" idx="1"/>
          </p:nvPr>
        </p:nvSpPr>
        <p:spPr>
          <a:xfrm>
            <a:off x="928807" y="3680781"/>
            <a:ext cx="5551823" cy="623598"/>
          </a:xfrm>
        </p:spPr>
        <p:txBody>
          <a:bodyPr>
            <a:normAutofit fontScale="92500" lnSpcReduction="20000"/>
          </a:bodyPr>
          <a:lstStyle/>
          <a:p>
            <a:r>
              <a:rPr lang="en-US"/>
              <a:t>Lecturer: Professor David Keith</a:t>
            </a:r>
          </a:p>
          <a:p>
            <a:r>
              <a:rPr lang="en-US"/>
              <a:t>October 4, 2025</a:t>
            </a:r>
          </a:p>
        </p:txBody>
      </p:sp>
    </p:spTree>
    <p:extLst>
      <p:ext uri="{BB962C8B-B14F-4D97-AF65-F5344CB8AC3E}">
        <p14:creationId xmlns:p14="http://schemas.microsoft.com/office/powerpoint/2010/main" val="1958876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5C98-5BAE-B805-4265-5045DDB13442}"/>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9EB3C622-39FA-3E56-5071-DF7D0F34523A}"/>
              </a:ext>
            </a:extLst>
          </p:cNvPr>
          <p:cNvGraphicFramePr>
            <a:graphicFrameLocks noGrp="1"/>
          </p:cNvGraphicFramePr>
          <p:nvPr>
            <p:ph idx="1"/>
            <p:extLst>
              <p:ext uri="{D42A27DB-BD31-4B8C-83A1-F6EECF244321}">
                <p14:modId xmlns:p14="http://schemas.microsoft.com/office/powerpoint/2010/main" val="964365360"/>
              </p:ext>
            </p:extLst>
          </p:nvPr>
        </p:nvGraphicFramePr>
        <p:xfrm>
          <a:off x="249444" y="579196"/>
          <a:ext cx="11693112" cy="5580443"/>
        </p:xfrm>
        <a:graphic>
          <a:graphicData uri="http://schemas.openxmlformats.org/drawingml/2006/table">
            <a:tbl>
              <a:tblPr firstRow="1" firstCol="1" bandRow="1">
                <a:tableStyleId>{5C22544A-7EE6-4342-B048-85BDC9FD1C3A}</a:tableStyleId>
              </a:tblPr>
              <a:tblGrid>
                <a:gridCol w="1128986">
                  <a:extLst>
                    <a:ext uri="{9D8B030D-6E8A-4147-A177-3AD203B41FA5}">
                      <a16:colId xmlns:a16="http://schemas.microsoft.com/office/drawing/2014/main" val="1703790565"/>
                    </a:ext>
                  </a:extLst>
                </a:gridCol>
                <a:gridCol w="2013737">
                  <a:extLst>
                    <a:ext uri="{9D8B030D-6E8A-4147-A177-3AD203B41FA5}">
                      <a16:colId xmlns:a16="http://schemas.microsoft.com/office/drawing/2014/main" val="4192183175"/>
                    </a:ext>
                  </a:extLst>
                </a:gridCol>
                <a:gridCol w="8550389">
                  <a:extLst>
                    <a:ext uri="{9D8B030D-6E8A-4147-A177-3AD203B41FA5}">
                      <a16:colId xmlns:a16="http://schemas.microsoft.com/office/drawing/2014/main" val="1688653689"/>
                    </a:ext>
                  </a:extLst>
                </a:gridCol>
              </a:tblGrid>
              <a:tr h="332223">
                <a:tc>
                  <a:txBody>
                    <a:bodyPr/>
                    <a:lstStyle/>
                    <a:p>
                      <a:pPr marL="0" marR="0" algn="l">
                        <a:lnSpc>
                          <a:spcPct val="115000"/>
                        </a:lnSpc>
                        <a:spcAft>
                          <a:spcPts val="800"/>
                        </a:spcAft>
                        <a:buNone/>
                      </a:pPr>
                      <a:r>
                        <a:rPr lang="en-US" sz="1800" kern="100">
                          <a:effectLst/>
                          <a:latin typeface="Helvetica" pitchFamily="2" charset="0"/>
                        </a:rPr>
                        <a:t> </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ctr">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Speakers</a:t>
                      </a:r>
                    </a:p>
                  </a:txBody>
                  <a:tcPr marL="60240" marR="60240" marT="0" marB="0"/>
                </a:tc>
                <a:tc>
                  <a:txBody>
                    <a:bodyPr/>
                    <a:lstStyle/>
                    <a:p>
                      <a:pPr marL="0" marR="0" algn="ctr">
                        <a:lnSpc>
                          <a:spcPct val="115000"/>
                        </a:lnSpc>
                        <a:spcAft>
                          <a:spcPts val="800"/>
                        </a:spcAft>
                        <a:buNone/>
                      </a:pPr>
                      <a:r>
                        <a:rPr lang="en-US" sz="1800" kern="100">
                          <a:effectLst/>
                          <a:latin typeface="Helvetica" pitchFamily="2" charset="0"/>
                        </a:rPr>
                        <a:t>Topics</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3637569480"/>
                  </a:ext>
                </a:extLst>
              </a:tr>
              <a:tr h="696558">
                <a:tc>
                  <a:txBody>
                    <a:bodyPr/>
                    <a:lstStyle/>
                    <a:p>
                      <a:pPr marL="0" marR="0" algn="l">
                        <a:lnSpc>
                          <a:spcPct val="115000"/>
                        </a:lnSpc>
                        <a:spcAft>
                          <a:spcPts val="800"/>
                        </a:spcAft>
                        <a:buNone/>
                      </a:pPr>
                      <a:r>
                        <a:rPr lang="en-US" sz="1800" kern="100">
                          <a:effectLst/>
                          <a:latin typeface="Helvetica" pitchFamily="2" charset="0"/>
                        </a:rPr>
                        <a:t>Oct 4</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just">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Introductions. Climate in 4 Dimensions. Emissions are peaking. Adaptation. Climate in Context. </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424495877"/>
                  </a:ext>
                </a:extLst>
              </a:tr>
              <a:tr h="696558">
                <a:tc>
                  <a:txBody>
                    <a:bodyPr/>
                    <a:lstStyle/>
                    <a:p>
                      <a:pPr marL="0" marR="0" algn="l">
                        <a:lnSpc>
                          <a:spcPct val="115000"/>
                        </a:lnSpc>
                        <a:spcAft>
                          <a:spcPts val="800"/>
                        </a:spcAft>
                        <a:buNone/>
                      </a:pPr>
                      <a:r>
                        <a:rPr lang="en-US" sz="1800" kern="100">
                          <a:effectLst/>
                          <a:latin typeface="Helvetica" pitchFamily="2" charset="0"/>
                        </a:rPr>
                        <a:t>Oct 11</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rPr>
                        <a:t>Archer</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Carbon cycle and natural geochemical processes as basis to understand carbon removal.</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281969234"/>
                  </a:ext>
                </a:extLst>
              </a:tr>
              <a:tr h="696558">
                <a:tc>
                  <a:txBody>
                    <a:bodyPr/>
                    <a:lstStyle/>
                    <a:p>
                      <a:pPr marL="0" marR="0" algn="l">
                        <a:lnSpc>
                          <a:spcPct val="115000"/>
                        </a:lnSpc>
                        <a:spcAft>
                          <a:spcPts val="800"/>
                        </a:spcAft>
                        <a:buNone/>
                      </a:pPr>
                      <a:r>
                        <a:rPr lang="en-US" sz="1800" kern="100">
                          <a:effectLst/>
                          <a:latin typeface="Helvetica" pitchFamily="2" charset="0"/>
                        </a:rPr>
                        <a:t>Oct 18</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Shaw</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Scientific basis for predicting climate changes in response to emissions of greenhouse gases and aerosol pollution.</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1195117796"/>
                  </a:ext>
                </a:extLst>
              </a:tr>
              <a:tr h="696558">
                <a:tc>
                  <a:txBody>
                    <a:bodyPr/>
                    <a:lstStyle/>
                    <a:p>
                      <a:pPr marL="0" marR="0" algn="l">
                        <a:lnSpc>
                          <a:spcPct val="115000"/>
                        </a:lnSpc>
                        <a:spcAft>
                          <a:spcPts val="800"/>
                        </a:spcAft>
                        <a:buNone/>
                      </a:pPr>
                      <a:r>
                        <a:rPr lang="en-US" sz="1800" kern="100">
                          <a:effectLst/>
                          <a:latin typeface="Helvetica" pitchFamily="2" charset="0"/>
                        </a:rPr>
                        <a:t>Oct 25</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rPr>
                        <a:t>Cael</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Carbon removal, including ocean alkalinity enhancement, land-based methods, bioenergy with carbon capture, and direct air capture with storage.</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699143926"/>
                  </a:ext>
                </a:extLst>
              </a:tr>
              <a:tr h="696558">
                <a:tc>
                  <a:txBody>
                    <a:bodyPr/>
                    <a:lstStyle/>
                    <a:p>
                      <a:pPr marL="0" marR="0" algn="l">
                        <a:lnSpc>
                          <a:spcPct val="115000"/>
                        </a:lnSpc>
                        <a:spcAft>
                          <a:spcPts val="800"/>
                        </a:spcAft>
                        <a:buNone/>
                      </a:pPr>
                      <a:r>
                        <a:rPr lang="en-US" sz="1800" kern="100">
                          <a:effectLst/>
                          <a:latin typeface="Helvetica" pitchFamily="2" charset="0"/>
                        </a:rPr>
                        <a:t>Nov 1</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Sunlight Reflection Methods (SRM) Part 1: How to Reflect Sunlight, the history of SRM, and why stratospheric sulfur aerosols are most plausible now. </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551832976"/>
                  </a:ext>
                </a:extLst>
              </a:tr>
              <a:tr h="696558">
                <a:tc>
                  <a:txBody>
                    <a:bodyPr/>
                    <a:lstStyle/>
                    <a:p>
                      <a:pPr marL="0" marR="0" algn="l">
                        <a:lnSpc>
                          <a:spcPct val="115000"/>
                        </a:lnSpc>
                        <a:spcAft>
                          <a:spcPts val="800"/>
                        </a:spcAft>
                        <a:buNone/>
                      </a:pPr>
                      <a:r>
                        <a:rPr lang="en-US" sz="1800" kern="100">
                          <a:effectLst/>
                          <a:latin typeface="Helvetica" pitchFamily="2" charset="0"/>
                        </a:rPr>
                        <a:t>Nov 8</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err="1">
                          <a:effectLst/>
                          <a:latin typeface="Helvetica" pitchFamily="2" charset="0"/>
                          <a:ea typeface="Aptos" panose="020B0004020202020204" pitchFamily="34" charset="0"/>
                          <a:cs typeface="Arial" panose="020B0604020202020204" pitchFamily="34" charset="0"/>
                        </a:rPr>
                        <a:t>MacAyeal</a:t>
                      </a:r>
                      <a:r>
                        <a:rPr lang="en-US" sz="1800" kern="100">
                          <a:effectLst/>
                          <a:latin typeface="Helvetica" pitchFamily="2" charset="0"/>
                          <a:ea typeface="Aptos" panose="020B0004020202020204" pitchFamily="34" charset="0"/>
                          <a:cs typeface="Arial" panose="020B0604020202020204" pitchFamily="34" charset="0"/>
                        </a:rPr>
                        <a:t> &amp; 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MacAyeal on science of glaciers and interventions to prevent glacial melt. Keith on developing DAC technologies at Carbon Engineering, and lessons for cleantech.</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4160870622"/>
                  </a:ext>
                </a:extLst>
              </a:tr>
              <a:tr h="696558">
                <a:tc>
                  <a:txBody>
                    <a:bodyPr/>
                    <a:lstStyle/>
                    <a:p>
                      <a:pPr marL="0" marR="0" algn="l">
                        <a:lnSpc>
                          <a:spcPct val="115000"/>
                        </a:lnSpc>
                        <a:spcAft>
                          <a:spcPts val="800"/>
                        </a:spcAft>
                        <a:buNone/>
                      </a:pPr>
                      <a:r>
                        <a:rPr lang="en-US" sz="1800" kern="100">
                          <a:effectLst/>
                          <a:latin typeface="Helvetica" pitchFamily="2" charset="0"/>
                        </a:rPr>
                        <a:t>Nov 15</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Shaw &amp; Keith</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The climate responses to SRM, potential side effects, and what can be learned from past aerosol pollution, highlighting the limits and uncertainties of experiments.</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3737136679"/>
                  </a:ext>
                </a:extLst>
              </a:tr>
              <a:tr h="372314">
                <a:tc>
                  <a:txBody>
                    <a:bodyPr/>
                    <a:lstStyle/>
                    <a:p>
                      <a:pPr marL="0" marR="0" algn="l">
                        <a:lnSpc>
                          <a:spcPct val="115000"/>
                        </a:lnSpc>
                        <a:spcAft>
                          <a:spcPts val="800"/>
                        </a:spcAft>
                        <a:buNone/>
                      </a:pPr>
                      <a:r>
                        <a:rPr lang="en-US" sz="1800" kern="100" dirty="0">
                          <a:effectLst/>
                          <a:latin typeface="Helvetica" pitchFamily="2" charset="0"/>
                        </a:rPr>
                        <a:t>Nov 22</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Keith &amp; Shaw</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The future of climate systems engineering, and climate engineering in context.</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801734078"/>
                  </a:ext>
                </a:extLst>
              </a:tr>
            </a:tbl>
          </a:graphicData>
        </a:graphic>
      </p:graphicFrame>
    </p:spTree>
    <p:extLst>
      <p:ext uri="{BB962C8B-B14F-4D97-AF65-F5344CB8AC3E}">
        <p14:creationId xmlns:p14="http://schemas.microsoft.com/office/powerpoint/2010/main" val="212159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AE28C-634B-F471-8140-44C64C8B77DD}"/>
              </a:ext>
            </a:extLst>
          </p:cNvPr>
          <p:cNvSpPr>
            <a:spLocks noGrp="1"/>
          </p:cNvSpPr>
          <p:nvPr>
            <p:ph type="title"/>
          </p:nvPr>
        </p:nvSpPr>
        <p:spPr/>
        <p:txBody>
          <a:bodyPr/>
          <a:lstStyle/>
          <a:p>
            <a:r>
              <a:rPr lang="en-US" dirty="0"/>
              <a:t>Outline	</a:t>
            </a:r>
          </a:p>
        </p:txBody>
      </p:sp>
      <p:sp>
        <p:nvSpPr>
          <p:cNvPr id="3" name="Content Placeholder 2">
            <a:extLst>
              <a:ext uri="{FF2B5EF4-FFF2-40B4-BE49-F238E27FC236}">
                <a16:creationId xmlns:a16="http://schemas.microsoft.com/office/drawing/2014/main" id="{9674E350-2C11-494A-560C-989ECA8393F4}"/>
              </a:ext>
            </a:extLst>
          </p:cNvPr>
          <p:cNvSpPr>
            <a:spLocks noGrp="1"/>
          </p:cNvSpPr>
          <p:nvPr>
            <p:ph idx="1"/>
          </p:nvPr>
        </p:nvSpPr>
        <p:spPr/>
        <p:txBody>
          <a:bodyPr>
            <a:normAutofit/>
          </a:bodyPr>
          <a:lstStyle/>
          <a:p>
            <a:pPr marL="457200" indent="-457200">
              <a:buFont typeface="+mj-lt"/>
              <a:buAutoNum type="arabicPeriod"/>
            </a:pPr>
            <a:r>
              <a:rPr lang="en-US" dirty="0"/>
              <a:t>Reflecting sunlight, introduction </a:t>
            </a:r>
          </a:p>
          <a:p>
            <a:pPr marL="457200" indent="-457200">
              <a:buFont typeface="+mj-lt"/>
              <a:buAutoNum type="arabicPeriod"/>
            </a:pPr>
            <a:r>
              <a:rPr lang="en-US" dirty="0"/>
              <a:t>Why aerosol, why stratosphere, why sulfur?</a:t>
            </a:r>
          </a:p>
          <a:p>
            <a:pPr marL="457200" indent="-457200">
              <a:buFont typeface="+mj-lt"/>
              <a:buAutoNum type="arabicPeriod"/>
            </a:pPr>
            <a:r>
              <a:rPr lang="en-US" dirty="0"/>
              <a:t>Engineering </a:t>
            </a:r>
          </a:p>
          <a:p>
            <a:pPr marL="457200" indent="-457200">
              <a:buFont typeface="+mj-lt"/>
              <a:buAutoNum type="arabicPeriod"/>
            </a:pPr>
            <a:r>
              <a:rPr lang="en-US" dirty="0"/>
              <a:t>Comparing SRM methods</a:t>
            </a:r>
          </a:p>
          <a:p>
            <a:pPr marL="457200" indent="-457200">
              <a:buFont typeface="+mj-lt"/>
              <a:buAutoNum type="arabicPeriod"/>
            </a:pPr>
            <a:r>
              <a:rPr lang="en-US" dirty="0"/>
              <a:t>Climate response</a:t>
            </a:r>
          </a:p>
          <a:p>
            <a:pPr marL="457200" indent="-457200">
              <a:buFont typeface="+mj-lt"/>
              <a:buAutoNum type="arabicPeriod"/>
            </a:pPr>
            <a:r>
              <a:rPr lang="en-US" dirty="0"/>
              <a:t>Concerns</a:t>
            </a:r>
          </a:p>
        </p:txBody>
      </p:sp>
    </p:spTree>
    <p:extLst>
      <p:ext uri="{BB962C8B-B14F-4D97-AF65-F5344CB8AC3E}">
        <p14:creationId xmlns:p14="http://schemas.microsoft.com/office/powerpoint/2010/main" val="1421092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CE49A-210E-F952-4D7E-DFDB991FFF03}"/>
              </a:ext>
            </a:extLst>
          </p:cNvPr>
          <p:cNvSpPr>
            <a:spLocks noGrp="1"/>
          </p:cNvSpPr>
          <p:nvPr>
            <p:ph type="title"/>
          </p:nvPr>
        </p:nvSpPr>
        <p:spPr/>
        <p:txBody>
          <a:bodyPr/>
          <a:lstStyle/>
          <a:p>
            <a:endParaRPr lang="en-US"/>
          </a:p>
        </p:txBody>
      </p:sp>
      <p:sp>
        <p:nvSpPr>
          <p:cNvPr id="4" name="Rectangle 3">
            <a:extLst>
              <a:ext uri="{FF2B5EF4-FFF2-40B4-BE49-F238E27FC236}">
                <a16:creationId xmlns:a16="http://schemas.microsoft.com/office/drawing/2014/main" id="{72378B22-51F0-7712-D011-6D5E7E7EA6F5}"/>
              </a:ext>
            </a:extLst>
          </p:cNvPr>
          <p:cNvSpPr/>
          <p:nvPr/>
        </p:nvSpPr>
        <p:spPr>
          <a:xfrm>
            <a:off x="2247564" y="2771188"/>
            <a:ext cx="171726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Decarbonization</a:t>
            </a:r>
          </a:p>
        </p:txBody>
      </p:sp>
      <p:sp>
        <p:nvSpPr>
          <p:cNvPr id="5" name="Rectangle 4">
            <a:extLst>
              <a:ext uri="{FF2B5EF4-FFF2-40B4-BE49-F238E27FC236}">
                <a16:creationId xmlns:a16="http://schemas.microsoft.com/office/drawing/2014/main" id="{4BFE126B-3F18-F8C8-30A2-C6C986B368C8}"/>
              </a:ext>
            </a:extLst>
          </p:cNvPr>
          <p:cNvSpPr/>
          <p:nvPr/>
        </p:nvSpPr>
        <p:spPr>
          <a:xfrm>
            <a:off x="6145090" y="2771188"/>
            <a:ext cx="19520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Sunlight</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reflection</a:t>
            </a:r>
            <a:endPar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F9DD97B-03EC-3F5F-7D87-78862A700EDB}"/>
              </a:ext>
            </a:extLst>
          </p:cNvPr>
          <p:cNvSpPr/>
          <p:nvPr/>
        </p:nvSpPr>
        <p:spPr>
          <a:xfrm>
            <a:off x="4077591" y="2771188"/>
            <a:ext cx="173214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Carbon removal</a:t>
            </a:r>
          </a:p>
        </p:txBody>
      </p:sp>
      <p:sp>
        <p:nvSpPr>
          <p:cNvPr id="7" name="Rectangle 6">
            <a:extLst>
              <a:ext uri="{FF2B5EF4-FFF2-40B4-BE49-F238E27FC236}">
                <a16:creationId xmlns:a16="http://schemas.microsoft.com/office/drawing/2014/main" id="{74ACAB9F-7461-1246-3EED-57422332EBBC}"/>
              </a:ext>
            </a:extLst>
          </p:cNvPr>
          <p:cNvSpPr/>
          <p:nvPr/>
        </p:nvSpPr>
        <p:spPr>
          <a:xfrm>
            <a:off x="1837848" y="2233109"/>
            <a:ext cx="123759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Economy</a:t>
            </a:r>
          </a:p>
        </p:txBody>
      </p:sp>
      <p:sp>
        <p:nvSpPr>
          <p:cNvPr id="8" name="Rectangle 7">
            <a:extLst>
              <a:ext uri="{FF2B5EF4-FFF2-40B4-BE49-F238E27FC236}">
                <a16:creationId xmlns:a16="http://schemas.microsoft.com/office/drawing/2014/main" id="{DFA3B908-A365-20CF-0473-B53F76122E30}"/>
              </a:ext>
            </a:extLst>
          </p:cNvPr>
          <p:cNvSpPr/>
          <p:nvPr/>
        </p:nvSpPr>
        <p:spPr>
          <a:xfrm>
            <a:off x="3399005" y="2233109"/>
            <a:ext cx="123759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Emissions </a:t>
            </a:r>
          </a:p>
        </p:txBody>
      </p:sp>
      <p:sp>
        <p:nvSpPr>
          <p:cNvPr id="9" name="Rectangle 8">
            <a:extLst>
              <a:ext uri="{FF2B5EF4-FFF2-40B4-BE49-F238E27FC236}">
                <a16:creationId xmlns:a16="http://schemas.microsoft.com/office/drawing/2014/main" id="{D90BD837-79FE-187C-D5C2-661A3ED2EE86}"/>
              </a:ext>
            </a:extLst>
          </p:cNvPr>
          <p:cNvSpPr/>
          <p:nvPr/>
        </p:nvSpPr>
        <p:spPr>
          <a:xfrm>
            <a:off x="4960162" y="2233109"/>
            <a:ext cx="1846254"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Concentrations </a:t>
            </a:r>
          </a:p>
        </p:txBody>
      </p:sp>
      <p:sp>
        <p:nvSpPr>
          <p:cNvPr id="10" name="Rectangle 9">
            <a:extLst>
              <a:ext uri="{FF2B5EF4-FFF2-40B4-BE49-F238E27FC236}">
                <a16:creationId xmlns:a16="http://schemas.microsoft.com/office/drawing/2014/main" id="{B1992E1F-46FA-77FE-A159-082B2CFF2ED3}"/>
              </a:ext>
            </a:extLst>
          </p:cNvPr>
          <p:cNvSpPr/>
          <p:nvPr/>
        </p:nvSpPr>
        <p:spPr>
          <a:xfrm>
            <a:off x="7129976" y="2233109"/>
            <a:ext cx="1846256"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rPr>
              <a:t>Climatic change </a:t>
            </a:r>
          </a:p>
        </p:txBody>
      </p:sp>
      <p:sp>
        <p:nvSpPr>
          <p:cNvPr id="11" name="Rectangle 10">
            <a:extLst>
              <a:ext uri="{FF2B5EF4-FFF2-40B4-BE49-F238E27FC236}">
                <a16:creationId xmlns:a16="http://schemas.microsoft.com/office/drawing/2014/main" id="{0563A4E1-9ECC-0EB4-0414-C239988DFF04}"/>
              </a:ext>
            </a:extLst>
          </p:cNvPr>
          <p:cNvSpPr/>
          <p:nvPr/>
        </p:nvSpPr>
        <p:spPr>
          <a:xfrm>
            <a:off x="9299795" y="2233109"/>
            <a:ext cx="1043784"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Impacts </a:t>
            </a:r>
          </a:p>
        </p:txBody>
      </p:sp>
      <p:sp>
        <p:nvSpPr>
          <p:cNvPr id="12" name="Rectangle 11">
            <a:extLst>
              <a:ext uri="{FF2B5EF4-FFF2-40B4-BE49-F238E27FC236}">
                <a16:creationId xmlns:a16="http://schemas.microsoft.com/office/drawing/2014/main" id="{1C3E879A-B1CD-8CE0-EB59-201BCF53BBA6}"/>
              </a:ext>
            </a:extLst>
          </p:cNvPr>
          <p:cNvSpPr/>
          <p:nvPr/>
        </p:nvSpPr>
        <p:spPr>
          <a:xfrm>
            <a:off x="8620732" y="2771188"/>
            <a:ext cx="122706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Adaptation</a:t>
            </a:r>
          </a:p>
        </p:txBody>
      </p:sp>
      <p:cxnSp>
        <p:nvCxnSpPr>
          <p:cNvPr id="13" name="Straight Arrow Connector 12">
            <a:extLst>
              <a:ext uri="{FF2B5EF4-FFF2-40B4-BE49-F238E27FC236}">
                <a16:creationId xmlns:a16="http://schemas.microsoft.com/office/drawing/2014/main" id="{271743DF-3EAA-B542-2F84-B6799369252B}"/>
              </a:ext>
            </a:extLst>
          </p:cNvPr>
          <p:cNvCxnSpPr>
            <a:cxnSpLocks/>
          </p:cNvCxnSpPr>
          <p:nvPr/>
        </p:nvCxnSpPr>
        <p:spPr>
          <a:xfrm>
            <a:off x="3104448"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9F5D3F4-9B34-D183-9F54-346708C5FBF6}"/>
              </a:ext>
            </a:extLst>
          </p:cNvPr>
          <p:cNvCxnSpPr>
            <a:cxnSpLocks/>
          </p:cNvCxnSpPr>
          <p:nvPr/>
        </p:nvCxnSpPr>
        <p:spPr>
          <a:xfrm>
            <a:off x="4665605"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B9BFF17-FFAF-D9EE-D53C-87D5AA16D92C}"/>
              </a:ext>
            </a:extLst>
          </p:cNvPr>
          <p:cNvCxnSpPr>
            <a:cxnSpLocks/>
          </p:cNvCxnSpPr>
          <p:nvPr/>
        </p:nvCxnSpPr>
        <p:spPr>
          <a:xfrm>
            <a:off x="6835419"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84E988B-0859-6BE9-0F4E-89C9F38E0F8A}"/>
              </a:ext>
            </a:extLst>
          </p:cNvPr>
          <p:cNvCxnSpPr>
            <a:cxnSpLocks/>
          </p:cNvCxnSpPr>
          <p:nvPr/>
        </p:nvCxnSpPr>
        <p:spPr>
          <a:xfrm>
            <a:off x="9005235"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EA4AED9-2B2A-D10F-72F2-51C9C2BFFC32}"/>
              </a:ext>
            </a:extLst>
          </p:cNvPr>
          <p:cNvSpPr/>
          <p:nvPr/>
        </p:nvSpPr>
        <p:spPr>
          <a:xfrm>
            <a:off x="2247564" y="4483235"/>
            <a:ext cx="6312882"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Decarbonization</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a:t>
            </a:r>
            <a:r>
              <a:rPr kumimoji="0" lang="en-US" sz="1800" b="1" i="0" u="none" strike="noStrike" kern="1200" cap="none" spc="0" normalizeH="0" noProof="0">
                <a:ln>
                  <a:noFill/>
                </a:ln>
                <a:solidFill>
                  <a:srgbClr val="5B9BD5">
                    <a:lumMod val="75000"/>
                  </a:srgbClr>
                </a:solidFill>
                <a:effectLst/>
                <a:uLnTx/>
                <a:uFillTx/>
                <a:latin typeface="Calibri" panose="020F0502020204030204"/>
                <a:ea typeface="+mn-ea"/>
                <a:cs typeface="+mn-cs"/>
              </a:rPr>
              <a:t>breaks</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the link between economy and emissions</a:t>
            </a:r>
            <a:b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b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Ex:  </a:t>
            </a: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solar, nuclear,</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wind, carbon capture and storage…</a:t>
            </a:r>
            <a:endPar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CBA6EA40-80D2-CEFE-6D72-3CDD2C16E8E4}"/>
              </a:ext>
            </a:extLst>
          </p:cNvPr>
          <p:cNvSpPr/>
          <p:nvPr/>
        </p:nvSpPr>
        <p:spPr>
          <a:xfrm>
            <a:off x="2247564" y="4483235"/>
            <a:ext cx="7731347"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Carbon removal</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a:t>
            </a:r>
            <a:r>
              <a:rPr kumimoji="0" lang="en-US" sz="1800" b="1" i="0" u="none" strike="noStrike" kern="1200" cap="none" spc="0" normalizeH="0" noProof="0">
                <a:ln>
                  <a:noFill/>
                </a:ln>
                <a:solidFill>
                  <a:srgbClr val="5B9BD5">
                    <a:lumMod val="75000"/>
                  </a:srgbClr>
                </a:solidFill>
                <a:effectLst/>
                <a:uLnTx/>
                <a:uFillTx/>
                <a:latin typeface="Calibri" panose="020F0502020204030204"/>
                <a:ea typeface="+mn-ea"/>
                <a:cs typeface="+mn-cs"/>
              </a:rPr>
              <a:t>breaks</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the link between historical emissions and climate change</a:t>
            </a:r>
            <a:b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b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Ex</a:t>
            </a:r>
            <a:r>
              <a:rPr lang="en-US">
                <a:solidFill>
                  <a:srgbClr val="5B9BD5">
                    <a:lumMod val="75000"/>
                  </a:srgbClr>
                </a:solidFill>
                <a:latin typeface="Calibri" panose="020F0502020204030204"/>
              </a:rPr>
              <a:t>: </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enhanced rock weathering, ocean alkalinity, direct air capture…</a:t>
            </a:r>
            <a:endPar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69CF872-8A66-AE5D-53DB-04A64898BAF0}"/>
              </a:ext>
            </a:extLst>
          </p:cNvPr>
          <p:cNvSpPr/>
          <p:nvPr/>
        </p:nvSpPr>
        <p:spPr>
          <a:xfrm>
            <a:off x="2247564" y="4483235"/>
            <a:ext cx="7721473"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Sunlight reflection </a:t>
            </a:r>
            <a:r>
              <a:rPr kumimoji="0" lang="en-US" sz="1800" b="1" i="1" u="none" strike="noStrike" kern="1200" cap="none" spc="0" normalizeH="0" baseline="0" noProof="0">
                <a:ln>
                  <a:noFill/>
                </a:ln>
                <a:solidFill>
                  <a:srgbClr val="5B9BD5">
                    <a:lumMod val="75000"/>
                  </a:srgbClr>
                </a:solidFill>
                <a:effectLst/>
                <a:uLnTx/>
                <a:uFillTx/>
                <a:latin typeface="Calibri" panose="020F0502020204030204"/>
                <a:ea typeface="+mn-ea"/>
                <a:cs typeface="+mn-cs"/>
              </a:rPr>
              <a:t>weakens</a:t>
            </a: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 the link between concentrations and climate</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change</a:t>
            </a:r>
            <a:endParaRPr lang="en-US">
              <a:solidFill>
                <a:srgbClr val="5B9BD5">
                  <a:lumMod val="75000"/>
                </a:srgbClr>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a:t>
            </a:r>
            <a:r>
              <a:rPr lang="en-US">
                <a:solidFill>
                  <a:srgbClr val="5B9BD5">
                    <a:lumMod val="75000"/>
                  </a:srgbClr>
                </a:solidFill>
                <a:latin typeface="Calibri" panose="020F0502020204030204"/>
              </a:rPr>
              <a:t>Ex: </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stratospheric aerosols, marine cloud brightening, cirrus thinning… </a:t>
            </a:r>
            <a:endPar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D630E3E0-8F8F-BD1F-C0F3-B866BB133AAD}"/>
              </a:ext>
            </a:extLst>
          </p:cNvPr>
          <p:cNvSpPr/>
          <p:nvPr/>
        </p:nvSpPr>
        <p:spPr>
          <a:xfrm>
            <a:off x="2247564" y="4483235"/>
            <a:ext cx="7647991" cy="646331"/>
          </a:xfrm>
          <a:prstGeom prst="rect">
            <a:avLst/>
          </a:prstGeom>
        </p:spPr>
        <p:txBody>
          <a:bodyPr wrap="none">
            <a:spAutoFit/>
          </a:bodyPr>
          <a:lstStyle/>
          <a:p>
            <a:pPr lvl="0" eaLnBrk="1" fontAlgn="auto" hangingPunct="1">
              <a:spcBef>
                <a:spcPts val="0"/>
              </a:spcBef>
              <a:spcAft>
                <a:spcPts val="0"/>
              </a:spcAf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Adaptation </a:t>
            </a:r>
            <a:r>
              <a:rPr lang="en-US" b="1" i="1">
                <a:solidFill>
                  <a:srgbClr val="5B9BD5">
                    <a:lumMod val="75000"/>
                  </a:srgbClr>
                </a:solidFill>
                <a:latin typeface="Calibri" panose="020F0502020204030204"/>
              </a:rPr>
              <a:t>weakens</a:t>
            </a:r>
            <a:r>
              <a:rPr lang="en-US">
                <a:solidFill>
                  <a:srgbClr val="5B9BD5">
                    <a:lumMod val="75000"/>
                  </a:srgbClr>
                </a:solidFill>
                <a:latin typeface="Calibri" panose="020F0502020204030204"/>
              </a:rPr>
              <a:t> the link between climate change and harm</a:t>
            </a:r>
          </a:p>
          <a:p>
            <a:pPr lvl="0" eaLnBrk="1" fontAlgn="auto" hangingPunct="1">
              <a:spcBef>
                <a:spcPts val="0"/>
              </a:spcBef>
              <a:spcAft>
                <a:spcPts val="0"/>
              </a:spcAft>
              <a:defRPr/>
            </a:pPr>
            <a:r>
              <a:rPr lang="en-US">
                <a:solidFill>
                  <a:srgbClr val="5B9BD5">
                    <a:lumMod val="75000"/>
                  </a:srgbClr>
                </a:solidFill>
                <a:latin typeface="Calibri" panose="020F0502020204030204"/>
              </a:rPr>
              <a:t>	Ex: solar air conditioning, climate-resilient agriculture, early warning</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a:t>
            </a:r>
            <a:endPar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24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2" grpId="0"/>
      <p:bldP spid="17" grpId="0"/>
      <p:bldP spid="18"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0BE0A-4C97-4EFF-8E55-96DCD929FFE9}"/>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B84F3086-0D9D-418F-A3DB-89FCF033B96D}"/>
              </a:ext>
            </a:extLst>
          </p:cNvPr>
          <p:cNvPicPr>
            <a:picLocks noChangeAspect="1"/>
          </p:cNvPicPr>
          <p:nvPr/>
        </p:nvPicPr>
        <p:blipFill>
          <a:blip r:embed="rId4"/>
          <a:stretch>
            <a:fillRect/>
          </a:stretch>
        </p:blipFill>
        <p:spPr>
          <a:xfrm>
            <a:off x="1301561" y="-13795"/>
            <a:ext cx="9171590" cy="6885590"/>
          </a:xfrm>
          <a:prstGeom prst="rect">
            <a:avLst/>
          </a:prstGeom>
        </p:spPr>
      </p:pic>
    </p:spTree>
    <p:extLst>
      <p:ext uri="{BB962C8B-B14F-4D97-AF65-F5344CB8AC3E}">
        <p14:creationId xmlns:p14="http://schemas.microsoft.com/office/powerpoint/2010/main" val="4294798297"/>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C433-E29D-BF12-E306-8EFC9180256D}"/>
              </a:ext>
            </a:extLst>
          </p:cNvPr>
          <p:cNvSpPr>
            <a:spLocks noGrp="1"/>
          </p:cNvSpPr>
          <p:nvPr>
            <p:ph type="title"/>
          </p:nvPr>
        </p:nvSpPr>
        <p:spPr/>
        <p:txBody>
          <a:bodyPr>
            <a:normAutofit fontScale="90000"/>
          </a:bodyPr>
          <a:lstStyle/>
          <a:p>
            <a:r>
              <a:rPr lang="en-US" dirty="0"/>
              <a:t>Why sulfuric acid aerosol is only plausible option for next few decades</a:t>
            </a:r>
          </a:p>
        </p:txBody>
      </p:sp>
      <p:sp>
        <p:nvSpPr>
          <p:cNvPr id="3" name="Content Placeholder 2">
            <a:extLst>
              <a:ext uri="{FF2B5EF4-FFF2-40B4-BE49-F238E27FC236}">
                <a16:creationId xmlns:a16="http://schemas.microsoft.com/office/drawing/2014/main" id="{E4346209-36A7-1FE8-5E1E-48F348A96EA9}"/>
              </a:ext>
            </a:extLst>
          </p:cNvPr>
          <p:cNvSpPr>
            <a:spLocks noGrp="1"/>
          </p:cNvSpPr>
          <p:nvPr>
            <p:ph idx="1"/>
          </p:nvPr>
        </p:nvSpPr>
        <p:spPr>
          <a:xfrm>
            <a:off x="838200" y="1004358"/>
            <a:ext cx="10922151" cy="5181600"/>
          </a:xfrm>
        </p:spPr>
        <p:txBody>
          <a:bodyPr>
            <a:noAutofit/>
          </a:bodyPr>
          <a:lstStyle/>
          <a:p>
            <a:r>
              <a:rPr lang="en-US" sz="1800" dirty="0">
                <a:solidFill>
                  <a:srgbClr val="FF0000"/>
                </a:solidFill>
              </a:rPr>
              <a:t>SAI</a:t>
            </a:r>
          </a:p>
          <a:p>
            <a:pPr>
              <a:buFont typeface="Arial" panose="020B0604020202020204" pitchFamily="34" charset="0"/>
              <a:buChar char="•"/>
            </a:pPr>
            <a:r>
              <a:rPr lang="en-US" sz="1800" dirty="0"/>
              <a:t>Aircraft to deliver &gt;0.3 Mt-S to &gt;15 km exist today (e.g., 30 G650)</a:t>
            </a:r>
          </a:p>
          <a:p>
            <a:pPr>
              <a:buFont typeface="Arial" panose="020B0604020202020204" pitchFamily="34" charset="0"/>
              <a:buChar char="•"/>
            </a:pPr>
            <a:r>
              <a:rPr lang="en-US" sz="1800" dirty="0"/>
              <a:t>Multiple development pathways to 20 km alt aircraft</a:t>
            </a:r>
          </a:p>
          <a:p>
            <a:pPr>
              <a:buFont typeface="Arial" panose="020B0604020202020204" pitchFamily="34" charset="0"/>
              <a:buChar char="•"/>
            </a:pPr>
            <a:r>
              <a:rPr lang="en-US" sz="1800" dirty="0"/>
              <a:t>Very high confidence that sulfate aerosol are formed, have &gt;1 year lifetime, and will cool Earth. </a:t>
            </a:r>
          </a:p>
          <a:p>
            <a:endParaRPr lang="en-US" sz="1800" dirty="0"/>
          </a:p>
          <a:p>
            <a:r>
              <a:rPr lang="en-US" sz="1800" dirty="0">
                <a:solidFill>
                  <a:srgbClr val="FF0000"/>
                </a:solidFill>
              </a:rPr>
              <a:t>MCB</a:t>
            </a:r>
            <a:r>
              <a:rPr lang="en-US" sz="1800" dirty="0"/>
              <a:t> </a:t>
            </a:r>
          </a:p>
          <a:p>
            <a:pPr>
              <a:buFont typeface="Arial" panose="020B0604020202020204" pitchFamily="34" charset="0"/>
              <a:buChar char="•"/>
            </a:pPr>
            <a:r>
              <a:rPr lang="en-US" sz="1800" dirty="0"/>
              <a:t>Significant uncertainty about cloud albedo response to additional CCN</a:t>
            </a:r>
          </a:p>
          <a:p>
            <a:pPr>
              <a:buFont typeface="Arial" panose="020B0604020202020204" pitchFamily="34" charset="0"/>
              <a:buChar char="•"/>
            </a:pPr>
            <a:r>
              <a:rPr lang="en-US" sz="1800" dirty="0"/>
              <a:t>No current </a:t>
            </a:r>
            <a:r>
              <a:rPr lang="en-US" sz="1800" i="1" dirty="0"/>
              <a:t>development</a:t>
            </a:r>
            <a:r>
              <a:rPr lang="en-US" sz="1800" dirty="0"/>
              <a:t> path to climate-relevant deployment tech.  </a:t>
            </a:r>
          </a:p>
          <a:p>
            <a:pPr>
              <a:buFont typeface="Arial" panose="020B0604020202020204" pitchFamily="34" charset="0"/>
              <a:buChar char="•"/>
            </a:pPr>
            <a:endParaRPr lang="en-US" sz="1800" dirty="0"/>
          </a:p>
          <a:p>
            <a:r>
              <a:rPr lang="en-US" sz="1800" dirty="0">
                <a:solidFill>
                  <a:srgbClr val="FF0000"/>
                </a:solidFill>
              </a:rPr>
              <a:t>CCT</a:t>
            </a:r>
          </a:p>
          <a:p>
            <a:pPr>
              <a:buFont typeface="Arial" panose="020B0604020202020204" pitchFamily="34" charset="0"/>
              <a:buChar char="•"/>
            </a:pPr>
            <a:r>
              <a:rPr lang="en-US" sz="1800" dirty="0"/>
              <a:t>Substantial uncertainty about cirrus cloud response to ice nuclei—easy to produce the wrong sign. </a:t>
            </a:r>
          </a:p>
          <a:p>
            <a:pPr>
              <a:buFont typeface="Arial" panose="020B0604020202020204" pitchFamily="34" charset="0"/>
              <a:buChar char="•"/>
            </a:pPr>
            <a:r>
              <a:rPr lang="en-US" sz="1800" dirty="0"/>
              <a:t>No current </a:t>
            </a:r>
            <a:r>
              <a:rPr lang="en-US" sz="1800" i="1" dirty="0"/>
              <a:t>development</a:t>
            </a:r>
            <a:r>
              <a:rPr lang="en-US" sz="1800" dirty="0"/>
              <a:t> path to deployable systems – but number of nuclei required is so low that there is a chance deployment tech is easer than MCB. </a:t>
            </a:r>
          </a:p>
          <a:p>
            <a:pPr>
              <a:buFont typeface="Arial" panose="020B0604020202020204" pitchFamily="34" charset="0"/>
              <a:buChar char="•"/>
            </a:pPr>
            <a:endParaRPr lang="en-US" sz="1800" dirty="0"/>
          </a:p>
          <a:p>
            <a:r>
              <a:rPr lang="en-US" sz="1800" dirty="0">
                <a:solidFill>
                  <a:srgbClr val="FF0000"/>
                </a:solidFill>
              </a:rPr>
              <a:t>Space</a:t>
            </a:r>
            <a:r>
              <a:rPr lang="en-US" sz="1800" dirty="0"/>
              <a:t>: no plausible deployment path in next two decades</a:t>
            </a:r>
          </a:p>
          <a:p>
            <a:r>
              <a:rPr lang="en-US" sz="1800" dirty="0">
                <a:solidFill>
                  <a:srgbClr val="FF0000"/>
                </a:solidFill>
              </a:rPr>
              <a:t>Surface</a:t>
            </a:r>
            <a:r>
              <a:rPr lang="en-US" sz="1800" dirty="0"/>
              <a:t>: no methods with &gt; 0.5 Wm</a:t>
            </a:r>
            <a:r>
              <a:rPr lang="en-US" sz="1800" baseline="30000" dirty="0"/>
              <a:t>-2 </a:t>
            </a:r>
            <a:r>
              <a:rPr lang="en-US" sz="1800" dirty="0"/>
              <a:t>and low environmental impact</a:t>
            </a:r>
          </a:p>
          <a:p>
            <a:endParaRPr lang="en-US" sz="1800" dirty="0"/>
          </a:p>
          <a:p>
            <a:endParaRPr lang="en-US" sz="1800" dirty="0"/>
          </a:p>
        </p:txBody>
      </p:sp>
    </p:spTree>
    <p:extLst>
      <p:ext uri="{BB962C8B-B14F-4D97-AF65-F5344CB8AC3E}">
        <p14:creationId xmlns:p14="http://schemas.microsoft.com/office/powerpoint/2010/main" val="1553780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42DA-C2E1-0A86-8144-BC25D601966A}"/>
              </a:ext>
            </a:extLst>
          </p:cNvPr>
          <p:cNvSpPr>
            <a:spLocks noGrp="1"/>
          </p:cNvSpPr>
          <p:nvPr>
            <p:ph type="ctrTitle"/>
          </p:nvPr>
        </p:nvSpPr>
        <p:spPr/>
        <p:txBody>
          <a:bodyPr/>
          <a:lstStyle/>
          <a:p>
            <a:r>
              <a:rPr lang="en-US" dirty="0"/>
              <a:t>Why aerosol, why stratosphere, why sulfur?</a:t>
            </a:r>
          </a:p>
        </p:txBody>
      </p:sp>
      <p:sp>
        <p:nvSpPr>
          <p:cNvPr id="3" name="Subtitle 2">
            <a:extLst>
              <a:ext uri="{FF2B5EF4-FFF2-40B4-BE49-F238E27FC236}">
                <a16:creationId xmlns:a16="http://schemas.microsoft.com/office/drawing/2014/main" id="{A595B633-9E50-D2FC-A35D-81598DFF8C4C}"/>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070400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B3B52-2F56-F0E6-E5AC-7172117C332D}"/>
              </a:ext>
            </a:extLst>
          </p:cNvPr>
          <p:cNvSpPr>
            <a:spLocks noGrp="1"/>
          </p:cNvSpPr>
          <p:nvPr>
            <p:ph type="title"/>
          </p:nvPr>
        </p:nvSpPr>
        <p:spPr/>
        <p:txBody>
          <a:bodyPr/>
          <a:lstStyle/>
          <a:p>
            <a:r>
              <a:rPr lang="en-US"/>
              <a:t>Why aerosols?</a:t>
            </a:r>
          </a:p>
        </p:txBody>
      </p:sp>
      <p:sp>
        <p:nvSpPr>
          <p:cNvPr id="3" name="Content Placeholder 2">
            <a:extLst>
              <a:ext uri="{FF2B5EF4-FFF2-40B4-BE49-F238E27FC236}">
                <a16:creationId xmlns:a16="http://schemas.microsoft.com/office/drawing/2014/main" id="{FED0D0F4-036E-8BC1-7C2D-03F2BE0E352E}"/>
              </a:ext>
            </a:extLst>
          </p:cNvPr>
          <p:cNvSpPr>
            <a:spLocks noGrp="1"/>
          </p:cNvSpPr>
          <p:nvPr>
            <p:ph idx="1"/>
          </p:nvPr>
        </p:nvSpPr>
        <p:spPr>
          <a:xfrm>
            <a:off x="838200" y="1230479"/>
            <a:ext cx="8166521" cy="4351338"/>
          </a:xfrm>
        </p:spPr>
        <p:txBody>
          <a:bodyPr>
            <a:normAutofit/>
          </a:bodyPr>
          <a:lstStyle/>
          <a:p>
            <a:r>
              <a:rPr lang="en-US" i="1" dirty="0"/>
              <a:t>Aerosol</a:t>
            </a:r>
            <a:r>
              <a:rPr lang="en-US" dirty="0"/>
              <a:t> means any particle, solid or liquid, small enough to stay suspended in the air for a long time. </a:t>
            </a:r>
          </a:p>
          <a:p>
            <a:endParaRPr lang="en-US" dirty="0"/>
          </a:p>
          <a:p>
            <a:r>
              <a:rPr lang="en-US" i="1" dirty="0"/>
              <a:t>If</a:t>
            </a:r>
            <a:r>
              <a:rPr lang="en-US" dirty="0"/>
              <a:t> particle that’s about as big as the wavelength of light, </a:t>
            </a:r>
            <a:r>
              <a:rPr lang="en-US" i="1" dirty="0"/>
              <a:t>then</a:t>
            </a:r>
            <a:r>
              <a:rPr lang="en-US" dirty="0"/>
              <a:t> it scatters light backwards about as efficiently as if were a tiny perfect mirror about ½ the diameter of the particle. </a:t>
            </a:r>
          </a:p>
          <a:p>
            <a:endParaRPr lang="en-US" dirty="0"/>
          </a:p>
          <a:p>
            <a:r>
              <a:rPr lang="en-US" dirty="0"/>
              <a:t>Particles are super efficient reflectors: a 0.5 µm particle scatters ~100× more light per unit mass than an everyday 50 µm mylar film.</a:t>
            </a:r>
          </a:p>
          <a:p>
            <a:endParaRPr lang="en-US" dirty="0"/>
          </a:p>
          <a:p>
            <a:r>
              <a:rPr lang="en-US" dirty="0"/>
              <a:t>Aerosol are the seeds from which clouds grow </a:t>
            </a:r>
            <a:r>
              <a:rPr lang="en-US" dirty="0">
                <a:solidFill>
                  <a:srgbClr val="FF0000"/>
                </a:solidFill>
                <a:sym typeface="Wingdings" panose="05000000000000000000" pitchFamily="2" charset="2"/>
              </a:rPr>
              <a:t></a:t>
            </a:r>
            <a:r>
              <a:rPr lang="en-US" dirty="0">
                <a:sym typeface="Wingdings" panose="05000000000000000000" pitchFamily="2" charset="2"/>
              </a:rPr>
              <a:t> tiny amounts of aerosol can have a big impact on cloud brightness and lifetime. </a:t>
            </a:r>
            <a:endParaRPr lang="en-US" dirty="0"/>
          </a:p>
        </p:txBody>
      </p:sp>
      <p:grpSp>
        <p:nvGrpSpPr>
          <p:cNvPr id="8" name="Group 7">
            <a:extLst>
              <a:ext uri="{FF2B5EF4-FFF2-40B4-BE49-F238E27FC236}">
                <a16:creationId xmlns:a16="http://schemas.microsoft.com/office/drawing/2014/main" id="{41A4455D-F814-3FC9-F268-4CDD3E17ED94}"/>
              </a:ext>
            </a:extLst>
          </p:cNvPr>
          <p:cNvGrpSpPr/>
          <p:nvPr/>
        </p:nvGrpSpPr>
        <p:grpSpPr>
          <a:xfrm>
            <a:off x="9727441" y="4044127"/>
            <a:ext cx="2044840" cy="2469382"/>
            <a:chOff x="1828800" y="1828800"/>
            <a:chExt cx="5803274" cy="3276600"/>
          </a:xfrm>
        </p:grpSpPr>
        <p:pic>
          <p:nvPicPr>
            <p:cNvPr id="9" name="Picture 2" descr="http://www.silversunproducts.com/wp-content/uploads/Hydroponic-Mylar-Reflective-Film-A.jpg">
              <a:extLst>
                <a:ext uri="{FF2B5EF4-FFF2-40B4-BE49-F238E27FC236}">
                  <a16:creationId xmlns:a16="http://schemas.microsoft.com/office/drawing/2014/main" id="{189BF460-FEF1-53C1-1BC5-08BE497EA5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828800"/>
              <a:ext cx="5803274" cy="32766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581B99EB-AAEE-9C16-5A13-687D9400C904}"/>
                </a:ext>
              </a:extLst>
            </p:cNvPr>
            <p:cNvSpPr/>
            <p:nvPr/>
          </p:nvSpPr>
          <p:spPr bwMode="auto">
            <a:xfrm>
              <a:off x="6019800" y="1905000"/>
              <a:ext cx="1524000" cy="1143000"/>
            </a:xfrm>
            <a:prstGeom prst="rect">
              <a:avLst/>
            </a:prstGeom>
            <a:solidFill>
              <a:schemeClr val="bg1"/>
            </a:solidFill>
            <a:ln w="12700"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mn-ea"/>
                <a:cs typeface="+mn-cs"/>
              </a:endParaRPr>
            </a:p>
          </p:txBody>
        </p:sp>
      </p:grpSp>
      <p:grpSp>
        <p:nvGrpSpPr>
          <p:cNvPr id="18" name="Group 17">
            <a:extLst>
              <a:ext uri="{FF2B5EF4-FFF2-40B4-BE49-F238E27FC236}">
                <a16:creationId xmlns:a16="http://schemas.microsoft.com/office/drawing/2014/main" id="{0E42C2DC-485C-9C5E-B147-431624749B85}"/>
              </a:ext>
            </a:extLst>
          </p:cNvPr>
          <p:cNvGrpSpPr/>
          <p:nvPr/>
        </p:nvGrpSpPr>
        <p:grpSpPr>
          <a:xfrm>
            <a:off x="9417061" y="843468"/>
            <a:ext cx="2041685" cy="2646994"/>
            <a:chOff x="9348690" y="584606"/>
            <a:chExt cx="2041685" cy="2646994"/>
          </a:xfrm>
        </p:grpSpPr>
        <p:pic>
          <p:nvPicPr>
            <p:cNvPr id="12" name="Picture 11" descr="A blue circle with black arrows&#10;&#10;AI-generated content may be incorrect.">
              <a:extLst>
                <a:ext uri="{FF2B5EF4-FFF2-40B4-BE49-F238E27FC236}">
                  <a16:creationId xmlns:a16="http://schemas.microsoft.com/office/drawing/2014/main" id="{7F7E9F3E-FEF2-9E59-EF17-CEEB6BE2F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61108">
              <a:off x="9348690" y="1189915"/>
              <a:ext cx="2041685" cy="2041685"/>
            </a:xfrm>
            <a:prstGeom prst="rect">
              <a:avLst/>
            </a:prstGeom>
          </p:spPr>
        </p:pic>
        <p:grpSp>
          <p:nvGrpSpPr>
            <p:cNvPr id="17" name="Group 16">
              <a:extLst>
                <a:ext uri="{FF2B5EF4-FFF2-40B4-BE49-F238E27FC236}">
                  <a16:creationId xmlns:a16="http://schemas.microsoft.com/office/drawing/2014/main" id="{E9A10C56-3D54-B1C3-DA08-2F914A5DB057}"/>
                </a:ext>
              </a:extLst>
            </p:cNvPr>
            <p:cNvGrpSpPr/>
            <p:nvPr/>
          </p:nvGrpSpPr>
          <p:grpSpPr>
            <a:xfrm>
              <a:off x="10262181" y="584606"/>
              <a:ext cx="304800" cy="452367"/>
              <a:chOff x="9734441" y="843468"/>
              <a:chExt cx="304800" cy="452367"/>
            </a:xfrm>
          </p:grpSpPr>
          <p:cxnSp>
            <p:nvCxnSpPr>
              <p:cNvPr id="14" name="Straight Arrow Connector 13">
                <a:extLst>
                  <a:ext uri="{FF2B5EF4-FFF2-40B4-BE49-F238E27FC236}">
                    <a16:creationId xmlns:a16="http://schemas.microsoft.com/office/drawing/2014/main" id="{4A0E74D6-C295-EEF2-EF8E-D2AD1C23BB24}"/>
                  </a:ext>
                </a:extLst>
              </p:cNvPr>
              <p:cNvCxnSpPr>
                <a:cxnSpLocks/>
              </p:cNvCxnSpPr>
              <p:nvPr/>
            </p:nvCxnSpPr>
            <p:spPr>
              <a:xfrm>
                <a:off x="9734441" y="843468"/>
                <a:ext cx="0" cy="45236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7F0F12B5-7665-0918-5A23-77AD756CC387}"/>
                  </a:ext>
                </a:extLst>
              </p:cNvPr>
              <p:cNvCxnSpPr>
                <a:cxnSpLocks/>
              </p:cNvCxnSpPr>
              <p:nvPr/>
            </p:nvCxnSpPr>
            <p:spPr>
              <a:xfrm>
                <a:off x="9886841" y="843468"/>
                <a:ext cx="0" cy="45236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55619CBA-D312-203C-2B7C-4F9CDA638B0B}"/>
                  </a:ext>
                </a:extLst>
              </p:cNvPr>
              <p:cNvCxnSpPr>
                <a:cxnSpLocks/>
              </p:cNvCxnSpPr>
              <p:nvPr/>
            </p:nvCxnSpPr>
            <p:spPr>
              <a:xfrm>
                <a:off x="10039241" y="843468"/>
                <a:ext cx="0" cy="45236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sp>
        <p:nvSpPr>
          <p:cNvPr id="19" name="TextBox 18">
            <a:extLst>
              <a:ext uri="{FF2B5EF4-FFF2-40B4-BE49-F238E27FC236}">
                <a16:creationId xmlns:a16="http://schemas.microsoft.com/office/drawing/2014/main" id="{C620A3E8-2877-55D1-BB75-D0660E2D8392}"/>
              </a:ext>
            </a:extLst>
          </p:cNvPr>
          <p:cNvSpPr txBox="1"/>
          <p:nvPr/>
        </p:nvSpPr>
        <p:spPr>
          <a:xfrm>
            <a:off x="10773133" y="746486"/>
            <a:ext cx="12435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Incoming sunlight</a:t>
            </a:r>
          </a:p>
        </p:txBody>
      </p:sp>
      <p:sp>
        <p:nvSpPr>
          <p:cNvPr id="21" name="TextBox 20">
            <a:extLst>
              <a:ext uri="{FF2B5EF4-FFF2-40B4-BE49-F238E27FC236}">
                <a16:creationId xmlns:a16="http://schemas.microsoft.com/office/drawing/2014/main" id="{C8A34496-C1F1-EBAA-CCC5-69A0917657C1}"/>
              </a:ext>
            </a:extLst>
          </p:cNvPr>
          <p:cNvSpPr txBox="1"/>
          <p:nvPr/>
        </p:nvSpPr>
        <p:spPr>
          <a:xfrm>
            <a:off x="11150490" y="2336603"/>
            <a:ext cx="12435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Scattered sunlight</a:t>
            </a:r>
          </a:p>
        </p:txBody>
      </p:sp>
    </p:spTree>
    <p:extLst>
      <p:ext uri="{BB962C8B-B14F-4D97-AF65-F5344CB8AC3E}">
        <p14:creationId xmlns:p14="http://schemas.microsoft.com/office/powerpoint/2010/main" val="389526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A3C9D-F055-9B23-2CC7-75A4FD4C5589}"/>
              </a:ext>
            </a:extLst>
          </p:cNvPr>
          <p:cNvSpPr>
            <a:spLocks noGrp="1"/>
          </p:cNvSpPr>
          <p:nvPr>
            <p:ph type="title"/>
          </p:nvPr>
        </p:nvSpPr>
        <p:spPr/>
        <p:txBody>
          <a:bodyPr/>
          <a:lstStyle/>
          <a:p>
            <a:r>
              <a:rPr lang="en-US" dirty="0"/>
              <a:t>Scattering from particles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6E5A5DE-6E42-3F83-B31B-168095430770}"/>
                  </a:ext>
                </a:extLst>
              </p:cNvPr>
              <p:cNvSpPr txBox="1"/>
              <p:nvPr/>
            </p:nvSpPr>
            <p:spPr>
              <a:xfrm>
                <a:off x="560560" y="1090500"/>
                <a:ext cx="3849659" cy="2246769"/>
              </a:xfrm>
              <a:prstGeom prst="rect">
                <a:avLst/>
              </a:prstGeom>
              <a:noFill/>
            </p:spPr>
            <p:txBody>
              <a:bodyPr wrap="square" rtlCol="0">
                <a:spAutoFit/>
              </a:bodyPr>
              <a:lstStyle/>
              <a:p>
                <a:r>
                  <a:rPr lang="en-US" sz="2000" dirty="0">
                    <a:solidFill>
                      <a:srgbClr val="000000"/>
                    </a:solidFill>
                    <a:latin typeface="Calibri"/>
                  </a:rPr>
                  <a:t>For spherical </a:t>
                </a:r>
                <a:r>
                  <a:rPr lang="en-US" sz="2000" dirty="0" err="1">
                    <a:solidFill>
                      <a:srgbClr val="000000"/>
                    </a:solidFill>
                    <a:latin typeface="Calibri"/>
                  </a:rPr>
                  <a:t>homogenious</a:t>
                </a:r>
                <a:r>
                  <a:rPr lang="en-US" sz="2000" dirty="0">
                    <a:solidFill>
                      <a:srgbClr val="000000"/>
                    </a:solidFill>
                    <a:latin typeface="Calibri"/>
                  </a:rPr>
                  <a:t> particles one can compute scattering exactly using Mie theory given only:  </a:t>
                </a:r>
              </a:p>
              <a:p>
                <a:pPr marL="285750" indent="-285750">
                  <a:buFont typeface="Arial" panose="020B0604020202020204" pitchFamily="34" charset="0"/>
                  <a:buChar char="•"/>
                </a:pPr>
                <a:r>
                  <a:rPr lang="en-US" sz="2000" dirty="0">
                    <a:solidFill>
                      <a:srgbClr val="000000"/>
                    </a:solidFill>
                    <a:latin typeface="Calibri"/>
                  </a:rPr>
                  <a:t>Real index of refraction</a:t>
                </a:r>
              </a:p>
              <a:p>
                <a:pPr marL="285750" indent="-285750">
                  <a:buFont typeface="Arial" panose="020B0604020202020204" pitchFamily="34" charset="0"/>
                  <a:buChar char="•"/>
                </a:pPr>
                <a:r>
                  <a:rPr lang="en-US" sz="2000" dirty="0">
                    <a:solidFill>
                      <a:srgbClr val="000000"/>
                    </a:solidFill>
                    <a:latin typeface="Calibri"/>
                  </a:rPr>
                  <a:t>Complex index (absorption)</a:t>
                </a:r>
              </a:p>
              <a:p>
                <a:pPr marL="285750" indent="-285750">
                  <a:buFont typeface="Arial" panose="020B0604020202020204" pitchFamily="34" charset="0"/>
                  <a:buChar char="•"/>
                </a:pPr>
                <a:r>
                  <a:rPr lang="en-US" sz="2000" dirty="0">
                    <a:solidFill>
                      <a:srgbClr val="000000"/>
                    </a:solidFill>
                    <a:latin typeface="Calibri"/>
                  </a:rPr>
                  <a:t>Size parameter </a:t>
                </a:r>
                <a14:m>
                  <m:oMath xmlns:m="http://schemas.openxmlformats.org/officeDocument/2006/math">
                    <m:r>
                      <a:rPr lang="en-US" sz="2000" i="1">
                        <a:solidFill>
                          <a:srgbClr val="000000"/>
                        </a:solidFill>
                        <a:latin typeface="Cambria Math" panose="02040503050406030204" pitchFamily="18" charset="0"/>
                        <a:ea typeface="Cambria Math" panose="02040503050406030204" pitchFamily="18" charset="0"/>
                      </a:rPr>
                      <m:t>𝑥</m:t>
                    </m:r>
                    <m:r>
                      <a:rPr lang="en-US" sz="2000">
                        <a:solidFill>
                          <a:srgbClr val="000000"/>
                        </a:solidFill>
                        <a:latin typeface="Cambria Math" panose="02040503050406030204" pitchFamily="18" charset="0"/>
                        <a:ea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2 </m:t>
                    </m:r>
                    <m:r>
                      <a:rPr lang="en-US" sz="2000" i="1">
                        <a:solidFill>
                          <a:srgbClr val="000000"/>
                        </a:solidFill>
                        <a:latin typeface="Cambria Math" panose="02040503050406030204" pitchFamily="18" charset="0"/>
                        <a:ea typeface="Cambria Math" panose="02040503050406030204" pitchFamily="18" charset="0"/>
                      </a:rPr>
                      <m:t>𝜋</m:t>
                    </m:r>
                    <m:r>
                      <a:rPr lang="en-US" sz="2000" i="1">
                        <a:solidFill>
                          <a:srgbClr val="000000"/>
                        </a:solidFill>
                        <a:latin typeface="Cambria Math" panose="02040503050406030204" pitchFamily="18" charset="0"/>
                        <a:ea typeface="Cambria Math" panose="02040503050406030204" pitchFamily="18" charset="0"/>
                      </a:rPr>
                      <m:t> </m:t>
                    </m:r>
                    <m:r>
                      <a:rPr lang="en-US" sz="2000" i="1">
                        <a:solidFill>
                          <a:srgbClr val="000000"/>
                        </a:solidFill>
                        <a:latin typeface="Cambria Math" panose="02040503050406030204" pitchFamily="18" charset="0"/>
                        <a:ea typeface="Cambria Math" panose="02040503050406030204" pitchFamily="18" charset="0"/>
                      </a:rPr>
                      <m:t>𝑟</m:t>
                    </m:r>
                    <m:r>
                      <a:rPr lang="en-US" sz="2000" i="1">
                        <a:solidFill>
                          <a:srgbClr val="000000"/>
                        </a:solidFill>
                        <a:latin typeface="Cambria Math" panose="02040503050406030204" pitchFamily="18" charset="0"/>
                        <a:ea typeface="Cambria Math" panose="02040503050406030204" pitchFamily="18" charset="0"/>
                      </a:rPr>
                      <m:t> /</m:t>
                    </m:r>
                    <m:r>
                      <a:rPr lang="en-US" sz="2000" i="1">
                        <a:solidFill>
                          <a:srgbClr val="000000"/>
                        </a:solidFill>
                        <a:latin typeface="Cambria Math" panose="02040503050406030204" pitchFamily="18" charset="0"/>
                        <a:ea typeface="Cambria Math" panose="02040503050406030204" pitchFamily="18" charset="0"/>
                      </a:rPr>
                      <m:t>𝜆</m:t>
                    </m:r>
                  </m:oMath>
                </a14:m>
                <a:endParaRPr lang="en-US" sz="2000" dirty="0">
                  <a:solidFill>
                    <a:srgbClr val="000000"/>
                  </a:solidFill>
                  <a:latin typeface="Calibri"/>
                </a:endParaRPr>
              </a:p>
            </p:txBody>
          </p:sp>
        </mc:Choice>
        <mc:Fallback xmlns="">
          <p:sp>
            <p:nvSpPr>
              <p:cNvPr id="4" name="TextBox 3">
                <a:extLst>
                  <a:ext uri="{FF2B5EF4-FFF2-40B4-BE49-F238E27FC236}">
                    <a16:creationId xmlns:a16="http://schemas.microsoft.com/office/drawing/2014/main" id="{A6E5A5DE-6E42-3F83-B31B-168095430770}"/>
                  </a:ext>
                </a:extLst>
              </p:cNvPr>
              <p:cNvSpPr txBox="1">
                <a:spLocks noRot="1" noChangeAspect="1" noMove="1" noResize="1" noEditPoints="1" noAdjustHandles="1" noChangeArrowheads="1" noChangeShapeType="1" noTextEdit="1"/>
              </p:cNvSpPr>
              <p:nvPr/>
            </p:nvSpPr>
            <p:spPr>
              <a:xfrm>
                <a:off x="560560" y="1090500"/>
                <a:ext cx="3849659" cy="2246769"/>
              </a:xfrm>
              <a:prstGeom prst="rect">
                <a:avLst/>
              </a:prstGeom>
              <a:blipFill>
                <a:blip r:embed="rId3"/>
                <a:stretch>
                  <a:fillRect l="-1743" t="-1630" r="-1268" b="-40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AE5BB3D-5AAB-ECDA-EC2B-D4CD8AFC88F1}"/>
                  </a:ext>
                </a:extLst>
              </p:cNvPr>
              <p:cNvSpPr txBox="1"/>
              <p:nvPr/>
            </p:nvSpPr>
            <p:spPr>
              <a:xfrm>
                <a:off x="5031360" y="1268328"/>
                <a:ext cx="4136862" cy="4849469"/>
              </a:xfrm>
              <a:prstGeom prst="rect">
                <a:avLst/>
              </a:prstGeom>
              <a:noFill/>
            </p:spPr>
            <p:txBody>
              <a:bodyPr wrap="square" rtlCol="0">
                <a:spAutoFit/>
              </a:bodyPr>
              <a:lstStyle/>
              <a:p>
                <a:endParaRPr lang="en-US" sz="2000" dirty="0">
                  <a:solidFill>
                    <a:srgbClr val="000000"/>
                  </a:solidFill>
                  <a:latin typeface="Calibri"/>
                </a:endParaRPr>
              </a:p>
              <a:p>
                <a:r>
                  <a:rPr lang="en-US" sz="2000" i="1" dirty="0">
                    <a:solidFill>
                      <a:srgbClr val="000000"/>
                    </a:solidFill>
                    <a:latin typeface="Calibri"/>
                  </a:rPr>
                  <a:t>K</a:t>
                </a:r>
                <a:r>
                  <a:rPr lang="en-US" sz="2000" dirty="0">
                    <a:solidFill>
                      <a:srgbClr val="000000"/>
                    </a:solidFill>
                    <a:latin typeface="Calibri"/>
                  </a:rPr>
                  <a:t> = </a:t>
                </a:r>
                <a14:m>
                  <m:oMath xmlns:m="http://schemas.openxmlformats.org/officeDocument/2006/math">
                    <m:f>
                      <m:fPr>
                        <m:ctrlPr>
                          <a:rPr lang="en-US" sz="2000" i="1" smtClean="0">
                            <a:solidFill>
                              <a:srgbClr val="000000"/>
                            </a:solidFill>
                            <a:latin typeface="Cambria Math" panose="02040503050406030204" pitchFamily="18" charset="0"/>
                          </a:rPr>
                        </m:ctrlPr>
                      </m:fPr>
                      <m:num>
                        <m:r>
                          <m:rPr>
                            <m:sty m:val="p"/>
                          </m:rPr>
                          <a:rPr lang="en-US" sz="2000" b="0" i="0" smtClean="0">
                            <a:solidFill>
                              <a:srgbClr val="000000"/>
                            </a:solidFill>
                            <a:latin typeface="Cambria Math" panose="02040503050406030204" pitchFamily="18" charset="0"/>
                          </a:rPr>
                          <m:t>Scattering</m:t>
                        </m:r>
                        <m:r>
                          <a:rPr lang="en-US" sz="2000" b="0" i="0" smtClean="0">
                            <a:solidFill>
                              <a:srgbClr val="000000"/>
                            </a:solidFill>
                            <a:latin typeface="Cambria Math" panose="02040503050406030204" pitchFamily="18" charset="0"/>
                          </a:rPr>
                          <m:t>  </m:t>
                        </m:r>
                        <m:r>
                          <m:rPr>
                            <m:sty m:val="p"/>
                          </m:rPr>
                          <a:rPr lang="en-US" sz="2000" b="0" i="0" smtClean="0">
                            <a:solidFill>
                              <a:srgbClr val="000000"/>
                            </a:solidFill>
                            <a:latin typeface="Cambria Math" panose="02040503050406030204" pitchFamily="18" charset="0"/>
                          </a:rPr>
                          <m:t>cross</m:t>
                        </m:r>
                        <m:r>
                          <a:rPr lang="en-US" sz="2000" b="0" i="0" smtClean="0">
                            <a:solidFill>
                              <a:srgbClr val="000000"/>
                            </a:solidFill>
                            <a:latin typeface="Cambria Math" panose="02040503050406030204" pitchFamily="18" charset="0"/>
                          </a:rPr>
                          <m:t> </m:t>
                        </m:r>
                        <m:r>
                          <m:rPr>
                            <m:sty m:val="p"/>
                          </m:rPr>
                          <a:rPr lang="en-US" sz="2000" b="0" i="0" smtClean="0">
                            <a:solidFill>
                              <a:srgbClr val="000000"/>
                            </a:solidFill>
                            <a:latin typeface="Cambria Math" panose="02040503050406030204" pitchFamily="18" charset="0"/>
                          </a:rPr>
                          <m:t>section</m:t>
                        </m:r>
                      </m:num>
                      <m:den>
                        <m:r>
                          <m:rPr>
                            <m:sty m:val="p"/>
                          </m:rPr>
                          <a:rPr lang="en-US" sz="2000" b="0" i="0" smtClean="0">
                            <a:solidFill>
                              <a:srgbClr val="000000"/>
                            </a:solidFill>
                            <a:latin typeface="Cambria Math" panose="02040503050406030204" pitchFamily="18" charset="0"/>
                          </a:rPr>
                          <m:t>Geometric</m:t>
                        </m:r>
                        <m:r>
                          <a:rPr lang="en-US" sz="2000" b="0" i="0" smtClean="0">
                            <a:solidFill>
                              <a:srgbClr val="000000"/>
                            </a:solidFill>
                            <a:latin typeface="Cambria Math" panose="02040503050406030204" pitchFamily="18" charset="0"/>
                          </a:rPr>
                          <m:t> </m:t>
                        </m:r>
                        <m:r>
                          <m:rPr>
                            <m:sty m:val="p"/>
                          </m:rPr>
                          <a:rPr lang="en-US" sz="2000" b="0" i="0" smtClean="0">
                            <a:solidFill>
                              <a:srgbClr val="000000"/>
                            </a:solidFill>
                            <a:latin typeface="Cambria Math" panose="02040503050406030204" pitchFamily="18" charset="0"/>
                          </a:rPr>
                          <m:t>cross</m:t>
                        </m:r>
                        <m:r>
                          <a:rPr lang="en-US" sz="2000" b="0" i="0" smtClean="0">
                            <a:solidFill>
                              <a:srgbClr val="000000"/>
                            </a:solidFill>
                            <a:latin typeface="Cambria Math" panose="02040503050406030204" pitchFamily="18" charset="0"/>
                          </a:rPr>
                          <m:t>−</m:t>
                        </m:r>
                        <m:r>
                          <m:rPr>
                            <m:sty m:val="p"/>
                          </m:rPr>
                          <a:rPr lang="en-US" sz="2000" b="0" i="0" smtClean="0">
                            <a:solidFill>
                              <a:srgbClr val="000000"/>
                            </a:solidFill>
                            <a:latin typeface="Cambria Math" panose="02040503050406030204" pitchFamily="18" charset="0"/>
                          </a:rPr>
                          <m:t>section</m:t>
                        </m:r>
                      </m:den>
                    </m:f>
                  </m:oMath>
                </a14:m>
                <a:r>
                  <a:rPr lang="en-US" sz="2000" dirty="0">
                    <a:solidFill>
                      <a:srgbClr val="000000"/>
                    </a:solidFill>
                    <a:latin typeface="Calibri"/>
                  </a:rPr>
                  <a:t> </a:t>
                </a:r>
              </a:p>
              <a:p>
                <a:endParaRPr lang="en-US" sz="2000" dirty="0">
                  <a:solidFill>
                    <a:srgbClr val="000000"/>
                  </a:solidFill>
                  <a:latin typeface="Calibri"/>
                </a:endParaRPr>
              </a:p>
              <a:p>
                <a:r>
                  <a:rPr lang="en-US" sz="2000" dirty="0">
                    <a:solidFill>
                      <a:srgbClr val="000000"/>
                    </a:solidFill>
                    <a:latin typeface="Calibri"/>
                  </a:rPr>
                  <a:t>For </a:t>
                </a:r>
                <a:r>
                  <a:rPr lang="en-US" sz="2000" i="1" dirty="0">
                    <a:solidFill>
                      <a:srgbClr val="000000"/>
                    </a:solidFill>
                    <a:latin typeface="Calibri"/>
                  </a:rPr>
                  <a:t>r</a:t>
                </a:r>
                <a:r>
                  <a:rPr lang="en-US" sz="2000" dirty="0">
                    <a:solidFill>
                      <a:srgbClr val="000000"/>
                    </a:solidFill>
                    <a:latin typeface="Calibri"/>
                  </a:rPr>
                  <a:t> &lt;&lt; </a:t>
                </a:r>
                <a:r>
                  <a:rPr lang="el-GR" sz="2000" dirty="0">
                    <a:solidFill>
                      <a:srgbClr val="000000"/>
                    </a:solidFill>
                    <a:latin typeface="Calibri"/>
                  </a:rPr>
                  <a:t>λ</a:t>
                </a:r>
                <a:r>
                  <a:rPr lang="en-US" sz="2000" dirty="0">
                    <a:solidFill>
                      <a:srgbClr val="000000"/>
                    </a:solidFill>
                    <a:latin typeface="Calibri"/>
                  </a:rPr>
                  <a:t> </a:t>
                </a:r>
              </a:p>
              <a:p>
                <a:pPr marL="285750" indent="-285750">
                  <a:buFont typeface="Arial" panose="020B0604020202020204" pitchFamily="34" charset="0"/>
                  <a:buChar char="•"/>
                </a:pPr>
                <a:r>
                  <a:rPr lang="en-US" sz="2000" dirty="0">
                    <a:solidFill>
                      <a:srgbClr val="000000"/>
                    </a:solidFill>
                    <a:latin typeface="Calibri"/>
                  </a:rPr>
                  <a:t>Scattered power proportional to </a:t>
                </a:r>
                <a:r>
                  <a:rPr lang="en-US" sz="2000" i="1" dirty="0">
                    <a:solidFill>
                      <a:srgbClr val="000000"/>
                    </a:solidFill>
                    <a:latin typeface="Calibri"/>
                  </a:rPr>
                  <a:t>r</a:t>
                </a:r>
                <a:r>
                  <a:rPr lang="en-US" sz="2000" baseline="30000" dirty="0">
                    <a:solidFill>
                      <a:srgbClr val="000000"/>
                    </a:solidFill>
                    <a:latin typeface="Calibri"/>
                  </a:rPr>
                  <a:t>6</a:t>
                </a:r>
              </a:p>
              <a:p>
                <a:pPr marL="285750" indent="-285750">
                  <a:buFont typeface="Arial" panose="020B0604020202020204" pitchFamily="34" charset="0"/>
                  <a:buChar char="•"/>
                </a:pPr>
                <a:r>
                  <a:rPr lang="en-US" sz="2000" i="1" dirty="0">
                    <a:solidFill>
                      <a:srgbClr val="000000"/>
                    </a:solidFill>
                    <a:latin typeface="Calibri"/>
                  </a:rPr>
                  <a:t>K</a:t>
                </a:r>
                <a:r>
                  <a:rPr lang="en-US" sz="2000" dirty="0">
                    <a:solidFill>
                      <a:srgbClr val="000000"/>
                    </a:solidFill>
                    <a:latin typeface="Calibri"/>
                  </a:rPr>
                  <a:t> proportional to </a:t>
                </a:r>
                <a:r>
                  <a:rPr lang="en-US" sz="2000" i="1" dirty="0">
                    <a:solidFill>
                      <a:srgbClr val="000000"/>
                    </a:solidFill>
                    <a:latin typeface="Calibri"/>
                  </a:rPr>
                  <a:t>r</a:t>
                </a:r>
                <a:r>
                  <a:rPr lang="en-US" sz="2000" i="1" baseline="30000" dirty="0">
                    <a:solidFill>
                      <a:srgbClr val="000000"/>
                    </a:solidFill>
                    <a:latin typeface="Calibri"/>
                  </a:rPr>
                  <a:t>4</a:t>
                </a:r>
              </a:p>
              <a:p>
                <a:pPr marL="285750" indent="-285750">
                  <a:buFont typeface="Arial" panose="020B0604020202020204" pitchFamily="34" charset="0"/>
                  <a:buChar char="•"/>
                </a:pPr>
                <a:r>
                  <a:rPr lang="en-US" sz="2000" i="1" dirty="0">
                    <a:solidFill>
                      <a:srgbClr val="000000"/>
                    </a:solidFill>
                    <a:latin typeface="Calibri"/>
                  </a:rPr>
                  <a:t>K</a:t>
                </a:r>
                <a:r>
                  <a:rPr lang="en-US" sz="2000" dirty="0">
                    <a:solidFill>
                      <a:srgbClr val="000000"/>
                    </a:solidFill>
                    <a:latin typeface="Calibri"/>
                  </a:rPr>
                  <a:t> proportional to </a:t>
                </a:r>
                <a:r>
                  <a:rPr lang="el-GR" sz="2000" dirty="0">
                    <a:solidFill>
                      <a:srgbClr val="000000"/>
                    </a:solidFill>
                    <a:latin typeface="Calibri"/>
                  </a:rPr>
                  <a:t>λ</a:t>
                </a:r>
                <a:r>
                  <a:rPr lang="en-US" sz="2000" i="1" baseline="30000" dirty="0">
                    <a:solidFill>
                      <a:srgbClr val="000000"/>
                    </a:solidFill>
                    <a:latin typeface="Calibri"/>
                  </a:rPr>
                  <a:t>-4</a:t>
                </a:r>
              </a:p>
              <a:p>
                <a:pPr marL="285750" indent="-285750">
                  <a:buFont typeface="Arial" panose="020B0604020202020204" pitchFamily="34" charset="0"/>
                  <a:buChar char="•"/>
                </a:pPr>
                <a:r>
                  <a:rPr lang="en-US" sz="2000" dirty="0">
                    <a:solidFill>
                      <a:srgbClr val="000000"/>
                    </a:solidFill>
                    <a:latin typeface="Calibri"/>
                  </a:rPr>
                  <a:t>Volume-specific proportional to </a:t>
                </a:r>
                <a:r>
                  <a:rPr lang="en-US" sz="2000" i="1" dirty="0">
                    <a:solidFill>
                      <a:srgbClr val="000000"/>
                    </a:solidFill>
                    <a:latin typeface="Calibri"/>
                  </a:rPr>
                  <a:t>r</a:t>
                </a:r>
                <a:r>
                  <a:rPr lang="en-US" sz="2000" i="1" baseline="30000" dirty="0">
                    <a:solidFill>
                      <a:srgbClr val="000000"/>
                    </a:solidFill>
                    <a:latin typeface="Calibri"/>
                  </a:rPr>
                  <a:t>3</a:t>
                </a:r>
                <a:endParaRPr lang="en-US" sz="2000" baseline="30000" dirty="0">
                  <a:solidFill>
                    <a:srgbClr val="000000"/>
                  </a:solidFill>
                  <a:latin typeface="Calibri"/>
                </a:endParaRPr>
              </a:p>
              <a:p>
                <a:endParaRPr lang="en-US" sz="2000" baseline="30000" dirty="0">
                  <a:solidFill>
                    <a:srgbClr val="000000"/>
                  </a:solidFill>
                  <a:latin typeface="Calibri"/>
                </a:endParaRPr>
              </a:p>
              <a:p>
                <a:endParaRPr lang="en-US" sz="2000" baseline="30000" dirty="0">
                  <a:solidFill>
                    <a:srgbClr val="000000"/>
                  </a:solidFill>
                  <a:latin typeface="Calibri"/>
                </a:endParaRPr>
              </a:p>
              <a:p>
                <a:r>
                  <a:rPr lang="en-US" sz="2000" dirty="0">
                    <a:solidFill>
                      <a:srgbClr val="000000"/>
                    </a:solidFill>
                    <a:latin typeface="Calibri"/>
                  </a:rPr>
                  <a:t>For </a:t>
                </a:r>
                <a:r>
                  <a:rPr lang="en-US" sz="2000" i="1" dirty="0">
                    <a:solidFill>
                      <a:srgbClr val="000000"/>
                    </a:solidFill>
                    <a:latin typeface="Calibri"/>
                  </a:rPr>
                  <a:t>r</a:t>
                </a:r>
                <a:r>
                  <a:rPr lang="en-US" sz="2000" dirty="0">
                    <a:solidFill>
                      <a:srgbClr val="000000"/>
                    </a:solidFill>
                    <a:latin typeface="Calibri"/>
                  </a:rPr>
                  <a:t> &gt; </a:t>
                </a:r>
                <a:r>
                  <a:rPr lang="el-GR" sz="2000" dirty="0">
                    <a:solidFill>
                      <a:srgbClr val="000000"/>
                    </a:solidFill>
                    <a:latin typeface="Calibri"/>
                  </a:rPr>
                  <a:t>λ</a:t>
                </a:r>
                <a:r>
                  <a:rPr lang="en-US" sz="2000" dirty="0">
                    <a:solidFill>
                      <a:srgbClr val="000000"/>
                    </a:solidFill>
                    <a:latin typeface="Calibri"/>
                  </a:rPr>
                  <a:t> </a:t>
                </a:r>
              </a:p>
              <a:p>
                <a:pPr marL="285750" indent="-285750">
                  <a:buFont typeface="Arial" panose="020B0604020202020204" pitchFamily="34" charset="0"/>
                  <a:buChar char="•"/>
                </a:pPr>
                <a:r>
                  <a:rPr lang="en-US" sz="2000" i="1" dirty="0">
                    <a:solidFill>
                      <a:srgbClr val="000000"/>
                    </a:solidFill>
                    <a:latin typeface="Calibri"/>
                  </a:rPr>
                  <a:t>K</a:t>
                </a:r>
                <a:r>
                  <a:rPr lang="en-US" sz="2000" dirty="0">
                    <a:solidFill>
                      <a:srgbClr val="000000"/>
                    </a:solidFill>
                    <a:latin typeface="Calibri"/>
                  </a:rPr>
                  <a:t> </a:t>
                </a:r>
                <a:r>
                  <a:rPr lang="en-US" sz="2000" dirty="0">
                    <a:solidFill>
                      <a:srgbClr val="000000"/>
                    </a:solidFill>
                    <a:latin typeface="Calibri"/>
                    <a:sym typeface="Wingdings" panose="05000000000000000000" pitchFamily="2" charset="2"/>
                  </a:rPr>
                  <a:t> 2</a:t>
                </a:r>
              </a:p>
              <a:p>
                <a:pPr marL="285750" indent="-285750">
                  <a:buFont typeface="Arial" panose="020B0604020202020204" pitchFamily="34" charset="0"/>
                  <a:buChar char="•"/>
                </a:pPr>
                <a:r>
                  <a:rPr lang="en-US" sz="2000" dirty="0">
                    <a:solidFill>
                      <a:srgbClr val="000000"/>
                    </a:solidFill>
                    <a:latin typeface="Calibri"/>
                  </a:rPr>
                  <a:t>Volume-specific proportional to </a:t>
                </a:r>
                <a:r>
                  <a:rPr lang="en-US" sz="2000" i="1" dirty="0">
                    <a:solidFill>
                      <a:srgbClr val="000000"/>
                    </a:solidFill>
                    <a:latin typeface="Calibri"/>
                  </a:rPr>
                  <a:t>r</a:t>
                </a:r>
                <a:r>
                  <a:rPr lang="en-US" sz="2000" i="1" baseline="30000" dirty="0">
                    <a:solidFill>
                      <a:srgbClr val="000000"/>
                    </a:solidFill>
                    <a:latin typeface="Calibri"/>
                  </a:rPr>
                  <a:t>--1</a:t>
                </a:r>
                <a:endParaRPr lang="en-US" sz="2000" baseline="30000" dirty="0">
                  <a:solidFill>
                    <a:srgbClr val="000000"/>
                  </a:solidFill>
                  <a:latin typeface="Calibri"/>
                </a:endParaRPr>
              </a:p>
              <a:p>
                <a:endParaRPr lang="en-US" sz="2000" dirty="0">
                  <a:solidFill>
                    <a:srgbClr val="000000"/>
                  </a:solidFill>
                  <a:latin typeface="Calibri"/>
                </a:endParaRPr>
              </a:p>
              <a:p>
                <a:endParaRPr lang="en-US" sz="2000" baseline="30000" dirty="0">
                  <a:solidFill>
                    <a:srgbClr val="000000"/>
                  </a:solidFill>
                  <a:latin typeface="Calibri"/>
                </a:endParaRPr>
              </a:p>
              <a:p>
                <a:endParaRPr lang="en-US" sz="2000" dirty="0">
                  <a:solidFill>
                    <a:srgbClr val="000000"/>
                  </a:solidFill>
                  <a:latin typeface="Calibri"/>
                </a:endParaRPr>
              </a:p>
            </p:txBody>
          </p:sp>
        </mc:Choice>
        <mc:Fallback xmlns="">
          <p:sp>
            <p:nvSpPr>
              <p:cNvPr id="5" name="TextBox 4">
                <a:extLst>
                  <a:ext uri="{FF2B5EF4-FFF2-40B4-BE49-F238E27FC236}">
                    <a16:creationId xmlns:a16="http://schemas.microsoft.com/office/drawing/2014/main" id="{4AE5BB3D-5AAB-ECDA-EC2B-D4CD8AFC88F1}"/>
                  </a:ext>
                </a:extLst>
              </p:cNvPr>
              <p:cNvSpPr txBox="1">
                <a:spLocks noRot="1" noChangeAspect="1" noMove="1" noResize="1" noEditPoints="1" noAdjustHandles="1" noChangeArrowheads="1" noChangeShapeType="1" noTextEdit="1"/>
              </p:cNvSpPr>
              <p:nvPr/>
            </p:nvSpPr>
            <p:spPr>
              <a:xfrm>
                <a:off x="5031360" y="1268328"/>
                <a:ext cx="4136862" cy="4849469"/>
              </a:xfrm>
              <a:prstGeom prst="rect">
                <a:avLst/>
              </a:prstGeom>
              <a:blipFill>
                <a:blip r:embed="rId4"/>
                <a:stretch>
                  <a:fillRect l="-1473"/>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8D2DE3FF-D6FB-586A-82FE-D979E88306C8}"/>
              </a:ext>
            </a:extLst>
          </p:cNvPr>
          <p:cNvPicPr>
            <a:picLocks noChangeAspect="1"/>
          </p:cNvPicPr>
          <p:nvPr/>
        </p:nvPicPr>
        <p:blipFill>
          <a:blip r:embed="rId5"/>
          <a:stretch>
            <a:fillRect/>
          </a:stretch>
        </p:blipFill>
        <p:spPr>
          <a:xfrm>
            <a:off x="95897" y="3429000"/>
            <a:ext cx="4314322" cy="3181624"/>
          </a:xfrm>
          <a:prstGeom prst="rect">
            <a:avLst/>
          </a:prstGeom>
        </p:spPr>
      </p:pic>
      <p:grpSp>
        <p:nvGrpSpPr>
          <p:cNvPr id="7" name="Group 6">
            <a:extLst>
              <a:ext uri="{FF2B5EF4-FFF2-40B4-BE49-F238E27FC236}">
                <a16:creationId xmlns:a16="http://schemas.microsoft.com/office/drawing/2014/main" id="{4EBADE57-F894-E61A-10D1-0008F664A39A}"/>
              </a:ext>
            </a:extLst>
          </p:cNvPr>
          <p:cNvGrpSpPr/>
          <p:nvPr/>
        </p:nvGrpSpPr>
        <p:grpSpPr>
          <a:xfrm>
            <a:off x="9214989" y="2199928"/>
            <a:ext cx="2041685" cy="2646994"/>
            <a:chOff x="9348690" y="584606"/>
            <a:chExt cx="2041685" cy="2646994"/>
          </a:xfrm>
        </p:grpSpPr>
        <p:pic>
          <p:nvPicPr>
            <p:cNvPr id="8" name="Picture 7" descr="A blue circle with black arrows&#10;&#10;AI-generated content may be incorrect.">
              <a:extLst>
                <a:ext uri="{FF2B5EF4-FFF2-40B4-BE49-F238E27FC236}">
                  <a16:creationId xmlns:a16="http://schemas.microsoft.com/office/drawing/2014/main" id="{6F8E8716-1327-0657-CC5C-2B8BF215CC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61108">
              <a:off x="9348690" y="1189915"/>
              <a:ext cx="2041685" cy="2041685"/>
            </a:xfrm>
            <a:prstGeom prst="rect">
              <a:avLst/>
            </a:prstGeom>
          </p:spPr>
        </p:pic>
        <p:grpSp>
          <p:nvGrpSpPr>
            <p:cNvPr id="9" name="Group 8">
              <a:extLst>
                <a:ext uri="{FF2B5EF4-FFF2-40B4-BE49-F238E27FC236}">
                  <a16:creationId xmlns:a16="http://schemas.microsoft.com/office/drawing/2014/main" id="{8BCEF960-C687-8414-81D1-CFCB6920CCF5}"/>
                </a:ext>
              </a:extLst>
            </p:cNvPr>
            <p:cNvGrpSpPr/>
            <p:nvPr/>
          </p:nvGrpSpPr>
          <p:grpSpPr>
            <a:xfrm>
              <a:off x="10262181" y="584606"/>
              <a:ext cx="304800" cy="452367"/>
              <a:chOff x="9734441" y="843468"/>
              <a:chExt cx="304800" cy="452367"/>
            </a:xfrm>
          </p:grpSpPr>
          <p:cxnSp>
            <p:nvCxnSpPr>
              <p:cNvPr id="10" name="Straight Arrow Connector 9">
                <a:extLst>
                  <a:ext uri="{FF2B5EF4-FFF2-40B4-BE49-F238E27FC236}">
                    <a16:creationId xmlns:a16="http://schemas.microsoft.com/office/drawing/2014/main" id="{984F87FD-30D3-EA1A-EE22-E4464865A1B4}"/>
                  </a:ext>
                </a:extLst>
              </p:cNvPr>
              <p:cNvCxnSpPr>
                <a:cxnSpLocks/>
              </p:cNvCxnSpPr>
              <p:nvPr/>
            </p:nvCxnSpPr>
            <p:spPr>
              <a:xfrm>
                <a:off x="9734441" y="843468"/>
                <a:ext cx="0" cy="45236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E67CDE4E-E98B-C116-2FA1-79D43B8A8D15}"/>
                  </a:ext>
                </a:extLst>
              </p:cNvPr>
              <p:cNvCxnSpPr>
                <a:cxnSpLocks/>
              </p:cNvCxnSpPr>
              <p:nvPr/>
            </p:nvCxnSpPr>
            <p:spPr>
              <a:xfrm>
                <a:off x="9886841" y="843468"/>
                <a:ext cx="0" cy="45236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AE84D658-D39F-C770-B964-210D81F152C6}"/>
                  </a:ext>
                </a:extLst>
              </p:cNvPr>
              <p:cNvCxnSpPr>
                <a:cxnSpLocks/>
              </p:cNvCxnSpPr>
              <p:nvPr/>
            </p:nvCxnSpPr>
            <p:spPr>
              <a:xfrm>
                <a:off x="10039241" y="843468"/>
                <a:ext cx="0" cy="45236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sp>
        <p:nvSpPr>
          <p:cNvPr id="13" name="TextBox 12">
            <a:extLst>
              <a:ext uri="{FF2B5EF4-FFF2-40B4-BE49-F238E27FC236}">
                <a16:creationId xmlns:a16="http://schemas.microsoft.com/office/drawing/2014/main" id="{B0D20A8D-FAAD-9B42-52E0-CC7423E7F622}"/>
              </a:ext>
            </a:extLst>
          </p:cNvPr>
          <p:cNvSpPr txBox="1"/>
          <p:nvPr/>
        </p:nvSpPr>
        <p:spPr>
          <a:xfrm>
            <a:off x="10571061" y="2102946"/>
            <a:ext cx="12435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Incoming sunlight</a:t>
            </a:r>
          </a:p>
        </p:txBody>
      </p:sp>
      <p:sp>
        <p:nvSpPr>
          <p:cNvPr id="14" name="TextBox 13">
            <a:extLst>
              <a:ext uri="{FF2B5EF4-FFF2-40B4-BE49-F238E27FC236}">
                <a16:creationId xmlns:a16="http://schemas.microsoft.com/office/drawing/2014/main" id="{46E174FB-425E-C380-5191-39DA613698E6}"/>
              </a:ext>
            </a:extLst>
          </p:cNvPr>
          <p:cNvSpPr txBox="1"/>
          <p:nvPr/>
        </p:nvSpPr>
        <p:spPr>
          <a:xfrm>
            <a:off x="10948418" y="3693063"/>
            <a:ext cx="12435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Scattered sunlight</a:t>
            </a:r>
          </a:p>
        </p:txBody>
      </p:sp>
    </p:spTree>
    <p:extLst>
      <p:ext uri="{BB962C8B-B14F-4D97-AF65-F5344CB8AC3E}">
        <p14:creationId xmlns:p14="http://schemas.microsoft.com/office/powerpoint/2010/main" val="2459287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803D2-92D7-4E40-901A-AFBD6BDFDB6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C217775-36FE-4D4C-8D77-5776E36CCF38}"/>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361E9E8E-FD47-48BA-AA36-535D93C1893D}"/>
              </a:ext>
            </a:extLst>
          </p:cNvPr>
          <p:cNvSpPr>
            <a:spLocks noGrp="1"/>
          </p:cNvSpPr>
          <p:nvPr>
            <p:ph type="body" sz="quarter" idx="10"/>
          </p:nvPr>
        </p:nvSpPr>
        <p:spPr/>
        <p:txBody>
          <a:bodyPr/>
          <a:lstStyle/>
          <a:p>
            <a:endParaRPr lang="en-US"/>
          </a:p>
        </p:txBody>
      </p:sp>
      <p:pic>
        <p:nvPicPr>
          <p:cNvPr id="5" name="Picture 4">
            <a:extLst>
              <a:ext uri="{FF2B5EF4-FFF2-40B4-BE49-F238E27FC236}">
                <a16:creationId xmlns:a16="http://schemas.microsoft.com/office/drawing/2014/main" id="{C078B904-238C-4097-8FE3-7FFC5CAAE683}"/>
              </a:ext>
            </a:extLst>
          </p:cNvPr>
          <p:cNvPicPr>
            <a:picLocks noChangeAspect="1"/>
          </p:cNvPicPr>
          <p:nvPr/>
        </p:nvPicPr>
        <p:blipFill>
          <a:blip r:embed="rId2"/>
          <a:stretch>
            <a:fillRect/>
          </a:stretch>
        </p:blipFill>
        <p:spPr>
          <a:xfrm>
            <a:off x="1796617" y="130628"/>
            <a:ext cx="7774229" cy="6858000"/>
          </a:xfrm>
          <a:prstGeom prst="rect">
            <a:avLst/>
          </a:prstGeom>
        </p:spPr>
      </p:pic>
      <p:sp>
        <p:nvSpPr>
          <p:cNvPr id="6" name="Rectangle 5">
            <a:extLst>
              <a:ext uri="{FF2B5EF4-FFF2-40B4-BE49-F238E27FC236}">
                <a16:creationId xmlns:a16="http://schemas.microsoft.com/office/drawing/2014/main" id="{C08420C4-1C88-4916-8848-F85FFDE990C1}"/>
              </a:ext>
            </a:extLst>
          </p:cNvPr>
          <p:cNvSpPr/>
          <p:nvPr/>
        </p:nvSpPr>
        <p:spPr>
          <a:xfrm>
            <a:off x="2228259" y="58506"/>
            <a:ext cx="8286395" cy="369332"/>
          </a:xfrm>
          <a:prstGeom prst="rect">
            <a:avLst/>
          </a:prstGeom>
        </p:spPr>
        <p:txBody>
          <a:bodyPr wrap="square">
            <a:spAutoFit/>
          </a:bodyPr>
          <a:lstStyle/>
          <a:p>
            <a:r>
              <a:rPr lang="en-US" dirty="0">
                <a:solidFill>
                  <a:srgbClr val="000000"/>
                </a:solidFill>
                <a:latin typeface="Calibri"/>
              </a:rPr>
              <a:t>At 0.3 µm radius, 1 </a:t>
            </a:r>
            <a:r>
              <a:rPr lang="en-US" dirty="0" err="1">
                <a:solidFill>
                  <a:srgbClr val="000000"/>
                </a:solidFill>
                <a:latin typeface="Calibri"/>
              </a:rPr>
              <a:t>Tg</a:t>
            </a:r>
            <a:r>
              <a:rPr lang="en-US" dirty="0">
                <a:solidFill>
                  <a:srgbClr val="000000"/>
                </a:solidFill>
                <a:latin typeface="Calibri"/>
              </a:rPr>
              <a:t> of uniformly distributed sulfate aerosol has RF of 0.35 Wm</a:t>
            </a:r>
            <a:r>
              <a:rPr lang="en-US" baseline="30000" dirty="0">
                <a:solidFill>
                  <a:srgbClr val="000000"/>
                </a:solidFill>
                <a:latin typeface="Calibri"/>
              </a:rPr>
              <a:t>-2</a:t>
            </a:r>
            <a:r>
              <a:rPr lang="en-US" dirty="0">
                <a:solidFill>
                  <a:srgbClr val="000000"/>
                </a:solidFill>
                <a:latin typeface="Calibri"/>
              </a:rPr>
              <a:t>.</a:t>
            </a:r>
          </a:p>
        </p:txBody>
      </p:sp>
    </p:spTree>
    <p:extLst>
      <p:ext uri="{BB962C8B-B14F-4D97-AF65-F5344CB8AC3E}">
        <p14:creationId xmlns:p14="http://schemas.microsoft.com/office/powerpoint/2010/main" val="2031121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DB964-B699-58D8-80BC-9EA590DBA269}"/>
              </a:ext>
            </a:extLst>
          </p:cNvPr>
          <p:cNvSpPr>
            <a:spLocks noGrp="1"/>
          </p:cNvSpPr>
          <p:nvPr>
            <p:ph type="ctrTitle"/>
          </p:nvPr>
        </p:nvSpPr>
        <p:spPr>
          <a:xfrm>
            <a:off x="2109513" y="169808"/>
            <a:ext cx="7972975" cy="369333"/>
          </a:xfrm>
        </p:spPr>
        <p:txBody>
          <a:bodyPr>
            <a:normAutofit fontScale="90000"/>
          </a:bodyPr>
          <a:lstStyle/>
          <a:p>
            <a:r>
              <a:rPr lang="en-US" sz="2000" b="1" dirty="0">
                <a:solidFill>
                  <a:schemeClr val="tx1"/>
                </a:solidFill>
                <a:cs typeface="Calibri" panose="020F0502020204030204" pitchFamily="34" charset="0"/>
              </a:rPr>
              <a:t>Visual impact of climate engineering that cools Earth ~ 1°C with aerosols</a:t>
            </a:r>
          </a:p>
        </p:txBody>
      </p:sp>
      <p:pic>
        <p:nvPicPr>
          <p:cNvPr id="5" name="Picture 4" descr="A bright light in the sky&#10;&#10;AI-generated content may be incorrect.">
            <a:extLst>
              <a:ext uri="{FF2B5EF4-FFF2-40B4-BE49-F238E27FC236}">
                <a16:creationId xmlns:a16="http://schemas.microsoft.com/office/drawing/2014/main" id="{4D088BAB-31FD-CA5A-64F2-C566318D5AD0}"/>
              </a:ext>
            </a:extLst>
          </p:cNvPr>
          <p:cNvPicPr>
            <a:picLocks noChangeAspect="1"/>
          </p:cNvPicPr>
          <p:nvPr/>
        </p:nvPicPr>
        <p:blipFill>
          <a:blip r:embed="rId2"/>
          <a:stretch>
            <a:fillRect/>
          </a:stretch>
        </p:blipFill>
        <p:spPr>
          <a:xfrm>
            <a:off x="3638513" y="803411"/>
            <a:ext cx="6330519" cy="1761650"/>
          </a:xfrm>
          <a:prstGeom prst="rect">
            <a:avLst/>
          </a:prstGeom>
        </p:spPr>
      </p:pic>
      <p:pic>
        <p:nvPicPr>
          <p:cNvPr id="6" name="Picture 5" descr="A bright light in the sky&#10;&#10;AI-generated content may be incorrect.">
            <a:extLst>
              <a:ext uri="{FF2B5EF4-FFF2-40B4-BE49-F238E27FC236}">
                <a16:creationId xmlns:a16="http://schemas.microsoft.com/office/drawing/2014/main" id="{BFE9FABD-FCDC-895B-EAB2-77EE864DA690}"/>
              </a:ext>
            </a:extLst>
          </p:cNvPr>
          <p:cNvPicPr>
            <a:picLocks noChangeAspect="1"/>
          </p:cNvPicPr>
          <p:nvPr/>
        </p:nvPicPr>
        <p:blipFill>
          <a:blip r:embed="rId3"/>
          <a:stretch>
            <a:fillRect/>
          </a:stretch>
        </p:blipFill>
        <p:spPr>
          <a:xfrm>
            <a:off x="3638513" y="4326609"/>
            <a:ext cx="6330519" cy="1761650"/>
          </a:xfrm>
          <a:prstGeom prst="rect">
            <a:avLst/>
          </a:prstGeom>
        </p:spPr>
      </p:pic>
      <p:pic>
        <p:nvPicPr>
          <p:cNvPr id="7" name="Picture 6" descr="A bright light in the sky&#10;&#10;AI-generated content may be incorrect.">
            <a:extLst>
              <a:ext uri="{FF2B5EF4-FFF2-40B4-BE49-F238E27FC236}">
                <a16:creationId xmlns:a16="http://schemas.microsoft.com/office/drawing/2014/main" id="{FD586F54-6F74-ECB1-C296-3DAD0F30437B}"/>
              </a:ext>
            </a:extLst>
          </p:cNvPr>
          <p:cNvPicPr>
            <a:picLocks noChangeAspect="1"/>
          </p:cNvPicPr>
          <p:nvPr/>
        </p:nvPicPr>
        <p:blipFill>
          <a:blip r:embed="rId4"/>
          <a:stretch>
            <a:fillRect/>
          </a:stretch>
        </p:blipFill>
        <p:spPr>
          <a:xfrm>
            <a:off x="3638513" y="2564959"/>
            <a:ext cx="6330519" cy="1761650"/>
          </a:xfrm>
          <a:prstGeom prst="rect">
            <a:avLst/>
          </a:prstGeom>
        </p:spPr>
      </p:pic>
      <p:sp>
        <p:nvSpPr>
          <p:cNvPr id="8" name="TextBox 7">
            <a:extLst>
              <a:ext uri="{FF2B5EF4-FFF2-40B4-BE49-F238E27FC236}">
                <a16:creationId xmlns:a16="http://schemas.microsoft.com/office/drawing/2014/main" id="{029CAEF5-F5D8-3B6C-F009-809866AF828F}"/>
              </a:ext>
            </a:extLst>
          </p:cNvPr>
          <p:cNvSpPr txBox="1"/>
          <p:nvPr/>
        </p:nvSpPr>
        <p:spPr>
          <a:xfrm>
            <a:off x="2083885" y="1499570"/>
            <a:ext cx="1179875" cy="369332"/>
          </a:xfrm>
          <a:prstGeom prst="rect">
            <a:avLst/>
          </a:prstGeom>
          <a:noFill/>
        </p:spPr>
        <p:txBody>
          <a:bodyPr wrap="square" rtlCol="0">
            <a:spAutoFit/>
          </a:bodyPr>
          <a:lstStyle/>
          <a:p>
            <a:pPr defTabSz="457200">
              <a:defRPr/>
            </a:pPr>
            <a:r>
              <a:rPr lang="en-US" b="1" dirty="0">
                <a:solidFill>
                  <a:srgbClr val="0F9ED5"/>
                </a:solidFill>
                <a:latin typeface="Aptos" panose="02110004020202020204"/>
              </a:rPr>
              <a:t>Clear Sky</a:t>
            </a:r>
          </a:p>
        </p:txBody>
      </p:sp>
      <p:sp>
        <p:nvSpPr>
          <p:cNvPr id="9" name="TextBox 8">
            <a:extLst>
              <a:ext uri="{FF2B5EF4-FFF2-40B4-BE49-F238E27FC236}">
                <a16:creationId xmlns:a16="http://schemas.microsoft.com/office/drawing/2014/main" id="{4743BB72-9159-AD10-6904-11916AB86909}"/>
              </a:ext>
            </a:extLst>
          </p:cNvPr>
          <p:cNvSpPr txBox="1"/>
          <p:nvPr/>
        </p:nvSpPr>
        <p:spPr>
          <a:xfrm>
            <a:off x="2102750" y="3244334"/>
            <a:ext cx="1142145" cy="369332"/>
          </a:xfrm>
          <a:prstGeom prst="rect">
            <a:avLst/>
          </a:prstGeom>
          <a:noFill/>
        </p:spPr>
        <p:txBody>
          <a:bodyPr wrap="square">
            <a:spAutoFit/>
          </a:bodyPr>
          <a:lstStyle/>
          <a:p>
            <a:pPr defTabSz="457200">
              <a:defRPr/>
            </a:pPr>
            <a:r>
              <a:rPr lang="en-US" b="1" dirty="0">
                <a:solidFill>
                  <a:srgbClr val="A02B93"/>
                </a:solidFill>
                <a:latin typeface="Aptos" panose="02110004020202020204"/>
              </a:rPr>
              <a:t>Diamond</a:t>
            </a:r>
            <a:endParaRPr lang="en-US" b="1" baseline="30000" dirty="0">
              <a:solidFill>
                <a:srgbClr val="A02B93"/>
              </a:solidFill>
              <a:latin typeface="Aptos" panose="02110004020202020204"/>
            </a:endParaRPr>
          </a:p>
        </p:txBody>
      </p:sp>
      <p:sp>
        <p:nvSpPr>
          <p:cNvPr id="10" name="TextBox 9">
            <a:extLst>
              <a:ext uri="{FF2B5EF4-FFF2-40B4-BE49-F238E27FC236}">
                <a16:creationId xmlns:a16="http://schemas.microsoft.com/office/drawing/2014/main" id="{1B32CD98-1519-EC9B-FC29-3F792B3DCC06}"/>
              </a:ext>
            </a:extLst>
          </p:cNvPr>
          <p:cNvSpPr txBox="1"/>
          <p:nvPr/>
        </p:nvSpPr>
        <p:spPr>
          <a:xfrm>
            <a:off x="2196664" y="5022767"/>
            <a:ext cx="954314" cy="369332"/>
          </a:xfrm>
          <a:prstGeom prst="rect">
            <a:avLst/>
          </a:prstGeom>
          <a:noFill/>
        </p:spPr>
        <p:txBody>
          <a:bodyPr wrap="square">
            <a:spAutoFit/>
          </a:bodyPr>
          <a:lstStyle/>
          <a:p>
            <a:pPr defTabSz="457200">
              <a:defRPr/>
            </a:pPr>
            <a:r>
              <a:rPr lang="en-US" b="1" dirty="0">
                <a:solidFill>
                  <a:srgbClr val="E97132"/>
                </a:solidFill>
                <a:latin typeface="Aptos" panose="02110004020202020204"/>
              </a:rPr>
              <a:t>Sulfate</a:t>
            </a:r>
            <a:endParaRPr lang="en-US" b="1" baseline="30000" dirty="0">
              <a:solidFill>
                <a:srgbClr val="E97132"/>
              </a:solidFill>
              <a:latin typeface="Aptos" panose="02110004020202020204"/>
            </a:endParaRPr>
          </a:p>
        </p:txBody>
      </p:sp>
      <p:sp>
        <p:nvSpPr>
          <p:cNvPr id="12" name="TextBox 11">
            <a:extLst>
              <a:ext uri="{FF2B5EF4-FFF2-40B4-BE49-F238E27FC236}">
                <a16:creationId xmlns:a16="http://schemas.microsoft.com/office/drawing/2014/main" id="{2D26AFFC-CD48-710D-D69C-6615FA0A7ACE}"/>
              </a:ext>
            </a:extLst>
          </p:cNvPr>
          <p:cNvSpPr txBox="1"/>
          <p:nvPr/>
        </p:nvSpPr>
        <p:spPr>
          <a:xfrm>
            <a:off x="1991709" y="6339537"/>
            <a:ext cx="8208581" cy="276999"/>
          </a:xfrm>
          <a:prstGeom prst="rect">
            <a:avLst/>
          </a:prstGeom>
          <a:noFill/>
        </p:spPr>
        <p:txBody>
          <a:bodyPr wrap="square">
            <a:spAutoFit/>
          </a:bodyPr>
          <a:lstStyle/>
          <a:p>
            <a:pPr defTabSz="457200">
              <a:defRPr/>
            </a:pPr>
            <a:r>
              <a:rPr lang="en-US" sz="1200" dirty="0">
                <a:solidFill>
                  <a:srgbClr val="000000"/>
                </a:solidFill>
                <a:latin typeface="Helvetica Neue" panose="02000503000000020004" pitchFamily="2" charset="0"/>
              </a:rPr>
              <a:t>Lemon, Keith, and Albers, “Under a Not so White Sky: Visual Impacts of Stratospheric Aerosol Injection.” </a:t>
            </a:r>
            <a:r>
              <a:rPr lang="en-US" sz="1200" i="1" dirty="0">
                <a:solidFill>
                  <a:srgbClr val="000000"/>
                </a:solidFill>
                <a:latin typeface="Helvetica Neue" panose="02000503000000020004" pitchFamily="2" charset="0"/>
              </a:rPr>
              <a:t>ERL</a:t>
            </a:r>
            <a:r>
              <a:rPr lang="en-US" sz="1200" dirty="0">
                <a:solidFill>
                  <a:srgbClr val="000000"/>
                </a:solidFill>
                <a:latin typeface="Helvetica Neue" panose="02000503000000020004" pitchFamily="2" charset="0"/>
              </a:rPr>
              <a:t>, 2025</a:t>
            </a:r>
          </a:p>
        </p:txBody>
      </p:sp>
    </p:spTree>
    <p:extLst>
      <p:ext uri="{BB962C8B-B14F-4D97-AF65-F5344CB8AC3E}">
        <p14:creationId xmlns:p14="http://schemas.microsoft.com/office/powerpoint/2010/main" val="3771128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03666-DD9C-CB86-2FBC-4A52F5E3AD48}"/>
              </a:ext>
            </a:extLst>
          </p:cNvPr>
          <p:cNvSpPr>
            <a:spLocks noGrp="1"/>
          </p:cNvSpPr>
          <p:nvPr>
            <p:ph type="title"/>
          </p:nvPr>
        </p:nvSpPr>
        <p:spPr/>
        <p:txBody>
          <a:bodyPr/>
          <a:lstStyle/>
          <a:p>
            <a:r>
              <a:rPr lang="en-US"/>
              <a:t>Why the stratosphere? </a:t>
            </a:r>
          </a:p>
        </p:txBody>
      </p:sp>
      <p:sp>
        <p:nvSpPr>
          <p:cNvPr id="3" name="Content Placeholder 2">
            <a:extLst>
              <a:ext uri="{FF2B5EF4-FFF2-40B4-BE49-F238E27FC236}">
                <a16:creationId xmlns:a16="http://schemas.microsoft.com/office/drawing/2014/main" id="{F3E1B6B4-0125-8438-98C5-5119958D9002}"/>
              </a:ext>
            </a:extLst>
          </p:cNvPr>
          <p:cNvSpPr>
            <a:spLocks noGrp="1"/>
          </p:cNvSpPr>
          <p:nvPr>
            <p:ph idx="1"/>
          </p:nvPr>
        </p:nvSpPr>
        <p:spPr>
          <a:xfrm>
            <a:off x="838200" y="1230479"/>
            <a:ext cx="6089440" cy="4351338"/>
          </a:xfrm>
        </p:spPr>
        <p:txBody>
          <a:bodyPr>
            <a:normAutofit/>
          </a:bodyPr>
          <a:lstStyle/>
          <a:p>
            <a:r>
              <a:rPr lang="en-US" dirty="0"/>
              <a:t>Aerosols live about 100× longer in the stratosphere than in the troposphere (the lowest 90% of the atmosphere).</a:t>
            </a:r>
          </a:p>
          <a:p>
            <a:endParaRPr lang="en-US" dirty="0"/>
          </a:p>
          <a:p>
            <a:r>
              <a:rPr lang="en-US" dirty="0"/>
              <a:t>100× longer lifetime </a:t>
            </a:r>
            <a:r>
              <a:rPr lang="en-US" dirty="0">
                <a:solidFill>
                  <a:srgbClr val="FF0000"/>
                </a:solidFill>
                <a:sym typeface="Wingdings" panose="05000000000000000000" pitchFamily="2" charset="2"/>
              </a:rPr>
              <a:t></a:t>
            </a:r>
            <a:r>
              <a:rPr lang="en-US" dirty="0">
                <a:sym typeface="Wingdings" panose="05000000000000000000" pitchFamily="2" charset="2"/>
              </a:rPr>
              <a:t> </a:t>
            </a:r>
            <a:r>
              <a:rPr lang="en-US" dirty="0"/>
              <a:t>100×</a:t>
            </a:r>
            <a:r>
              <a:rPr lang="en-US" dirty="0">
                <a:sym typeface="Wingdings" panose="05000000000000000000" pitchFamily="2" charset="2"/>
              </a:rPr>
              <a:t> less aerosols </a:t>
            </a:r>
            <a:r>
              <a:rPr lang="en-US">
                <a:sym typeface="Wingdings" panose="05000000000000000000" pitchFamily="2" charset="2"/>
              </a:rPr>
              <a:t>need to be </a:t>
            </a:r>
            <a:r>
              <a:rPr lang="en-US" dirty="0">
                <a:sym typeface="Wingdings" panose="05000000000000000000" pitchFamily="2" charset="2"/>
              </a:rPr>
              <a:t>added each year to reflect the same amount of sunlight. </a:t>
            </a:r>
          </a:p>
          <a:p>
            <a:endParaRPr lang="en-US" dirty="0">
              <a:sym typeface="Wingdings" panose="05000000000000000000" pitchFamily="2" charset="2"/>
            </a:endParaRPr>
          </a:p>
          <a:p>
            <a:endParaRPr lang="en-US" dirty="0">
              <a:sym typeface="Wingdings" panose="05000000000000000000" pitchFamily="2" charset="2"/>
            </a:endParaRPr>
          </a:p>
          <a:p>
            <a:endParaRPr lang="en-US" dirty="0"/>
          </a:p>
          <a:p>
            <a:endParaRPr lang="en-US" dirty="0"/>
          </a:p>
        </p:txBody>
      </p:sp>
      <p:sp>
        <p:nvSpPr>
          <p:cNvPr id="8" name="TextBox 7">
            <a:extLst>
              <a:ext uri="{FF2B5EF4-FFF2-40B4-BE49-F238E27FC236}">
                <a16:creationId xmlns:a16="http://schemas.microsoft.com/office/drawing/2014/main" id="{2E5D4653-495C-B53E-76B6-C030E769FC49}"/>
              </a:ext>
            </a:extLst>
          </p:cNvPr>
          <p:cNvSpPr txBox="1"/>
          <p:nvPr/>
        </p:nvSpPr>
        <p:spPr>
          <a:xfrm>
            <a:off x="8345281" y="5410706"/>
            <a:ext cx="308834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Troposphere</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Air is mixed by cycling thorough rain clouds roughly once a </a:t>
            </a:r>
            <a:r>
              <a:rPr kumimoji="0" lang="en-US" sz="1800" b="1" i="0" u="none" strike="noStrike" kern="1200" cap="none" spc="0" normalizeH="0" baseline="0" noProof="0" dirty="0">
                <a:ln>
                  <a:noFill/>
                </a:ln>
                <a:solidFill>
                  <a:srgbClr val="FF0000"/>
                </a:solidFill>
                <a:effectLst/>
                <a:uLnTx/>
                <a:uFillTx/>
                <a:latin typeface="Aptos" panose="02110004020202020204"/>
                <a:ea typeface="+mn-ea"/>
                <a:cs typeface="+mn-cs"/>
              </a:rPr>
              <a:t>week</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9" name="TextBox 8">
            <a:extLst>
              <a:ext uri="{FF2B5EF4-FFF2-40B4-BE49-F238E27FC236}">
                <a16:creationId xmlns:a16="http://schemas.microsoft.com/office/drawing/2014/main" id="{900B8D2F-9C90-007C-4CAF-861FBE21B960}"/>
              </a:ext>
            </a:extLst>
          </p:cNvPr>
          <p:cNvSpPr txBox="1"/>
          <p:nvPr/>
        </p:nvSpPr>
        <p:spPr>
          <a:xfrm>
            <a:off x="8345281" y="255265"/>
            <a:ext cx="308834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Stratosphere</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air is stratified, flow is laminar, and air can take </a:t>
            </a:r>
            <a:r>
              <a:rPr kumimoji="0" lang="en-US" sz="1800" b="1" i="0" u="none" strike="noStrike" kern="1200" cap="none" spc="0" normalizeH="0" baseline="0" noProof="0" dirty="0">
                <a:ln>
                  <a:noFill/>
                </a:ln>
                <a:solidFill>
                  <a:srgbClr val="FF0000"/>
                </a:solidFill>
                <a:effectLst/>
                <a:uLnTx/>
                <a:uFillTx/>
                <a:latin typeface="Aptos" panose="02110004020202020204"/>
                <a:ea typeface="+mn-ea"/>
                <a:cs typeface="+mn-cs"/>
              </a:rPr>
              <a:t>years</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to cycle through. </a:t>
            </a:r>
          </a:p>
        </p:txBody>
      </p:sp>
      <p:pic>
        <p:nvPicPr>
          <p:cNvPr id="5" name="Picture 4" descr="A diagram of a heat wave">
            <a:extLst>
              <a:ext uri="{FF2B5EF4-FFF2-40B4-BE49-F238E27FC236}">
                <a16:creationId xmlns:a16="http://schemas.microsoft.com/office/drawing/2014/main" id="{895AD71A-2B07-FFBD-4CBF-786D3CD5DD5A}"/>
              </a:ext>
            </a:extLst>
          </p:cNvPr>
          <p:cNvPicPr>
            <a:picLocks noChangeAspect="1"/>
          </p:cNvPicPr>
          <p:nvPr/>
        </p:nvPicPr>
        <p:blipFill>
          <a:blip r:embed="rId3">
            <a:extLst>
              <a:ext uri="{28A0092B-C50C-407E-A947-70E740481C1C}">
                <a14:useLocalDpi xmlns:a14="http://schemas.microsoft.com/office/drawing/2010/main" val="0"/>
              </a:ext>
            </a:extLst>
          </a:blip>
          <a:srcRect l="32934" t="18695" r="24895" b="31560"/>
          <a:stretch>
            <a:fillRect/>
          </a:stretch>
        </p:blipFill>
        <p:spPr>
          <a:xfrm>
            <a:off x="7961374" y="1646404"/>
            <a:ext cx="3856155" cy="3411531"/>
          </a:xfrm>
          <a:prstGeom prst="rect">
            <a:avLst/>
          </a:prstGeom>
        </p:spPr>
      </p:pic>
    </p:spTree>
    <p:extLst>
      <p:ext uri="{BB962C8B-B14F-4D97-AF65-F5344CB8AC3E}">
        <p14:creationId xmlns:p14="http://schemas.microsoft.com/office/powerpoint/2010/main" val="2244468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60min_v2.3">
            <a:hlinkClick r:id="" action="ppaction://media"/>
            <a:extLst>
              <a:ext uri="{FF2B5EF4-FFF2-40B4-BE49-F238E27FC236}">
                <a16:creationId xmlns:a16="http://schemas.microsoft.com/office/drawing/2014/main" id="{F621C9AD-458A-6627-FCCF-26510125E1BB}"/>
              </a:ext>
            </a:extLst>
          </p:cNvPr>
          <p:cNvPicPr>
            <a:picLocks noGrp="1" noChangeAspect="1"/>
          </p:cNvPicPr>
          <p:nvPr>
            <p:ph idx="1"/>
            <a:videoFile r:link="rId2"/>
            <p:extLst>
              <p:ext uri="{DAA4B4D4-6D71-4841-9C94-3DE7FCFB9230}">
                <p14:media xmlns:p14="http://schemas.microsoft.com/office/powerpoint/2010/main" r:link="rId1"/>
              </p:ext>
            </p:extLst>
          </p:nvPr>
        </p:nvPicPr>
        <p:blipFill>
          <a:blip r:embed="rId5"/>
          <a:stretch>
            <a:fillRect/>
          </a:stretch>
        </p:blipFill>
        <p:spPr>
          <a:xfrm>
            <a:off x="982309" y="18296"/>
            <a:ext cx="6858000" cy="6858000"/>
          </a:xfrm>
        </p:spPr>
      </p:pic>
      <p:sp>
        <p:nvSpPr>
          <p:cNvPr id="3" name="TextBox 2">
            <a:extLst>
              <a:ext uri="{FF2B5EF4-FFF2-40B4-BE49-F238E27FC236}">
                <a16:creationId xmlns:a16="http://schemas.microsoft.com/office/drawing/2014/main" id="{C5B8680C-A9D8-8A24-35D8-6177118B829D}"/>
              </a:ext>
            </a:extLst>
          </p:cNvPr>
          <p:cNvSpPr txBox="1"/>
          <p:nvPr/>
        </p:nvSpPr>
        <p:spPr>
          <a:xfrm>
            <a:off x="7837714" y="1246413"/>
            <a:ext cx="410253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8E8E8">
                    <a:lumMod val="76000"/>
                  </a:srgbClr>
                </a:solidFill>
                <a:effectLst/>
                <a:uLnTx/>
                <a:uFillTx/>
                <a:latin typeface="Aptos" panose="02110004020202020204"/>
                <a:ea typeface="+mn-lt"/>
                <a:cs typeface="+mn-lt"/>
              </a:rPr>
              <a:t>Injection at 20 km altitude across range of latitudes (21 points @ 60N-S, 180E) for 1 month duration. </a:t>
            </a:r>
            <a:endParaRPr kumimoji="0" lang="en-US" sz="1800" b="0" i="0" u="none" strike="noStrike" kern="1200" cap="none" spc="0" normalizeH="0" baseline="0" noProof="0">
              <a:ln>
                <a:noFill/>
              </a:ln>
              <a:solidFill>
                <a:srgbClr val="E8E8E8">
                  <a:lumMod val="76000"/>
                </a:srgbClr>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8E8E8">
                  <a:lumMod val="90000"/>
                </a:srgbClr>
              </a:solidFill>
              <a:effectLst/>
              <a:uLnTx/>
              <a:uFillTx/>
              <a:latin typeface="Aptos" panose="02110004020202020204"/>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8E8E8">
                    <a:lumMod val="90000"/>
                  </a:srgbClr>
                </a:solidFill>
                <a:effectLst/>
                <a:uLnTx/>
                <a:uFillTx/>
                <a:latin typeface="Aptos" panose="02110004020202020204"/>
                <a:ea typeface="+mn-lt"/>
                <a:cs typeface="+mn-lt"/>
              </a:rPr>
              <a:t>Key Takeaways: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8E8E8">
                    <a:lumMod val="90000"/>
                  </a:srgbClr>
                </a:solidFill>
                <a:effectLst/>
                <a:uLnTx/>
                <a:uFillTx/>
                <a:latin typeface="Aptos" panose="02110004020202020204"/>
                <a:ea typeface="+mn-lt"/>
                <a:cs typeface="+mn-lt"/>
              </a:rPr>
              <a:t>Reasonable even global coverage after only a few months.</a:t>
            </a:r>
            <a:endParaRPr kumimoji="0" lang="en-US" sz="1800" b="0" i="0" u="none" strike="noStrike" kern="1200" cap="none" spc="0" normalizeH="0" baseline="0" noProof="0">
              <a:ln>
                <a:noFill/>
              </a:ln>
              <a:solidFill>
                <a:srgbClr val="E8E8E8">
                  <a:lumMod val="90000"/>
                </a:srgbClr>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8E8E8">
                  <a:lumMod val="90000"/>
                </a:srgbClr>
              </a:solidFill>
              <a:effectLst/>
              <a:uLnTx/>
              <a:uFillTx/>
              <a:latin typeface="Aptos" panose="02110004020202020204"/>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8E8E8">
                    <a:lumMod val="90000"/>
                  </a:srgbClr>
                </a:solidFill>
                <a:effectLst/>
                <a:uLnTx/>
                <a:uFillTx/>
                <a:latin typeface="Aptos" panose="02110004020202020204"/>
                <a:ea typeface="+mn-lt"/>
                <a:cs typeface="+mn-lt"/>
              </a:rPr>
              <a:t>Localization is impossible for stratospheric aerosol injections.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8E8E8">
                  <a:lumMod val="90000"/>
                </a:srgbClr>
              </a:solidFill>
              <a:effectLst/>
              <a:uLnTx/>
              <a:uFillTx/>
              <a:latin typeface="Aptos" panose="02110004020202020204"/>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8E8E8">
                    <a:lumMod val="76000"/>
                  </a:srgbClr>
                </a:solidFill>
                <a:effectLst/>
                <a:uLnTx/>
                <a:uFillTx/>
                <a:latin typeface="Aptos" panose="02110004020202020204"/>
                <a:ea typeface="+mn-lt"/>
                <a:cs typeface="+mn-lt"/>
              </a:rPr>
              <a:t>Details: </a:t>
            </a:r>
            <a:r>
              <a:rPr kumimoji="0" lang="en-US" sz="1800" b="0" i="0" u="none" strike="noStrike" kern="1200" cap="none" spc="0" normalizeH="0" baseline="0" noProof="0" err="1">
                <a:ln>
                  <a:noFill/>
                </a:ln>
                <a:solidFill>
                  <a:srgbClr val="E8E8E8">
                    <a:lumMod val="76000"/>
                  </a:srgbClr>
                </a:solidFill>
                <a:effectLst/>
                <a:uLnTx/>
                <a:uFillTx/>
                <a:latin typeface="Aptos" panose="02110004020202020204"/>
                <a:ea typeface="+mn-lt"/>
                <a:cs typeface="+mn-lt"/>
              </a:rPr>
              <a:t>Lagrangian</a:t>
            </a:r>
            <a:r>
              <a:rPr kumimoji="0" lang="en-US" sz="1800" b="0" i="0" u="none" strike="noStrike" kern="1200" cap="none" spc="0" normalizeH="0" baseline="0" noProof="0">
                <a:ln>
                  <a:noFill/>
                </a:ln>
                <a:solidFill>
                  <a:srgbClr val="E8E8E8">
                    <a:lumMod val="76000"/>
                  </a:srgbClr>
                </a:solidFill>
                <a:effectLst/>
                <a:uLnTx/>
                <a:uFillTx/>
                <a:latin typeface="Aptos" panose="02110004020202020204"/>
                <a:ea typeface="+mn-lt"/>
                <a:cs typeface="+mn-lt"/>
              </a:rPr>
              <a:t> particles with settling. Wind data is high from high resolution reanalysis starting Jan 1, 2020. Hongwei Sun and Jim Franke</a:t>
            </a:r>
            <a:endParaRPr kumimoji="0" lang="en-US" sz="1800" b="0" i="0" u="none" strike="noStrike" kern="1200" cap="none" spc="0" normalizeH="0" baseline="0" noProof="0">
              <a:ln>
                <a:noFill/>
              </a:ln>
              <a:solidFill>
                <a:srgbClr val="E8E8E8">
                  <a:lumMod val="76000"/>
                </a:srgbClr>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8E8E8">
                  <a:lumMod val="90000"/>
                </a:srgbClr>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06C634E4-552D-38AE-C0AA-AED87A0053F6}"/>
              </a:ext>
            </a:extLst>
          </p:cNvPr>
          <p:cNvSpPr>
            <a:spLocks noGrp="1"/>
          </p:cNvSpPr>
          <p:nvPr>
            <p:ph type="title"/>
          </p:nvPr>
        </p:nvSpPr>
        <p:spPr>
          <a:xfrm>
            <a:off x="0" y="-972304"/>
            <a:ext cx="10515600" cy="825172"/>
          </a:xfrm>
        </p:spPr>
        <p:txBody>
          <a:bodyPr>
            <a:normAutofit fontScale="90000"/>
          </a:bodyPr>
          <a:lstStyle/>
          <a:p>
            <a:r>
              <a:rPr lang="en-US">
                <a:latin typeface="Helvetica"/>
                <a:cs typeface="Helvetica"/>
              </a:rPr>
              <a:t>Injected aerosols are quickly distributed by strong zonal winds in stratosphere</a:t>
            </a:r>
            <a:endParaRPr lang="en-US" err="1"/>
          </a:p>
        </p:txBody>
      </p:sp>
    </p:spTree>
    <p:extLst>
      <p:ext uri="{BB962C8B-B14F-4D97-AF65-F5344CB8AC3E}">
        <p14:creationId xmlns:p14="http://schemas.microsoft.com/office/powerpoint/2010/main" val="34099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2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11F7F-BCBE-12A3-5F49-1273E1EBE1A3}"/>
              </a:ext>
            </a:extLst>
          </p:cNvPr>
          <p:cNvSpPr>
            <a:spLocks noGrp="1"/>
          </p:cNvSpPr>
          <p:nvPr>
            <p:ph type="title"/>
          </p:nvPr>
        </p:nvSpPr>
        <p:spPr/>
        <p:txBody>
          <a:bodyPr/>
          <a:lstStyle/>
          <a:p>
            <a:r>
              <a:rPr lang="en-US"/>
              <a:t>Why sulfur?</a:t>
            </a:r>
          </a:p>
        </p:txBody>
      </p:sp>
      <p:sp>
        <p:nvSpPr>
          <p:cNvPr id="3" name="Content Placeholder 2">
            <a:extLst>
              <a:ext uri="{FF2B5EF4-FFF2-40B4-BE49-F238E27FC236}">
                <a16:creationId xmlns:a16="http://schemas.microsoft.com/office/drawing/2014/main" id="{25345849-D167-0644-80D0-1CA29D4B2611}"/>
              </a:ext>
            </a:extLst>
          </p:cNvPr>
          <p:cNvSpPr>
            <a:spLocks noGrp="1"/>
          </p:cNvSpPr>
          <p:nvPr>
            <p:ph idx="1"/>
          </p:nvPr>
        </p:nvSpPr>
        <p:spPr>
          <a:xfrm>
            <a:off x="838200" y="1230479"/>
            <a:ext cx="7885274" cy="5136092"/>
          </a:xfrm>
        </p:spPr>
        <p:txBody>
          <a:bodyPr>
            <a:normAutofit/>
          </a:bodyPr>
          <a:lstStyle/>
          <a:p>
            <a:r>
              <a:rPr lang="en-US"/>
              <a:t>The most common natural aerosol in the stratosphere. </a:t>
            </a:r>
          </a:p>
          <a:p>
            <a:endParaRPr lang="en-US"/>
          </a:p>
          <a:p>
            <a:r>
              <a:rPr lang="en-US"/>
              <a:t>Ocean plankton make Dimethyl sulfide (DMS) that is a major source of stratospheric sulfate aerosols.</a:t>
            </a:r>
          </a:p>
          <a:p>
            <a:endParaRPr lang="en-US"/>
          </a:p>
          <a:p>
            <a:r>
              <a:rPr lang="en-US"/>
              <a:t>These plankton are one of Lovelock’s Gaia feedback’s</a:t>
            </a:r>
          </a:p>
          <a:p>
            <a:pPr algn="ctr"/>
            <a:r>
              <a:rPr lang="en-US"/>
              <a:t>Warming world </a:t>
            </a:r>
            <a:r>
              <a:rPr lang="en-US">
                <a:sym typeface="Wingdings" panose="05000000000000000000" pitchFamily="2" charset="2"/>
              </a:rPr>
              <a:t> plankton make more DMS </a:t>
            </a:r>
            <a:br>
              <a:rPr lang="en-US">
                <a:sym typeface="Wingdings" panose="05000000000000000000" pitchFamily="2" charset="2"/>
              </a:rPr>
            </a:br>
            <a:r>
              <a:rPr lang="en-US">
                <a:sym typeface="Wingdings" panose="05000000000000000000" pitchFamily="2" charset="2"/>
              </a:rPr>
              <a:t> more </a:t>
            </a:r>
            <a:r>
              <a:rPr lang="en-US"/>
              <a:t>stratospheric</a:t>
            </a:r>
            <a:r>
              <a:rPr lang="en-US">
                <a:sym typeface="Wingdings" panose="05000000000000000000" pitchFamily="2" charset="2"/>
              </a:rPr>
              <a:t> aerosols   cooling</a:t>
            </a:r>
            <a:endParaRPr lang="en-US"/>
          </a:p>
          <a:p>
            <a:endParaRPr lang="en-US"/>
          </a:p>
          <a:p>
            <a:r>
              <a:rPr lang="en-US"/>
              <a:t>So, sulfate aerosol SRM is (arguably) a Nature Based Solution. </a:t>
            </a:r>
          </a:p>
          <a:p>
            <a:endParaRPr lang="en-US"/>
          </a:p>
          <a:p>
            <a:r>
              <a:rPr lang="en-US"/>
              <a:t>The environmental and climate impacts of sulfate aerosols have been studied in &gt;10,000 scientific papers over a century. This deep knowledge greatly reduces chance of unknown unknowns.</a:t>
            </a:r>
          </a:p>
        </p:txBody>
      </p:sp>
      <p:sp>
        <p:nvSpPr>
          <p:cNvPr id="4" name="TextBox 3">
            <a:extLst>
              <a:ext uri="{FF2B5EF4-FFF2-40B4-BE49-F238E27FC236}">
                <a16:creationId xmlns:a16="http://schemas.microsoft.com/office/drawing/2014/main" id="{8C462A18-EBBF-8328-EABE-337118EC9B31}"/>
              </a:ext>
            </a:extLst>
          </p:cNvPr>
          <p:cNvSpPr txBox="1"/>
          <p:nvPr/>
        </p:nvSpPr>
        <p:spPr>
          <a:xfrm>
            <a:off x="9046476" y="1010346"/>
            <a:ext cx="2557386" cy="72943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Sulfur required for cooling is comparatively small: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a:t>
            </a:r>
            <a:r>
              <a:rPr kumimoji="0" lang="en-US" sz="1800" b="0" i="0" u="none" strike="noStrike" kern="1200" cap="none" spc="0" normalizeH="0" baseline="0" noProof="0">
                <a:ln>
                  <a:noFill/>
                </a:ln>
                <a:solidFill>
                  <a:srgbClr val="FF0000"/>
                </a:solidFill>
                <a:effectLst/>
                <a:uLnTx/>
                <a:uFillTx/>
                <a:latin typeface="Aptos" panose="02110004020202020204"/>
                <a:ea typeface="+mn-ea"/>
                <a:cs typeface="+mn-cs"/>
              </a:rPr>
              <a:t>Mt-S/year</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Industrial  emissions: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1980: </a:t>
            </a:r>
            <a:r>
              <a:rPr kumimoji="0" lang="en-US" sz="1800" b="0" i="0" u="none" strike="noStrike" kern="1200" cap="none" spc="0" normalizeH="0" baseline="0" noProof="0">
                <a:ln>
                  <a:noFill/>
                </a:ln>
                <a:solidFill>
                  <a:srgbClr val="FF0000"/>
                </a:solidFill>
                <a:effectLst/>
                <a:uLnTx/>
                <a:uFillTx/>
                <a:latin typeface="Aptos" panose="02110004020202020204"/>
                <a:ea typeface="+mn-ea"/>
                <a:cs typeface="+mn-cs"/>
              </a:rPr>
              <a:t>70</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 (peak global S pollution)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2025: </a:t>
            </a:r>
            <a:r>
              <a:rPr kumimoji="0" lang="en-US" sz="1800" b="0" i="0" u="none" strike="noStrike" kern="1200" cap="none" spc="0" normalizeH="0" baseline="0" noProof="0">
                <a:ln>
                  <a:noFill/>
                </a:ln>
                <a:solidFill>
                  <a:srgbClr val="FF0000"/>
                </a:solidFill>
                <a:effectLst/>
                <a:uLnTx/>
                <a:uFillTx/>
                <a:latin typeface="Aptos" panose="02110004020202020204"/>
                <a:ea typeface="+mn-ea"/>
                <a:cs typeface="+mn-cs"/>
              </a:rPr>
              <a:t>30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Pinatubo: </a:t>
            </a:r>
            <a:r>
              <a:rPr kumimoji="0" lang="en-US" sz="1800" b="0" i="0" u="none" strike="noStrike" kern="1200" cap="none" spc="0" normalizeH="0" baseline="0" noProof="0">
                <a:ln>
                  <a:noFill/>
                </a:ln>
                <a:solidFill>
                  <a:srgbClr val="FF0000"/>
                </a:solidFill>
                <a:effectLst/>
                <a:uLnTx/>
                <a:uFillTx/>
                <a:latin typeface="Aptos" panose="02110004020202020204"/>
                <a:ea typeface="+mn-ea"/>
                <a:cs typeface="+mn-cs"/>
              </a:rPr>
              <a:t>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Global industrial sulfur market: </a:t>
            </a:r>
            <a:r>
              <a:rPr kumimoji="0" lang="en-US" sz="1800" b="0" i="0" u="none" strike="noStrike" kern="1200" cap="none" spc="0" normalizeH="0" baseline="0" noProof="0">
                <a:ln>
                  <a:noFill/>
                </a:ln>
                <a:solidFill>
                  <a:srgbClr val="FF0000"/>
                </a:solidFill>
                <a:effectLst/>
                <a:uLnTx/>
                <a:uFillTx/>
                <a:latin typeface="Aptos" panose="02110004020202020204"/>
                <a:ea typeface="+mn-ea"/>
                <a:cs typeface="+mn-cs"/>
              </a:rPr>
              <a:t>85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Amount needed to cool Earth 0.5 C: ~</a:t>
            </a:r>
            <a:r>
              <a:rPr kumimoji="0" lang="en-US" sz="1800" b="0" i="0" u="none" strike="noStrike" kern="1200" cap="none" spc="0" normalizeH="0" baseline="0" noProof="0">
                <a:ln>
                  <a:noFill/>
                </a:ln>
                <a:solidFill>
                  <a:srgbClr val="FF0000"/>
                </a:solidFill>
                <a:effectLst/>
                <a:uLnTx/>
                <a:uFillTx/>
                <a:latin typeface="Aptos" panose="02110004020202020204"/>
                <a:ea typeface="+mn-ea"/>
                <a:cs typeface="+mn-cs"/>
              </a:rPr>
              <a:t>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9626362"/>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C5ED-B53E-DBCE-21F0-C88487D448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71501A-0982-D6EF-8FCA-DCD6CE1908D2}"/>
              </a:ext>
            </a:extLst>
          </p:cNvPr>
          <p:cNvSpPr>
            <a:spLocks noGrp="1"/>
          </p:cNvSpPr>
          <p:nvPr>
            <p:ph type="ctrTitle"/>
          </p:nvPr>
        </p:nvSpPr>
        <p:spPr/>
        <p:txBody>
          <a:bodyPr/>
          <a:lstStyle/>
          <a:p>
            <a:r>
              <a:rPr lang="en-US" dirty="0"/>
              <a:t>Engineering</a:t>
            </a:r>
          </a:p>
        </p:txBody>
      </p:sp>
      <p:sp>
        <p:nvSpPr>
          <p:cNvPr id="3" name="Subtitle 2">
            <a:extLst>
              <a:ext uri="{FF2B5EF4-FFF2-40B4-BE49-F238E27FC236}">
                <a16:creationId xmlns:a16="http://schemas.microsoft.com/office/drawing/2014/main" id="{B105168E-B5B0-010E-CA75-4F64A6DC2CE4}"/>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06351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685800"/>
            <a:ext cx="4572000" cy="2794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5"/>
          <p:cNvSpPr>
            <a:spLocks noGrp="1"/>
          </p:cNvSpPr>
          <p:nvPr>
            <p:ph type="sldNum" sz="quarter" idx="12"/>
          </p:nvPr>
        </p:nvSpPr>
        <p:spPr bwMode="auto">
          <a:xfrm>
            <a:off x="7239000" y="64008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defPPr>
              <a:defRPr lang="en-US"/>
            </a:defPPr>
            <a:lvl1pPr marL="0" algn="r" defTabSz="914400" rtl="0" eaLnBrk="1" latinLnBrk="0" hangingPunct="1">
              <a:defRPr sz="1400" kern="1200">
                <a:solidFill>
                  <a:schemeClr val="tx1"/>
                </a:solidFill>
                <a:latin typeface="Times New Roman"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D2792AA-6FCC-493F-95EB-E7F782269BB4}" type="slidenum">
              <a:rPr lang="en-US" smtClean="0">
                <a:solidFill>
                  <a:srgbClr val="000000"/>
                </a:solidFill>
              </a:rPr>
              <a:pPr>
                <a:defRPr/>
              </a:pPr>
              <a:t>16</a:t>
            </a:fld>
            <a:endParaRPr lang="en-US"/>
          </a:p>
        </p:txBody>
      </p:sp>
      <p:sp>
        <p:nvSpPr>
          <p:cNvPr id="762882" name="Rectangle 2"/>
          <p:cNvSpPr>
            <a:spLocks noGrp="1" noChangeArrowheads="1"/>
          </p:cNvSpPr>
          <p:nvPr>
            <p:ph type="title"/>
          </p:nvPr>
        </p:nvSpPr>
        <p:spPr/>
        <p:txBody>
          <a:bodyPr/>
          <a:lstStyle/>
          <a:p>
            <a:r>
              <a:rPr lang="en-US" dirty="0"/>
              <a:t>Problem: copying volcanoes (SO</a:t>
            </a:r>
            <a:r>
              <a:rPr lang="en-US" baseline="-25000" dirty="0"/>
              <a:t>2</a:t>
            </a:r>
            <a:r>
              <a:rPr lang="en-US" dirty="0"/>
              <a:t>) does not work very well </a:t>
            </a:r>
          </a:p>
        </p:txBody>
      </p:sp>
      <p:sp>
        <p:nvSpPr>
          <p:cNvPr id="2" name="Rectangle 1"/>
          <p:cNvSpPr/>
          <p:nvPr/>
        </p:nvSpPr>
        <p:spPr>
          <a:xfrm>
            <a:off x="7863169" y="5465247"/>
            <a:ext cx="237566" cy="369332"/>
          </a:xfrm>
          <a:prstGeom prst="rect">
            <a:avLst/>
          </a:prstGeom>
        </p:spPr>
        <p:txBody>
          <a:bodyPr wrap="none" lIns="91420" tIns="45710" rIns="91420" bIns="45710">
            <a:spAutoFit/>
          </a:bodyPr>
          <a:lstStyle/>
          <a:p>
            <a:r>
              <a:rPr lang="en-US" dirty="0"/>
              <a:t> </a:t>
            </a:r>
          </a:p>
        </p:txBody>
      </p:sp>
      <p:pic>
        <p:nvPicPr>
          <p:cNvPr id="137218" name="Picture 2" descr="C:\Users\keith\Documents\bigboote\words\EnviroPolicy\Geoeng\Direct aerosol in plume\Fig4 new version Oct 2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00" t="8777"/>
          <a:stretch/>
        </p:blipFill>
        <p:spPr bwMode="auto">
          <a:xfrm>
            <a:off x="6248400" y="3381376"/>
            <a:ext cx="4763940" cy="3476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28800" y="933271"/>
            <a:ext cx="4495800" cy="3785652"/>
          </a:xfrm>
          <a:prstGeom prst="rect">
            <a:avLst/>
          </a:prstGeom>
          <a:noFill/>
        </p:spPr>
        <p:txBody>
          <a:bodyPr wrap="square" lIns="91420" tIns="45710" rIns="91420" bIns="45710" rtlCol="0">
            <a:spAutoFit/>
          </a:bodyPr>
          <a:lstStyle/>
          <a:p>
            <a:r>
              <a:rPr lang="en-US" sz="2000" dirty="0"/>
              <a:t>Scattering gets much less effective when droplets are bigger than ~0.5 µm.</a:t>
            </a:r>
          </a:p>
          <a:p>
            <a:endParaRPr lang="en-US" sz="2000" dirty="0"/>
          </a:p>
          <a:p>
            <a:r>
              <a:rPr lang="en-US" sz="2000" dirty="0"/>
              <a:t>SO</a:t>
            </a:r>
            <a:r>
              <a:rPr lang="en-US" sz="2000" baseline="-25000" dirty="0"/>
              <a:t>2</a:t>
            </a:r>
            <a:r>
              <a:rPr lang="en-US" sz="2000" dirty="0"/>
              <a:t> takes about a month to make condensable H</a:t>
            </a:r>
            <a:r>
              <a:rPr lang="en-US" sz="2000" baseline="-25000" dirty="0"/>
              <a:t>2</a:t>
            </a:r>
            <a:r>
              <a:rPr lang="en-US" sz="2000" dirty="0"/>
              <a:t>SO</a:t>
            </a:r>
            <a:r>
              <a:rPr lang="en-US" sz="2000" baseline="-25000" dirty="0"/>
              <a:t>4 </a:t>
            </a:r>
            <a:endParaRPr lang="en-US" sz="2000" dirty="0"/>
          </a:p>
          <a:p>
            <a:endParaRPr lang="en-US" sz="2000" dirty="0"/>
          </a:p>
          <a:p>
            <a:r>
              <a:rPr lang="en-US" sz="2000" dirty="0"/>
              <a:t>When a condensable gas is added slowly and evenly almost all of it ends up on existing droplets.</a:t>
            </a:r>
          </a:p>
          <a:p>
            <a:endParaRPr lang="en-US" sz="2000" dirty="0"/>
          </a:p>
          <a:p>
            <a:pPr marL="342824" indent="-342824">
              <a:buFont typeface="Wingdings"/>
              <a:buChar char="è"/>
            </a:pPr>
            <a:r>
              <a:rPr lang="en-US" sz="2000" dirty="0"/>
              <a:t>SO</a:t>
            </a:r>
            <a:r>
              <a:rPr lang="en-US" sz="2000" baseline="-25000" dirty="0"/>
              <a:t>2</a:t>
            </a:r>
            <a:r>
              <a:rPr lang="en-US" sz="2000" dirty="0"/>
              <a:t> injection makes particles that are too to be effective</a:t>
            </a:r>
          </a:p>
        </p:txBody>
      </p:sp>
      <p:sp>
        <p:nvSpPr>
          <p:cNvPr id="10" name="Rectangle 4"/>
          <p:cNvSpPr>
            <a:spLocks noChangeArrowheads="1"/>
          </p:cNvSpPr>
          <p:nvPr/>
        </p:nvSpPr>
        <p:spPr bwMode="auto">
          <a:xfrm>
            <a:off x="1524000" y="6248400"/>
            <a:ext cx="7239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defRPr>
                <a:solidFill>
                  <a:schemeClr val="tx1"/>
                </a:solidFill>
                <a:latin typeface="Calibri" panose="020F0502020204030204" pitchFamily="34" charset="0"/>
              </a:defRPr>
            </a:lvl1pPr>
            <a:lvl2pPr marL="742950" indent="-285750">
              <a:spcBef>
                <a:spcPct val="20000"/>
              </a:spcBef>
              <a:buChar char="•"/>
              <a:defRPr>
                <a:solidFill>
                  <a:schemeClr val="tx1"/>
                </a:solidFill>
                <a:latin typeface="Calibri" panose="020F0502020204030204" pitchFamily="34" charset="0"/>
              </a:defRPr>
            </a:lvl2pPr>
            <a:lvl3pPr marL="1143000" indent="-228600">
              <a:spcBef>
                <a:spcPct val="20000"/>
              </a:spcBef>
              <a:buChar char="•"/>
              <a:defRPr>
                <a:solidFill>
                  <a:schemeClr val="tx1"/>
                </a:solidFill>
                <a:latin typeface="Calibri" panose="020F0502020204030204" pitchFamily="34" charset="0"/>
              </a:defRPr>
            </a:lvl3pPr>
            <a:lvl4pPr marL="1600200" indent="-228600">
              <a:spcBef>
                <a:spcPct val="20000"/>
              </a:spcBef>
              <a:buChar char="–"/>
              <a:defRPr>
                <a:solidFill>
                  <a:schemeClr val="tx1"/>
                </a:solidFill>
                <a:latin typeface="Calibri" panose="020F0502020204030204" pitchFamily="34" charset="0"/>
              </a:defRPr>
            </a:lvl4pPr>
            <a:lvl5pPr marL="2057400" indent="-228600">
              <a:spcBef>
                <a:spcPct val="20000"/>
              </a:spcBef>
              <a:buChar char="•"/>
              <a:defRPr>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a:solidFill>
                  <a:schemeClr val="tx1"/>
                </a:solidFill>
                <a:latin typeface="Calibri" panose="020F0502020204030204" pitchFamily="34" charset="0"/>
              </a:defRPr>
            </a:lvl9pPr>
          </a:lstStyle>
          <a:p>
            <a:r>
              <a:rPr lang="en-US" altLang="en-US" sz="1400" dirty="0"/>
              <a:t>See: </a:t>
            </a:r>
            <a:r>
              <a:rPr lang="en-US" altLang="en-US" sz="1400" dirty="0" err="1"/>
              <a:t>Hekendorn</a:t>
            </a:r>
            <a:r>
              <a:rPr lang="en-US" altLang="en-US" sz="1400" dirty="0"/>
              <a:t> et al, The impact of geoengineering aerosols</a:t>
            </a:r>
          </a:p>
          <a:p>
            <a:r>
              <a:rPr lang="en-US" altLang="en-US" sz="1400" dirty="0"/>
              <a:t>on stratospheric temperature and ozone, </a:t>
            </a:r>
            <a:r>
              <a:rPr lang="en-US" altLang="en-US" sz="1400" i="1" dirty="0"/>
              <a:t>ERL</a:t>
            </a:r>
            <a:r>
              <a:rPr lang="en-US" altLang="en-US" sz="1400" dirty="0"/>
              <a:t>, </a:t>
            </a:r>
            <a:r>
              <a:rPr lang="en-US" altLang="en-US" sz="1400" b="1" dirty="0"/>
              <a:t>4 </a:t>
            </a:r>
            <a:r>
              <a:rPr lang="en-US" altLang="en-US" sz="1400" dirty="0"/>
              <a:t>2009.</a:t>
            </a:r>
          </a:p>
          <a:p>
            <a:endParaRPr lang="en-US" altLang="en-US" sz="1400" dirty="0"/>
          </a:p>
        </p:txBody>
      </p:sp>
    </p:spTree>
    <p:extLst>
      <p:ext uri="{BB962C8B-B14F-4D97-AF65-F5344CB8AC3E}">
        <p14:creationId xmlns:p14="http://schemas.microsoft.com/office/powerpoint/2010/main" val="3970774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bwMode="auto">
          <a:xfrm>
            <a:off x="7239000" y="64008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defPPr>
              <a:defRPr lang="en-US"/>
            </a:defPPr>
            <a:lvl1pPr marL="0" algn="r" defTabSz="914400" rtl="0" eaLnBrk="1" latinLnBrk="0" hangingPunct="1">
              <a:defRPr sz="1400" kern="1200">
                <a:solidFill>
                  <a:schemeClr val="tx1"/>
                </a:solidFill>
                <a:latin typeface="Times New Roman"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D2792AA-6FCC-493F-95EB-E7F782269BB4}" type="slidenum">
              <a:rPr lang="en-US" smtClean="0">
                <a:solidFill>
                  <a:srgbClr val="000000"/>
                </a:solidFill>
              </a:rPr>
              <a:pPr>
                <a:defRPr/>
              </a:pPr>
              <a:t>17</a:t>
            </a:fld>
            <a:endParaRPr lang="en-US"/>
          </a:p>
        </p:txBody>
      </p:sp>
      <p:sp>
        <p:nvSpPr>
          <p:cNvPr id="762882" name="Rectangle 2"/>
          <p:cNvSpPr>
            <a:spLocks noGrp="1" noChangeArrowheads="1"/>
          </p:cNvSpPr>
          <p:nvPr>
            <p:ph type="title"/>
          </p:nvPr>
        </p:nvSpPr>
        <p:spPr/>
        <p:txBody>
          <a:bodyPr/>
          <a:lstStyle/>
          <a:p>
            <a:r>
              <a:rPr lang="en-US" dirty="0"/>
              <a:t>Partial solution: add H</a:t>
            </a:r>
            <a:r>
              <a:rPr lang="en-US" baseline="-25000" dirty="0"/>
              <a:t>2</a:t>
            </a:r>
            <a:r>
              <a:rPr lang="en-US" dirty="0"/>
              <a:t>SO</a:t>
            </a:r>
            <a:r>
              <a:rPr lang="en-US" baseline="-25000" dirty="0"/>
              <a:t>4 </a:t>
            </a:r>
            <a:r>
              <a:rPr lang="en-US" dirty="0"/>
              <a:t>directly in a aircraft plume</a:t>
            </a:r>
          </a:p>
        </p:txBody>
      </p:sp>
      <p:sp>
        <p:nvSpPr>
          <p:cNvPr id="2" name="Rectangle 1"/>
          <p:cNvSpPr/>
          <p:nvPr/>
        </p:nvSpPr>
        <p:spPr>
          <a:xfrm>
            <a:off x="7863169" y="5465247"/>
            <a:ext cx="237566" cy="369332"/>
          </a:xfrm>
          <a:prstGeom prst="rect">
            <a:avLst/>
          </a:prstGeom>
        </p:spPr>
        <p:txBody>
          <a:bodyPr wrap="none" lIns="91420" tIns="45710" rIns="91420" bIns="45710">
            <a:spAutoFit/>
          </a:bodyPr>
          <a:lstStyle/>
          <a:p>
            <a:r>
              <a:rPr lang="en-US" dirty="0"/>
              <a:t> </a:t>
            </a:r>
          </a:p>
        </p:txBody>
      </p:sp>
      <p:pic>
        <p:nvPicPr>
          <p:cNvPr id="137218" name="Picture 2" descr="C:\Users\keith\Documents\bigboote\words\EnviroPolicy\Geoeng\Direct aerosol in plume\Fig4 new version Oct 2010.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00" t="8777"/>
          <a:stretch/>
        </p:blipFill>
        <p:spPr bwMode="auto">
          <a:xfrm>
            <a:off x="6248400" y="3381376"/>
            <a:ext cx="4763940" cy="3476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00200" y="3388806"/>
            <a:ext cx="4495800" cy="1631216"/>
          </a:xfrm>
          <a:prstGeom prst="rect">
            <a:avLst/>
          </a:prstGeom>
          <a:noFill/>
        </p:spPr>
        <p:txBody>
          <a:bodyPr wrap="square" lIns="91420" tIns="45710" rIns="91420" bIns="45710" rtlCol="0">
            <a:spAutoFit/>
          </a:bodyPr>
          <a:lstStyle/>
          <a:p>
            <a:r>
              <a:rPr lang="en-US" sz="2000" dirty="0"/>
              <a:t>Direct H</a:t>
            </a:r>
            <a:r>
              <a:rPr lang="en-US" sz="2000" baseline="-25000" dirty="0"/>
              <a:t>2</a:t>
            </a:r>
            <a:r>
              <a:rPr lang="en-US" sz="2000" dirty="0"/>
              <a:t>SO</a:t>
            </a:r>
            <a:r>
              <a:rPr lang="en-US" sz="2000" baseline="-25000" dirty="0"/>
              <a:t>4 </a:t>
            </a:r>
            <a:r>
              <a:rPr lang="en-US" sz="2000" dirty="0"/>
              <a:t>injection can make small particles with well controlled sized distribution.</a:t>
            </a:r>
          </a:p>
          <a:p>
            <a:endParaRPr lang="en-US" sz="2000" dirty="0"/>
          </a:p>
          <a:p>
            <a:r>
              <a:rPr lang="en-US" sz="2000" dirty="0">
                <a:sym typeface="Wingdings" pitchFamily="2" charset="2"/>
              </a:rPr>
              <a:t> Much more effective. </a:t>
            </a:r>
            <a:endParaRPr lang="en-US" sz="2000" dirty="0"/>
          </a:p>
        </p:txBody>
      </p:sp>
      <p:pic>
        <p:nvPicPr>
          <p:cNvPr id="10"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4603" y="838203"/>
            <a:ext cx="6115770" cy="25410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bwMode="auto">
          <a:xfrm flipH="1">
            <a:off x="7863170" y="5943600"/>
            <a:ext cx="2180667" cy="0"/>
          </a:xfrm>
          <a:prstGeom prst="straightConnector1">
            <a:avLst/>
          </a:prstGeom>
          <a:solidFill>
            <a:schemeClr val="accent1"/>
          </a:solidFill>
          <a:ln w="63500" cap="flat" cmpd="sng" algn="ctr">
            <a:solidFill>
              <a:srgbClr val="FF0000">
                <a:alpha val="50000"/>
              </a:srgbClr>
            </a:solidFill>
            <a:prstDash val="solid"/>
            <a:round/>
            <a:headEnd type="none" w="sm" len="sm"/>
            <a:tailEnd type="arrow"/>
          </a:ln>
          <a:effectLst/>
        </p:spPr>
      </p:cxnSp>
      <p:sp>
        <p:nvSpPr>
          <p:cNvPr id="12" name="TextBox 11"/>
          <p:cNvSpPr txBox="1"/>
          <p:nvPr/>
        </p:nvSpPr>
        <p:spPr>
          <a:xfrm>
            <a:off x="1565054" y="6096000"/>
            <a:ext cx="4687758" cy="738664"/>
          </a:xfrm>
          <a:prstGeom prst="rect">
            <a:avLst/>
          </a:prstGeom>
          <a:noFill/>
        </p:spPr>
        <p:txBody>
          <a:bodyPr wrap="none" lIns="91420" tIns="45710" rIns="91420" bIns="45710" rtlCol="0">
            <a:spAutoFit/>
          </a:bodyPr>
          <a:lstStyle/>
          <a:p>
            <a:r>
              <a:rPr lang="en-US" sz="1400" b="1" dirty="0">
                <a:solidFill>
                  <a:srgbClr val="FF3399"/>
                </a:solidFill>
              </a:rPr>
              <a:t>Efficient formation of stratospheric aerosol for climate </a:t>
            </a:r>
          </a:p>
          <a:p>
            <a:r>
              <a:rPr lang="en-US" sz="1400" b="1" dirty="0">
                <a:solidFill>
                  <a:srgbClr val="FF3399"/>
                </a:solidFill>
              </a:rPr>
              <a:t>Engineering by emission of condensable vapor from aircraft</a:t>
            </a:r>
            <a:r>
              <a:rPr lang="en-US" sz="1400" dirty="0">
                <a:solidFill>
                  <a:srgbClr val="FF3399"/>
                </a:solidFill>
              </a:rPr>
              <a:t>, </a:t>
            </a:r>
          </a:p>
          <a:p>
            <a:r>
              <a:rPr lang="en-US" sz="1400" dirty="0">
                <a:solidFill>
                  <a:srgbClr val="FF3399"/>
                </a:solidFill>
              </a:rPr>
              <a:t>Pierce, Weisenstein, Heckendorn, Peter and Keith, </a:t>
            </a:r>
            <a:r>
              <a:rPr lang="en-US" sz="1400" i="1" dirty="0">
                <a:solidFill>
                  <a:srgbClr val="FF3399"/>
                </a:solidFill>
              </a:rPr>
              <a:t>GRL</a:t>
            </a:r>
            <a:r>
              <a:rPr lang="en-US" sz="1400" dirty="0">
                <a:solidFill>
                  <a:srgbClr val="FF3399"/>
                </a:solidFill>
              </a:rPr>
              <a:t>, 2010</a:t>
            </a:r>
          </a:p>
        </p:txBody>
      </p:sp>
    </p:spTree>
    <p:extLst>
      <p:ext uri="{BB962C8B-B14F-4D97-AF65-F5344CB8AC3E}">
        <p14:creationId xmlns:p14="http://schemas.microsoft.com/office/powerpoint/2010/main" val="151521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11178"/>
            <a:ext cx="8591550" cy="563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4294967295"/>
          </p:nvPr>
        </p:nvSpPr>
        <p:spPr>
          <a:xfrm>
            <a:off x="8763000" y="6400800"/>
            <a:ext cx="1905000" cy="457200"/>
          </a:xfrm>
          <a:prstGeom prst="rect">
            <a:avLst/>
          </a:prstGeom>
        </p:spPr>
        <p:txBody>
          <a:bodyPr/>
          <a:lstStyle/>
          <a:p>
            <a:pPr>
              <a:defRPr/>
            </a:pPr>
            <a:fld id="{261286A0-88E1-4B90-B67C-48D206A359E4}" type="slidenum">
              <a:rPr lang="en-US" smtClean="0"/>
              <a:pPr>
                <a:defRPr/>
              </a:pPr>
              <a:t>18</a:t>
            </a:fld>
            <a:endParaRPr lang="en-US"/>
          </a:p>
        </p:txBody>
      </p:sp>
      <p:grpSp>
        <p:nvGrpSpPr>
          <p:cNvPr id="11" name="Group 10"/>
          <p:cNvGrpSpPr/>
          <p:nvPr/>
        </p:nvGrpSpPr>
        <p:grpSpPr>
          <a:xfrm>
            <a:off x="1752600" y="4133850"/>
            <a:ext cx="6622390" cy="2102882"/>
            <a:chOff x="228600" y="4286250"/>
            <a:chExt cx="6622390" cy="2102882"/>
          </a:xfrm>
        </p:grpSpPr>
        <p:sp>
          <p:nvSpPr>
            <p:cNvPr id="5" name="Oval 4"/>
            <p:cNvSpPr/>
            <p:nvPr/>
          </p:nvSpPr>
          <p:spPr bwMode="auto">
            <a:xfrm>
              <a:off x="5105400" y="4286250"/>
              <a:ext cx="838200" cy="457200"/>
            </a:xfrm>
            <a:prstGeom prst="ellipse">
              <a:avLst/>
            </a:prstGeom>
            <a:noFill/>
            <a:ln w="63500" cap="flat" cmpd="sng" algn="ctr">
              <a:solidFill>
                <a:srgbClr val="FF3399">
                  <a:alpha val="48000"/>
                </a:srgb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defTabSz="914197"/>
              <a:endParaRPr lang="en-US"/>
            </a:p>
          </p:txBody>
        </p:sp>
        <p:sp>
          <p:nvSpPr>
            <p:cNvPr id="6" name="TextBox 5"/>
            <p:cNvSpPr txBox="1"/>
            <p:nvPr/>
          </p:nvSpPr>
          <p:spPr>
            <a:xfrm>
              <a:off x="228600" y="6019800"/>
              <a:ext cx="6622390" cy="369332"/>
            </a:xfrm>
            <a:prstGeom prst="rect">
              <a:avLst/>
            </a:prstGeom>
            <a:noFill/>
          </p:spPr>
          <p:txBody>
            <a:bodyPr wrap="none" rtlCol="0">
              <a:spAutoFit/>
            </a:bodyPr>
            <a:lstStyle/>
            <a:p>
              <a:r>
                <a:rPr lang="en-US"/>
                <a:t>About 1 $/kg to the lower or middle stratosphere by several methods</a:t>
              </a:r>
            </a:p>
          </p:txBody>
        </p:sp>
        <p:cxnSp>
          <p:nvCxnSpPr>
            <p:cNvPr id="8" name="Straight Arrow Connector 7"/>
            <p:cNvCxnSpPr>
              <a:stCxn id="6" idx="0"/>
              <a:endCxn id="5" idx="3"/>
            </p:cNvCxnSpPr>
            <p:nvPr/>
          </p:nvCxnSpPr>
          <p:spPr bwMode="auto">
            <a:xfrm rot="5400000" flipH="1" flipV="1">
              <a:off x="3712321" y="4503970"/>
              <a:ext cx="1343305" cy="1688357"/>
            </a:xfrm>
            <a:prstGeom prst="straightConnector1">
              <a:avLst/>
            </a:prstGeom>
            <a:solidFill>
              <a:schemeClr val="accent1"/>
            </a:solidFill>
            <a:ln w="25400" cap="flat" cmpd="sng" algn="ctr">
              <a:solidFill>
                <a:srgbClr val="FF3399"/>
              </a:solidFill>
              <a:prstDash val="solid"/>
              <a:round/>
              <a:headEnd type="none" w="sm" len="sm"/>
              <a:tailEnd type="arrow"/>
            </a:ln>
            <a:effectLst/>
          </p:spPr>
        </p:cxnSp>
      </p:grpSp>
      <p:graphicFrame>
        <p:nvGraphicFramePr>
          <p:cNvPr id="12" name="Table 11"/>
          <p:cNvGraphicFramePr>
            <a:graphicFrameLocks noGrp="1"/>
          </p:cNvGraphicFramePr>
          <p:nvPr/>
        </p:nvGraphicFramePr>
        <p:xfrm>
          <a:off x="3352800" y="6319860"/>
          <a:ext cx="6096000" cy="457200"/>
        </p:xfrm>
        <a:graphic>
          <a:graphicData uri="http://schemas.openxmlformats.org/drawingml/2006/table">
            <a:tbl>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152400">
                <a:tc>
                  <a:txBody>
                    <a:bodyPr/>
                    <a:lstStyle/>
                    <a:p>
                      <a:pPr algn="ctr">
                        <a:spcBef>
                          <a:spcPts val="600"/>
                        </a:spcBef>
                        <a:spcAft>
                          <a:spcPts val="600"/>
                        </a:spcAft>
                      </a:pPr>
                      <a:r>
                        <a:rPr lang="en-US" sz="1000" b="1">
                          <a:latin typeface="Arial"/>
                          <a:ea typeface="Times New Roman"/>
                          <a:cs typeface="Times New Roman"/>
                        </a:rPr>
                        <a:t>Kilometers: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1000">
                          <a:latin typeface="Arial"/>
                          <a:ea typeface="Times New Roman"/>
                          <a:cs typeface="Times New Roman"/>
                        </a:rPr>
                        <a:t>12.2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1000">
                          <a:latin typeface="Arial"/>
                          <a:ea typeface="Times New Roman"/>
                          <a:cs typeface="Times New Roman"/>
                        </a:rPr>
                        <a:t>18.2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1000">
                          <a:latin typeface="Arial"/>
                          <a:ea typeface="Times New Roman"/>
                          <a:cs typeface="Times New Roman"/>
                        </a:rPr>
                        <a:t>21.3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1000">
                          <a:latin typeface="Arial"/>
                          <a:ea typeface="Times New Roman"/>
                          <a:cs typeface="Times New Roman"/>
                        </a:rPr>
                        <a:t>24.4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1000">
                          <a:latin typeface="Arial"/>
                          <a:ea typeface="Times New Roman"/>
                          <a:cs typeface="Times New Roman"/>
                        </a:rPr>
                        <a:t>30.5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algn="ctr">
                        <a:spcBef>
                          <a:spcPts val="600"/>
                        </a:spcBef>
                        <a:spcAft>
                          <a:spcPts val="600"/>
                        </a:spcAft>
                      </a:pPr>
                      <a:r>
                        <a:rPr lang="en-US" sz="1000" b="1">
                          <a:latin typeface="Arial"/>
                          <a:ea typeface="Times New Roman"/>
                          <a:cs typeface="Times New Roman"/>
                        </a:rPr>
                        <a:t>Thousands of Feet (kft):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1000">
                          <a:latin typeface="Arial"/>
                          <a:ea typeface="Times New Roman"/>
                          <a:cs typeface="Times New Roman"/>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1000">
                          <a:latin typeface="Arial"/>
                          <a:ea typeface="Times New Roman"/>
                          <a:cs typeface="Times New Roman"/>
                        </a:rPr>
                        <a:t>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1000">
                          <a:latin typeface="Arial"/>
                          <a:ea typeface="Times New Roman"/>
                          <a:cs typeface="Times New Roman"/>
                        </a:rPr>
                        <a:t>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1000">
                          <a:latin typeface="Arial"/>
                          <a:ea typeface="Times New Roman"/>
                          <a:cs typeface="Times New Roman"/>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en-US" sz="1000">
                          <a:latin typeface="Arial"/>
                          <a:ea typeface="Times New Roman"/>
                          <a:cs typeface="Times New Roman"/>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7" name="Title 6"/>
          <p:cNvSpPr>
            <a:spLocks noGrp="1"/>
          </p:cNvSpPr>
          <p:nvPr>
            <p:ph type="title"/>
          </p:nvPr>
        </p:nvSpPr>
        <p:spPr/>
        <p:txBody>
          <a:bodyPr/>
          <a:lstStyle/>
          <a:p>
            <a:endParaRPr lang="en-US"/>
          </a:p>
        </p:txBody>
      </p:sp>
    </p:spTree>
    <p:extLst>
      <p:ext uri="{BB962C8B-B14F-4D97-AF65-F5344CB8AC3E}">
        <p14:creationId xmlns:p14="http://schemas.microsoft.com/office/powerpoint/2010/main" val="138370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D624B-3893-C19E-7660-0FFA733979A6}"/>
              </a:ext>
            </a:extLst>
          </p:cNvPr>
          <p:cNvSpPr>
            <a:spLocks noGrp="1"/>
          </p:cNvSpPr>
          <p:nvPr>
            <p:ph type="title"/>
          </p:nvPr>
        </p:nvSpPr>
        <p:spPr/>
        <p:txBody>
          <a:bodyPr/>
          <a:lstStyle/>
          <a:p>
            <a:endParaRPr lang="en-US"/>
          </a:p>
        </p:txBody>
      </p:sp>
      <p:graphicFrame>
        <p:nvGraphicFramePr>
          <p:cNvPr id="4" name="Table 3">
            <a:extLst>
              <a:ext uri="{FF2B5EF4-FFF2-40B4-BE49-F238E27FC236}">
                <a16:creationId xmlns:a16="http://schemas.microsoft.com/office/drawing/2014/main" id="{56782BC2-CD9D-EE93-006C-A057B56AFE94}"/>
              </a:ext>
            </a:extLst>
          </p:cNvPr>
          <p:cNvGraphicFramePr>
            <a:graphicFrameLocks noGrp="1"/>
          </p:cNvGraphicFramePr>
          <p:nvPr/>
        </p:nvGraphicFramePr>
        <p:xfrm>
          <a:off x="1876939" y="1121850"/>
          <a:ext cx="8507727" cy="3307080"/>
        </p:xfrm>
        <a:graphic>
          <a:graphicData uri="http://schemas.openxmlformats.org/drawingml/2006/table">
            <a:tbl>
              <a:tblPr firstRow="1" bandRow="1">
                <a:tableStyleId>{073A0DAA-6AF3-43AB-8588-CEC1D06C72B9}</a:tableStyleId>
              </a:tblPr>
              <a:tblGrid>
                <a:gridCol w="983450">
                  <a:extLst>
                    <a:ext uri="{9D8B030D-6E8A-4147-A177-3AD203B41FA5}">
                      <a16:colId xmlns:a16="http://schemas.microsoft.com/office/drawing/2014/main" val="3034167280"/>
                    </a:ext>
                  </a:extLst>
                </a:gridCol>
                <a:gridCol w="895894">
                  <a:extLst>
                    <a:ext uri="{9D8B030D-6E8A-4147-A177-3AD203B41FA5}">
                      <a16:colId xmlns:a16="http://schemas.microsoft.com/office/drawing/2014/main" val="2687209025"/>
                    </a:ext>
                  </a:extLst>
                </a:gridCol>
                <a:gridCol w="979577">
                  <a:extLst>
                    <a:ext uri="{9D8B030D-6E8A-4147-A177-3AD203B41FA5}">
                      <a16:colId xmlns:a16="http://schemas.microsoft.com/office/drawing/2014/main" val="3086159854"/>
                    </a:ext>
                  </a:extLst>
                </a:gridCol>
                <a:gridCol w="2156503">
                  <a:extLst>
                    <a:ext uri="{9D8B030D-6E8A-4147-A177-3AD203B41FA5}">
                      <a16:colId xmlns:a16="http://schemas.microsoft.com/office/drawing/2014/main" val="3089943980"/>
                    </a:ext>
                  </a:extLst>
                </a:gridCol>
                <a:gridCol w="3492303">
                  <a:extLst>
                    <a:ext uri="{9D8B030D-6E8A-4147-A177-3AD203B41FA5}">
                      <a16:colId xmlns:a16="http://schemas.microsoft.com/office/drawing/2014/main" val="3399906680"/>
                    </a:ext>
                  </a:extLst>
                </a:gridCol>
              </a:tblGrid>
              <a:tr h="370840">
                <a:tc>
                  <a:txBody>
                    <a:bodyPr/>
                    <a:lstStyle/>
                    <a:p>
                      <a:endParaRPr lang="en-US" dirty="0"/>
                    </a:p>
                  </a:txBody>
                  <a:tcPr/>
                </a:tc>
                <a:tc>
                  <a:txBody>
                    <a:bodyPr/>
                    <a:lstStyle/>
                    <a:p>
                      <a:r>
                        <a:rPr lang="en-US" dirty="0"/>
                        <a:t>Mass/S</a:t>
                      </a:r>
                    </a:p>
                  </a:txBody>
                  <a:tcPr/>
                </a:tc>
                <a:tc>
                  <a:txBody>
                    <a:bodyPr/>
                    <a:lstStyle/>
                    <a:p>
                      <a:r>
                        <a:rPr lang="en-US" dirty="0"/>
                        <a:t>Toxic risk</a:t>
                      </a:r>
                    </a:p>
                  </a:txBody>
                  <a:tcPr/>
                </a:tc>
                <a:tc>
                  <a:txBody>
                    <a:bodyPr/>
                    <a:lstStyle/>
                    <a:p>
                      <a:r>
                        <a:rPr lang="en-US" dirty="0"/>
                        <a:t>Aerosol </a:t>
                      </a:r>
                      <a:br>
                        <a:rPr lang="en-US" dirty="0"/>
                      </a:br>
                      <a:r>
                        <a:rPr lang="en-US" dirty="0"/>
                        <a:t>formation</a:t>
                      </a:r>
                    </a:p>
                  </a:txBody>
                  <a:tcPr/>
                </a:tc>
                <a:tc>
                  <a:txBody>
                    <a:bodyPr/>
                    <a:lstStyle/>
                    <a:p>
                      <a:r>
                        <a:rPr lang="en-US" dirty="0"/>
                        <a:t>Technical</a:t>
                      </a:r>
                      <a:br>
                        <a:rPr lang="en-US" dirty="0"/>
                      </a:br>
                      <a:r>
                        <a:rPr lang="en-US" dirty="0"/>
                        <a:t>Uncertainties</a:t>
                      </a:r>
                    </a:p>
                  </a:txBody>
                  <a:tcPr/>
                </a:tc>
                <a:extLst>
                  <a:ext uri="{0D108BD9-81ED-4DB2-BD59-A6C34878D82A}">
                    <a16:rowId xmlns:a16="http://schemas.microsoft.com/office/drawing/2014/main" val="4061621379"/>
                  </a:ext>
                </a:extLst>
              </a:tr>
              <a:tr h="370840">
                <a:tc>
                  <a:txBody>
                    <a:bodyPr/>
                    <a:lstStyle/>
                    <a:p>
                      <a:pPr marL="0" marR="0" lvl="0" indent="0" algn="l" defTabSz="914197" rtl="0" eaLnBrk="1" fontAlgn="auto" latinLnBrk="0" hangingPunct="1">
                        <a:lnSpc>
                          <a:spcPct val="100000"/>
                        </a:lnSpc>
                        <a:spcBef>
                          <a:spcPts val="0"/>
                        </a:spcBef>
                        <a:spcAft>
                          <a:spcPts val="0"/>
                        </a:spcAft>
                        <a:buClrTx/>
                        <a:buSzTx/>
                        <a:buFontTx/>
                        <a:buNone/>
                        <a:tabLst/>
                        <a:defRPr/>
                      </a:pPr>
                      <a:r>
                        <a:rPr lang="en-US" dirty="0"/>
                        <a:t>SO</a:t>
                      </a:r>
                      <a:r>
                        <a:rPr lang="en-US" baseline="-25000" dirty="0"/>
                        <a:t>2</a:t>
                      </a:r>
                    </a:p>
                  </a:txBody>
                  <a:tcPr/>
                </a:tc>
                <a:tc>
                  <a:txBody>
                    <a:bodyPr/>
                    <a:lstStyle/>
                    <a:p>
                      <a:r>
                        <a:rPr lang="en-US" dirty="0"/>
                        <a:t>2.0</a:t>
                      </a:r>
                    </a:p>
                  </a:txBody>
                  <a:tcPr/>
                </a:tc>
                <a:tc>
                  <a:txBody>
                    <a:bodyPr/>
                    <a:lstStyle/>
                    <a:p>
                      <a:r>
                        <a:rPr lang="en-US" dirty="0"/>
                        <a:t>H</a:t>
                      </a:r>
                    </a:p>
                  </a:txBody>
                  <a:tcPr/>
                </a:tc>
                <a:tc>
                  <a:txBody>
                    <a:bodyPr/>
                    <a:lstStyle/>
                    <a:p>
                      <a:r>
                        <a:rPr lang="en-US" dirty="0"/>
                        <a:t>Weeks</a:t>
                      </a:r>
                    </a:p>
                  </a:txBody>
                  <a:tcPr/>
                </a:tc>
                <a:tc>
                  <a:txBody>
                    <a:bodyPr/>
                    <a:lstStyle/>
                    <a:p>
                      <a:r>
                        <a:rPr lang="en-US" dirty="0"/>
                        <a:t>Vaporization of droplets</a:t>
                      </a:r>
                    </a:p>
                  </a:txBody>
                  <a:tcPr/>
                </a:tc>
                <a:extLst>
                  <a:ext uri="{0D108BD9-81ED-4DB2-BD59-A6C34878D82A}">
                    <a16:rowId xmlns:a16="http://schemas.microsoft.com/office/drawing/2014/main" val="3489060964"/>
                  </a:ext>
                </a:extLst>
              </a:tr>
              <a:tr h="370840">
                <a:tc>
                  <a:txBody>
                    <a:bodyPr/>
                    <a:lstStyle/>
                    <a:p>
                      <a:pPr marL="0" marR="0" lvl="0" indent="0" algn="l" defTabSz="914197" rtl="0" eaLnBrk="1" fontAlgn="auto" latinLnBrk="0" hangingPunct="1">
                        <a:lnSpc>
                          <a:spcPct val="100000"/>
                        </a:lnSpc>
                        <a:spcBef>
                          <a:spcPts val="0"/>
                        </a:spcBef>
                        <a:spcAft>
                          <a:spcPts val="0"/>
                        </a:spcAft>
                        <a:buClrTx/>
                        <a:buSzTx/>
                        <a:buFontTx/>
                        <a:buNone/>
                        <a:tabLst/>
                        <a:defRPr/>
                      </a:pPr>
                      <a:r>
                        <a:rPr lang="en-US" dirty="0"/>
                        <a:t>H</a:t>
                      </a:r>
                      <a:r>
                        <a:rPr lang="en-US" baseline="-25000" dirty="0"/>
                        <a:t>2</a:t>
                      </a:r>
                      <a:r>
                        <a:rPr lang="en-US" dirty="0"/>
                        <a:t>S </a:t>
                      </a:r>
                    </a:p>
                  </a:txBody>
                  <a:tcPr/>
                </a:tc>
                <a:tc>
                  <a:txBody>
                    <a:bodyPr/>
                    <a:lstStyle/>
                    <a:p>
                      <a:r>
                        <a:rPr lang="en-US" dirty="0"/>
                        <a:t>1.1</a:t>
                      </a:r>
                    </a:p>
                  </a:txBody>
                  <a:tcPr/>
                </a:tc>
                <a:tc>
                  <a:txBody>
                    <a:bodyPr/>
                    <a:lstStyle/>
                    <a:p>
                      <a:r>
                        <a:rPr lang="en-US" dirty="0"/>
                        <a:t>H</a:t>
                      </a:r>
                    </a:p>
                  </a:txBody>
                  <a:tcPr/>
                </a:tc>
                <a:tc>
                  <a:txBody>
                    <a:bodyPr/>
                    <a:lstStyle/>
                    <a:p>
                      <a:pPr marL="0" marR="0" lvl="0" indent="0" algn="l" defTabSz="914197" rtl="0" eaLnBrk="1" fontAlgn="auto" latinLnBrk="0" hangingPunct="1">
                        <a:lnSpc>
                          <a:spcPct val="100000"/>
                        </a:lnSpc>
                        <a:spcBef>
                          <a:spcPts val="0"/>
                        </a:spcBef>
                        <a:spcAft>
                          <a:spcPts val="0"/>
                        </a:spcAft>
                        <a:buClrTx/>
                        <a:buSzTx/>
                        <a:buFontTx/>
                        <a:buNone/>
                        <a:tabLst/>
                        <a:defRPr/>
                      </a:pPr>
                      <a:r>
                        <a:rPr lang="en-US" dirty="0"/>
                        <a:t>Days to SO</a:t>
                      </a:r>
                      <a:r>
                        <a:rPr lang="en-US" baseline="-25000" dirty="0"/>
                        <a:t>2</a:t>
                      </a:r>
                    </a:p>
                  </a:txBody>
                  <a:tcPr/>
                </a:tc>
                <a:tc>
                  <a:txBody>
                    <a:bodyPr/>
                    <a:lstStyle/>
                    <a:p>
                      <a:pPr marL="0" marR="0" lvl="0" indent="0" algn="l" defTabSz="914197" rtl="0" eaLnBrk="1" fontAlgn="auto" latinLnBrk="0" hangingPunct="1">
                        <a:lnSpc>
                          <a:spcPct val="100000"/>
                        </a:lnSpc>
                        <a:spcBef>
                          <a:spcPts val="0"/>
                        </a:spcBef>
                        <a:spcAft>
                          <a:spcPts val="0"/>
                        </a:spcAft>
                        <a:buClrTx/>
                        <a:buSzTx/>
                        <a:buFontTx/>
                        <a:buNone/>
                        <a:tabLst/>
                        <a:defRPr/>
                      </a:pPr>
                      <a:r>
                        <a:rPr lang="en-US" dirty="0"/>
                        <a:t>Cost of production</a:t>
                      </a:r>
                    </a:p>
                  </a:txBody>
                  <a:tcPr/>
                </a:tc>
                <a:extLst>
                  <a:ext uri="{0D108BD9-81ED-4DB2-BD59-A6C34878D82A}">
                    <a16:rowId xmlns:a16="http://schemas.microsoft.com/office/drawing/2014/main" val="2323519614"/>
                  </a:ext>
                </a:extLst>
              </a:tr>
              <a:tr h="370840">
                <a:tc>
                  <a:txBody>
                    <a:bodyPr/>
                    <a:lstStyle/>
                    <a:p>
                      <a:pPr marL="0" marR="0" lvl="0" indent="0" algn="l" defTabSz="914197" rtl="0" eaLnBrk="1" fontAlgn="auto" latinLnBrk="0" hangingPunct="1">
                        <a:lnSpc>
                          <a:spcPct val="100000"/>
                        </a:lnSpc>
                        <a:spcBef>
                          <a:spcPts val="0"/>
                        </a:spcBef>
                        <a:spcAft>
                          <a:spcPts val="0"/>
                        </a:spcAft>
                        <a:buClrTx/>
                        <a:buSzTx/>
                        <a:buFontTx/>
                        <a:buNone/>
                        <a:tabLst/>
                        <a:defRPr/>
                      </a:pPr>
                      <a:r>
                        <a:rPr lang="en-US" dirty="0"/>
                        <a:t>S </a:t>
                      </a:r>
                    </a:p>
                  </a:txBody>
                  <a:tcPr/>
                </a:tc>
                <a:tc>
                  <a:txBody>
                    <a:bodyPr/>
                    <a:lstStyle/>
                    <a:p>
                      <a:r>
                        <a:rPr lang="en-US" dirty="0"/>
                        <a:t>1.0</a:t>
                      </a:r>
                    </a:p>
                  </a:txBody>
                  <a:tcPr/>
                </a:tc>
                <a:tc>
                  <a:txBody>
                    <a:bodyPr/>
                    <a:lstStyle/>
                    <a:p>
                      <a:r>
                        <a:rPr lang="en-US" dirty="0"/>
                        <a:t>L</a:t>
                      </a:r>
                    </a:p>
                  </a:txBody>
                  <a:tcPr/>
                </a:tc>
                <a:tc>
                  <a:txBody>
                    <a:bodyPr/>
                    <a:lstStyle/>
                    <a:p>
                      <a:r>
                        <a:rPr lang="en-US" dirty="0"/>
                        <a:t>SO</a:t>
                      </a:r>
                      <a:r>
                        <a:rPr lang="en-US" baseline="-25000" dirty="0"/>
                        <a:t>2</a:t>
                      </a:r>
                      <a:r>
                        <a:rPr lang="en-US" dirty="0"/>
                        <a:t> is product</a:t>
                      </a:r>
                    </a:p>
                  </a:txBody>
                  <a:tcPr/>
                </a:tc>
                <a:tc>
                  <a:txBody>
                    <a:bodyPr/>
                    <a:lstStyle/>
                    <a:p>
                      <a:r>
                        <a:rPr lang="en-US" dirty="0"/>
                        <a:t>In situ combustion </a:t>
                      </a:r>
                    </a:p>
                  </a:txBody>
                  <a:tcPr/>
                </a:tc>
                <a:extLst>
                  <a:ext uri="{0D108BD9-81ED-4DB2-BD59-A6C34878D82A}">
                    <a16:rowId xmlns:a16="http://schemas.microsoft.com/office/drawing/2014/main" val="3600747847"/>
                  </a:ext>
                </a:extLst>
              </a:tr>
              <a:tr h="370840">
                <a:tc>
                  <a:txBody>
                    <a:bodyPr/>
                    <a:lstStyle/>
                    <a:p>
                      <a:pPr marL="0" marR="0" lvl="0" indent="0" algn="l" defTabSz="914197" rtl="0" eaLnBrk="1" fontAlgn="auto" latinLnBrk="0" hangingPunct="1">
                        <a:lnSpc>
                          <a:spcPct val="100000"/>
                        </a:lnSpc>
                        <a:spcBef>
                          <a:spcPts val="0"/>
                        </a:spcBef>
                        <a:spcAft>
                          <a:spcPts val="0"/>
                        </a:spcAft>
                        <a:buClrTx/>
                        <a:buSzTx/>
                        <a:buFontTx/>
                        <a:buNone/>
                        <a:tabLst/>
                        <a:defRPr/>
                      </a:pPr>
                      <a:r>
                        <a:rPr lang="en-US" dirty="0"/>
                        <a:t>CS</a:t>
                      </a:r>
                      <a:r>
                        <a:rPr lang="en-US" baseline="-25000" dirty="0"/>
                        <a:t>2</a:t>
                      </a:r>
                    </a:p>
                  </a:txBody>
                  <a:tcPr/>
                </a:tc>
                <a:tc>
                  <a:txBody>
                    <a:bodyPr/>
                    <a:lstStyle/>
                    <a:p>
                      <a:r>
                        <a:rPr lang="en-US" dirty="0"/>
                        <a:t>1.2</a:t>
                      </a:r>
                    </a:p>
                  </a:txBody>
                  <a:tcPr/>
                </a:tc>
                <a:tc>
                  <a:txBody>
                    <a:bodyPr/>
                    <a:lstStyle/>
                    <a:p>
                      <a:r>
                        <a:rPr lang="en-US" dirty="0"/>
                        <a:t>M</a:t>
                      </a:r>
                    </a:p>
                  </a:txBody>
                  <a:tcPr/>
                </a:tc>
                <a:tc>
                  <a:txBody>
                    <a:bodyPr/>
                    <a:lstStyle/>
                    <a:p>
                      <a:r>
                        <a:rPr lang="en-US" dirty="0"/>
                        <a:t>Half to OCS? </a:t>
                      </a:r>
                      <a:r>
                        <a:rPr lang="en-US" dirty="0">
                          <a:sym typeface="Wingdings" panose="05000000000000000000" pitchFamily="2" charset="2"/>
                        </a:rPr>
                        <a:t> long lifetime</a:t>
                      </a:r>
                      <a:endParaRPr lang="en-US" dirty="0"/>
                    </a:p>
                  </a:txBody>
                  <a:tcPr/>
                </a:tc>
                <a:tc>
                  <a:txBody>
                    <a:bodyPr/>
                    <a:lstStyle/>
                    <a:p>
                      <a:pPr marL="0" marR="0" lvl="0" indent="0" algn="l" defTabSz="914197" rtl="0" eaLnBrk="1" fontAlgn="auto" latinLnBrk="0" hangingPunct="1">
                        <a:lnSpc>
                          <a:spcPct val="100000"/>
                        </a:lnSpc>
                        <a:spcBef>
                          <a:spcPts val="0"/>
                        </a:spcBef>
                        <a:spcAft>
                          <a:spcPts val="0"/>
                        </a:spcAft>
                        <a:buClrTx/>
                        <a:buSzTx/>
                        <a:buFontTx/>
                        <a:buNone/>
                        <a:tabLst/>
                        <a:defRPr/>
                      </a:pPr>
                      <a:r>
                        <a:rPr lang="en-US" dirty="0"/>
                        <a:t>Vaporization or in-situ combustion, production cost</a:t>
                      </a:r>
                    </a:p>
                  </a:txBody>
                  <a:tcPr/>
                </a:tc>
                <a:extLst>
                  <a:ext uri="{0D108BD9-81ED-4DB2-BD59-A6C34878D82A}">
                    <a16:rowId xmlns:a16="http://schemas.microsoft.com/office/drawing/2014/main" val="1935314364"/>
                  </a:ext>
                </a:extLst>
              </a:tr>
              <a:tr h="370840">
                <a:tc>
                  <a:txBody>
                    <a:bodyPr/>
                    <a:lstStyle/>
                    <a:p>
                      <a:pPr marL="0" marR="0" lvl="0" indent="0" algn="l" defTabSz="914197" rtl="0" eaLnBrk="1" fontAlgn="auto" latinLnBrk="0" hangingPunct="1">
                        <a:lnSpc>
                          <a:spcPct val="100000"/>
                        </a:lnSpc>
                        <a:spcBef>
                          <a:spcPts val="0"/>
                        </a:spcBef>
                        <a:spcAft>
                          <a:spcPts val="0"/>
                        </a:spcAft>
                        <a:buClrTx/>
                        <a:buSzTx/>
                        <a:buFontTx/>
                        <a:buNone/>
                        <a:tabLst/>
                        <a:defRPr/>
                      </a:pPr>
                      <a:r>
                        <a:rPr lang="en-US" dirty="0"/>
                        <a:t>H</a:t>
                      </a:r>
                      <a:r>
                        <a:rPr lang="en-US" baseline="-25000" dirty="0"/>
                        <a:t>2</a:t>
                      </a:r>
                      <a:r>
                        <a:rPr lang="en-US" dirty="0"/>
                        <a:t>SO</a:t>
                      </a:r>
                      <a:r>
                        <a:rPr lang="en-US" baseline="-25000" dirty="0"/>
                        <a:t>4</a:t>
                      </a:r>
                    </a:p>
                  </a:txBody>
                  <a:tcPr/>
                </a:tc>
                <a:tc>
                  <a:txBody>
                    <a:bodyPr/>
                    <a:lstStyle/>
                    <a:p>
                      <a:r>
                        <a:rPr lang="en-US" dirty="0"/>
                        <a:t>3.1</a:t>
                      </a:r>
                    </a:p>
                  </a:txBody>
                  <a:tcPr/>
                </a:tc>
                <a:tc>
                  <a:txBody>
                    <a:bodyPr/>
                    <a:lstStyle/>
                    <a:p>
                      <a:r>
                        <a:rPr lang="en-US" dirty="0"/>
                        <a:t>M</a:t>
                      </a:r>
                    </a:p>
                  </a:txBody>
                  <a:tcPr/>
                </a:tc>
                <a:tc rowSpan="2">
                  <a:txBody>
                    <a:bodyPr/>
                    <a:lstStyle/>
                    <a:p>
                      <a:r>
                        <a:rPr lang="en-US" dirty="0"/>
                        <a:t>Fast (sec) </a:t>
                      </a:r>
                      <a:r>
                        <a:rPr lang="en-US" dirty="0">
                          <a:sym typeface="Wingdings" panose="05000000000000000000" pitchFamily="2" charset="2"/>
                        </a:rPr>
                        <a:t> </a:t>
                      </a:r>
                      <a:r>
                        <a:rPr lang="en-US" dirty="0"/>
                        <a:t>accumulation mode aerosol</a:t>
                      </a:r>
                    </a:p>
                  </a:txBody>
                  <a:tcPr/>
                </a:tc>
                <a:tc>
                  <a:txBody>
                    <a:bodyPr/>
                    <a:lstStyle/>
                    <a:p>
                      <a:r>
                        <a:rPr lang="en-US" dirty="0"/>
                        <a:t>Minimal, vaporization</a:t>
                      </a:r>
                    </a:p>
                  </a:txBody>
                  <a:tcPr/>
                </a:tc>
                <a:extLst>
                  <a:ext uri="{0D108BD9-81ED-4DB2-BD59-A6C34878D82A}">
                    <a16:rowId xmlns:a16="http://schemas.microsoft.com/office/drawing/2014/main" val="1820485644"/>
                  </a:ext>
                </a:extLst>
              </a:tr>
              <a:tr h="370840">
                <a:tc>
                  <a:txBody>
                    <a:bodyPr/>
                    <a:lstStyle/>
                    <a:p>
                      <a:pPr marL="0" marR="0" lvl="0" indent="0" algn="l" defTabSz="914197" rtl="0" eaLnBrk="1" fontAlgn="auto" latinLnBrk="0" hangingPunct="1">
                        <a:lnSpc>
                          <a:spcPct val="100000"/>
                        </a:lnSpc>
                        <a:spcBef>
                          <a:spcPts val="0"/>
                        </a:spcBef>
                        <a:spcAft>
                          <a:spcPts val="0"/>
                        </a:spcAft>
                        <a:buClrTx/>
                        <a:buSzTx/>
                        <a:buFontTx/>
                        <a:buNone/>
                        <a:tabLst/>
                        <a:defRPr/>
                      </a:pPr>
                      <a:r>
                        <a:rPr lang="en-US" dirty="0"/>
                        <a:t>SO</a:t>
                      </a:r>
                      <a:r>
                        <a:rPr lang="en-US" baseline="-25000" dirty="0"/>
                        <a:t>3</a:t>
                      </a:r>
                    </a:p>
                  </a:txBody>
                  <a:tcPr/>
                </a:tc>
                <a:tc>
                  <a:txBody>
                    <a:bodyPr/>
                    <a:lstStyle/>
                    <a:p>
                      <a:r>
                        <a:rPr lang="en-US" dirty="0"/>
                        <a:t>2.5</a:t>
                      </a:r>
                    </a:p>
                  </a:txBody>
                  <a:tcPr/>
                </a:tc>
                <a:tc>
                  <a:txBody>
                    <a:bodyPr/>
                    <a:lstStyle/>
                    <a:p>
                      <a:r>
                        <a:rPr lang="en-US" dirty="0"/>
                        <a:t>H</a:t>
                      </a:r>
                    </a:p>
                  </a:txBody>
                  <a:tcPr/>
                </a:tc>
                <a:tc vMerge="1">
                  <a:txBody>
                    <a:bodyPr/>
                    <a:lstStyle/>
                    <a:p>
                      <a:endParaRPr lang="en-US" dirty="0"/>
                    </a:p>
                  </a:txBody>
                  <a:tcPr/>
                </a:tc>
                <a:tc>
                  <a:txBody>
                    <a:bodyPr/>
                    <a:lstStyle/>
                    <a:p>
                      <a:r>
                        <a:rPr lang="en-US" dirty="0"/>
                        <a:t>Vaporization</a:t>
                      </a:r>
                    </a:p>
                  </a:txBody>
                  <a:tcPr/>
                </a:tc>
                <a:extLst>
                  <a:ext uri="{0D108BD9-81ED-4DB2-BD59-A6C34878D82A}">
                    <a16:rowId xmlns:a16="http://schemas.microsoft.com/office/drawing/2014/main" val="1517762985"/>
                  </a:ext>
                </a:extLst>
              </a:tr>
            </a:tbl>
          </a:graphicData>
        </a:graphic>
      </p:graphicFrame>
      <p:sp>
        <p:nvSpPr>
          <p:cNvPr id="7" name="TextBox 6">
            <a:extLst>
              <a:ext uri="{FF2B5EF4-FFF2-40B4-BE49-F238E27FC236}">
                <a16:creationId xmlns:a16="http://schemas.microsoft.com/office/drawing/2014/main" id="{EC9D005A-DF1D-E2C4-3AF9-B2B191E93D14}"/>
              </a:ext>
            </a:extLst>
          </p:cNvPr>
          <p:cNvSpPr txBox="1"/>
          <p:nvPr/>
        </p:nvSpPr>
        <p:spPr>
          <a:xfrm>
            <a:off x="1876938" y="4828204"/>
            <a:ext cx="4328160" cy="1754326"/>
          </a:xfrm>
          <a:prstGeom prst="rect">
            <a:avLst/>
          </a:prstGeom>
          <a:noFill/>
        </p:spPr>
        <p:txBody>
          <a:bodyPr wrap="square" rtlCol="0">
            <a:spAutoFit/>
          </a:bodyPr>
          <a:lstStyle/>
          <a:p>
            <a:r>
              <a:rPr lang="en-US" dirty="0"/>
              <a:t>Assume</a:t>
            </a:r>
          </a:p>
          <a:p>
            <a:pPr marL="285750" indent="-285750">
              <a:buFont typeface="Arial" panose="020B0604020202020204" pitchFamily="34" charset="0"/>
              <a:buChar char="•"/>
            </a:pPr>
            <a:r>
              <a:rPr lang="en-US" dirty="0"/>
              <a:t>SO</a:t>
            </a:r>
            <a:r>
              <a:rPr lang="en-US" baseline="-25000" dirty="0"/>
              <a:t>2</a:t>
            </a:r>
            <a:r>
              <a:rPr lang="en-US" dirty="0"/>
              <a:t>, H</a:t>
            </a:r>
            <a:r>
              <a:rPr lang="en-US" baseline="-25000" dirty="0"/>
              <a:t>2</a:t>
            </a:r>
            <a:r>
              <a:rPr lang="en-US" dirty="0"/>
              <a:t>S, and SO</a:t>
            </a:r>
            <a:r>
              <a:rPr lang="en-US" baseline="-25000" dirty="0"/>
              <a:t>3</a:t>
            </a:r>
            <a:r>
              <a:rPr lang="en-US" dirty="0"/>
              <a:t> are carried as cold liquified gasses at 1 bar. </a:t>
            </a:r>
          </a:p>
          <a:p>
            <a:pPr marL="285750" indent="-285750">
              <a:buFont typeface="Arial" panose="020B0604020202020204" pitchFamily="34" charset="0"/>
              <a:buChar char="•"/>
            </a:pPr>
            <a:r>
              <a:rPr lang="en-US" dirty="0"/>
              <a:t>CS</a:t>
            </a:r>
            <a:r>
              <a:rPr lang="en-US" baseline="-25000" dirty="0"/>
              <a:t>2</a:t>
            </a:r>
            <a:r>
              <a:rPr lang="en-US" dirty="0"/>
              <a:t>, SO</a:t>
            </a:r>
            <a:r>
              <a:rPr lang="en-US" baseline="-25000" dirty="0"/>
              <a:t>3</a:t>
            </a:r>
            <a:r>
              <a:rPr lang="en-US" dirty="0"/>
              <a:t>, and H</a:t>
            </a:r>
            <a:r>
              <a:rPr lang="en-US" baseline="-25000" dirty="0"/>
              <a:t>2</a:t>
            </a:r>
            <a:r>
              <a:rPr lang="en-US" dirty="0"/>
              <a:t>SO</a:t>
            </a:r>
            <a:r>
              <a:rPr lang="en-US" baseline="-25000" dirty="0"/>
              <a:t>4</a:t>
            </a:r>
            <a:r>
              <a:rPr lang="en-US" dirty="0"/>
              <a:t> are carried as liquids</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599799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ACB2-0804-64A2-D74C-BABF1F5E77EC}"/>
              </a:ext>
            </a:extLst>
          </p:cNvPr>
          <p:cNvSpPr>
            <a:spLocks noGrp="1"/>
          </p:cNvSpPr>
          <p:nvPr>
            <p:ph type="title"/>
          </p:nvPr>
        </p:nvSpPr>
        <p:spPr/>
        <p:txBody>
          <a:bodyPr/>
          <a:lstStyle/>
          <a:p>
            <a:r>
              <a:rPr lang="en-US" dirty="0"/>
              <a:t>Sub-scale deployment</a:t>
            </a:r>
          </a:p>
        </p:txBody>
      </p:sp>
      <p:sp>
        <p:nvSpPr>
          <p:cNvPr id="3" name="Content Placeholder 2">
            <a:extLst>
              <a:ext uri="{FF2B5EF4-FFF2-40B4-BE49-F238E27FC236}">
                <a16:creationId xmlns:a16="http://schemas.microsoft.com/office/drawing/2014/main" id="{A6ADE3A8-2B11-5047-0395-B78C1102EF73}"/>
              </a:ext>
            </a:extLst>
          </p:cNvPr>
          <p:cNvSpPr>
            <a:spLocks noGrp="1"/>
          </p:cNvSpPr>
          <p:nvPr>
            <p:ph idx="1"/>
          </p:nvPr>
        </p:nvSpPr>
        <p:spPr>
          <a:xfrm>
            <a:off x="608086" y="4531786"/>
            <a:ext cx="10515600" cy="6084721"/>
          </a:xfrm>
        </p:spPr>
        <p:txBody>
          <a:bodyPr>
            <a:normAutofit/>
          </a:bodyPr>
          <a:lstStyle/>
          <a:p>
            <a:r>
              <a:rPr lang="en-US" sz="1800" dirty="0"/>
              <a:t>Assumptions: </a:t>
            </a:r>
          </a:p>
          <a:p>
            <a:pPr marL="342900" lvl="0" indent="-342900">
              <a:buFont typeface="Arial" panose="020B0604020202020204" pitchFamily="34" charset="0"/>
              <a:buChar char="•"/>
            </a:pPr>
            <a:r>
              <a:rPr lang="en-US" sz="1800" dirty="0"/>
              <a:t>Payload of 10,300 </a:t>
            </a:r>
            <a:r>
              <a:rPr lang="en-US" sz="1800" dirty="0" err="1"/>
              <a:t>lb</a:t>
            </a:r>
            <a:r>
              <a:rPr lang="en-US" sz="1800" dirty="0"/>
              <a:t> for Gulfstream G650 at 51,000 feet with 6,400 </a:t>
            </a:r>
            <a:r>
              <a:rPr lang="en-US" sz="1800" dirty="0" err="1"/>
              <a:t>lb</a:t>
            </a:r>
            <a:r>
              <a:rPr lang="en-US" sz="1800" dirty="0"/>
              <a:t> fuel sufficient for takeoff and climb (3,000 </a:t>
            </a:r>
            <a:r>
              <a:rPr lang="en-US" sz="1800" dirty="0" err="1"/>
              <a:t>lb</a:t>
            </a:r>
            <a:r>
              <a:rPr lang="en-US" sz="1800" dirty="0"/>
              <a:t>), diversion loiter and reserve (2,500 </a:t>
            </a:r>
            <a:r>
              <a:rPr lang="en-US" sz="1800" dirty="0" err="1"/>
              <a:t>lb</a:t>
            </a:r>
            <a:r>
              <a:rPr lang="en-US" sz="1800" dirty="0"/>
              <a:t>), and decent and landing (900 </a:t>
            </a:r>
            <a:r>
              <a:rPr lang="en-US" sz="1800" dirty="0" err="1"/>
              <a:t>lb</a:t>
            </a:r>
            <a:r>
              <a:rPr lang="en-US" sz="1800" dirty="0"/>
              <a:t>). </a:t>
            </a:r>
          </a:p>
          <a:p>
            <a:pPr marL="342900" lvl="0" indent="-342900">
              <a:buFont typeface="Arial" panose="020B0604020202020204" pitchFamily="34" charset="0"/>
              <a:buChar char="•"/>
            </a:pPr>
            <a:r>
              <a:rPr lang="en-US" sz="1800" dirty="0"/>
              <a:t>600 </a:t>
            </a:r>
            <a:r>
              <a:rPr lang="en-US" sz="1800" dirty="0" err="1"/>
              <a:t>lb</a:t>
            </a:r>
            <a:r>
              <a:rPr lang="en-US" sz="1800" dirty="0"/>
              <a:t> tankage and plumbing for carrying SO</a:t>
            </a:r>
            <a:r>
              <a:rPr lang="en-US" sz="1800" baseline="-25000" dirty="0"/>
              <a:t>2</a:t>
            </a:r>
            <a:r>
              <a:rPr lang="en-US" sz="1800" dirty="0"/>
              <a:t> or H</a:t>
            </a:r>
            <a:r>
              <a:rPr lang="en-US" sz="1800" baseline="-25000" dirty="0"/>
              <a:t>2</a:t>
            </a:r>
            <a:r>
              <a:rPr lang="en-US" sz="1800" dirty="0"/>
              <a:t>S as chilled liquid at 1 bar.</a:t>
            </a:r>
          </a:p>
          <a:p>
            <a:pPr marL="342900" lvl="0" indent="-342900">
              <a:buFont typeface="Arial" panose="020B0604020202020204" pitchFamily="34" charset="0"/>
              <a:buChar char="•"/>
            </a:pPr>
            <a:r>
              <a:rPr lang="en-US" sz="1800" dirty="0"/>
              <a:t>Flight tempo: 6 sorties /day (roughly 1 hour per cycle), 330 operational days per year. </a:t>
            </a:r>
          </a:p>
          <a:p>
            <a:pPr marL="342900" lvl="0" indent="-342900">
              <a:buFont typeface="Arial" panose="020B0604020202020204" pitchFamily="34" charset="0"/>
              <a:buChar char="•"/>
            </a:pPr>
            <a:r>
              <a:rPr lang="en-US" sz="1800" dirty="0"/>
              <a:t>These assumptions yield ~ 10 </a:t>
            </a:r>
            <a:r>
              <a:rPr lang="en-US" sz="1800" dirty="0" err="1"/>
              <a:t>ktons</a:t>
            </a:r>
            <a:r>
              <a:rPr lang="en-US" sz="1800" dirty="0"/>
              <a:t> per aircraft per year to 15.5 km altitude.</a:t>
            </a:r>
          </a:p>
          <a:p>
            <a:pPr marL="342900" lvl="0" indent="-342900">
              <a:buFont typeface="Arial" panose="020B0604020202020204" pitchFamily="34" charset="0"/>
              <a:buChar char="•"/>
            </a:pPr>
            <a:endParaRPr lang="en-US" sz="1800" dirty="0"/>
          </a:p>
          <a:p>
            <a:pPr marL="342900" lvl="0" indent="-342900">
              <a:buFont typeface="Arial" panose="020B0604020202020204" pitchFamily="34" charset="0"/>
              <a:buChar char="•"/>
            </a:pPr>
            <a:endParaRPr lang="en-US" sz="1800" dirty="0"/>
          </a:p>
          <a:p>
            <a:pPr lvl="0"/>
            <a:endParaRPr lang="en-US" sz="1800" dirty="0"/>
          </a:p>
          <a:p>
            <a:endParaRPr lang="en-US" sz="1800" dirty="0"/>
          </a:p>
        </p:txBody>
      </p:sp>
      <p:pic>
        <p:nvPicPr>
          <p:cNvPr id="7" name="Picture 6">
            <a:extLst>
              <a:ext uri="{FF2B5EF4-FFF2-40B4-BE49-F238E27FC236}">
                <a16:creationId xmlns:a16="http://schemas.microsoft.com/office/drawing/2014/main" id="{2DD8C8A1-4C47-9068-68A0-C74C485BC2F3}"/>
              </a:ext>
            </a:extLst>
          </p:cNvPr>
          <p:cNvPicPr>
            <a:picLocks noChangeAspect="1"/>
          </p:cNvPicPr>
          <p:nvPr/>
        </p:nvPicPr>
        <p:blipFill>
          <a:blip r:embed="rId3"/>
          <a:stretch>
            <a:fillRect/>
          </a:stretch>
        </p:blipFill>
        <p:spPr>
          <a:xfrm>
            <a:off x="5601736" y="1366533"/>
            <a:ext cx="7008103" cy="3052340"/>
          </a:xfrm>
          <a:prstGeom prst="rect">
            <a:avLst/>
          </a:prstGeom>
        </p:spPr>
      </p:pic>
      <p:sp>
        <p:nvSpPr>
          <p:cNvPr id="11" name="TextBox 10">
            <a:extLst>
              <a:ext uri="{FF2B5EF4-FFF2-40B4-BE49-F238E27FC236}">
                <a16:creationId xmlns:a16="http://schemas.microsoft.com/office/drawing/2014/main" id="{FBD200B9-9E0F-C874-B797-921940B7238D}"/>
              </a:ext>
            </a:extLst>
          </p:cNvPr>
          <p:cNvSpPr txBox="1"/>
          <p:nvPr/>
        </p:nvSpPr>
        <p:spPr>
          <a:xfrm>
            <a:off x="608086" y="1381786"/>
            <a:ext cx="5120818" cy="3477875"/>
          </a:xfrm>
          <a:prstGeom prst="rect">
            <a:avLst/>
          </a:prstGeom>
          <a:noFill/>
        </p:spPr>
        <p:txBody>
          <a:bodyPr wrap="square" rtlCol="0">
            <a:spAutoFit/>
          </a:bodyPr>
          <a:lstStyle/>
          <a:p>
            <a:r>
              <a:rPr lang="en-US" sz="2000" dirty="0">
                <a:latin typeface="Helvetica" panose="020B0604020202020204" pitchFamily="34" charset="0"/>
                <a:cs typeface="Helvetica" panose="020B0604020202020204" pitchFamily="34" charset="0"/>
              </a:rPr>
              <a:t>10 modified business jets can put about </a:t>
            </a:r>
            <a:br>
              <a:rPr lang="en-US" sz="2000" dirty="0">
                <a:latin typeface="Helvetica" panose="020B0604020202020204" pitchFamily="34" charset="0"/>
                <a:cs typeface="Helvetica" panose="020B0604020202020204" pitchFamily="34" charset="0"/>
              </a:rPr>
            </a:br>
            <a:r>
              <a:rPr lang="en-US" sz="2000" dirty="0">
                <a:latin typeface="Helvetica" panose="020B0604020202020204" pitchFamily="34" charset="0"/>
                <a:cs typeface="Helvetica" panose="020B0604020202020204" pitchFamily="34" charset="0"/>
              </a:rPr>
              <a:t>0.1 Mt-S/year into the mid-latitude stratosphere.</a:t>
            </a:r>
          </a:p>
          <a:p>
            <a:endParaRPr lang="en-US" sz="2000" dirty="0">
              <a:latin typeface="Helvetica" panose="020B0604020202020204" pitchFamily="34" charset="0"/>
              <a:cs typeface="Helvetica" panose="020B0604020202020204" pitchFamily="34" charset="0"/>
            </a:endParaRPr>
          </a:p>
          <a:p>
            <a:r>
              <a:rPr lang="en-US" sz="2000" dirty="0">
                <a:latin typeface="Helvetica" panose="020B0604020202020204" pitchFamily="34" charset="0"/>
                <a:cs typeface="Helvetica" panose="020B0604020202020204" pitchFamily="34" charset="0"/>
              </a:rPr>
              <a:t>This is about the same as the background flow of S into the stratosphere.</a:t>
            </a:r>
          </a:p>
          <a:p>
            <a:endParaRPr lang="en-US" sz="2000" dirty="0">
              <a:latin typeface="Helvetica" panose="020B0604020202020204" pitchFamily="34" charset="0"/>
              <a:cs typeface="Helvetica" panose="020B0604020202020204" pitchFamily="34" charset="0"/>
            </a:endParaRPr>
          </a:p>
          <a:p>
            <a:r>
              <a:rPr lang="en-US" sz="2000" dirty="0">
                <a:latin typeface="Helvetica" panose="020B0604020202020204" pitchFamily="34" charset="0"/>
                <a:cs typeface="Helvetica" panose="020B0604020202020204" pitchFamily="34" charset="0"/>
              </a:rPr>
              <a:t>Cooling of order 0.02 C or about 1 year of warming.</a:t>
            </a:r>
          </a:p>
          <a:p>
            <a:endParaRPr lang="en-US" sz="2000" dirty="0">
              <a:latin typeface="Helvetica" panose="020B0604020202020204" pitchFamily="34" charset="0"/>
              <a:cs typeface="Helvetica" panose="020B0604020202020204" pitchFamily="34" charset="0"/>
            </a:endParaRPr>
          </a:p>
          <a:p>
            <a:endParaRPr lang="en-US" sz="2000" dirty="0">
              <a:latin typeface="Helvetica" panose="020B0604020202020204" pitchFamily="34" charset="0"/>
              <a:cs typeface="Helvetica" panose="020B0604020202020204" pitchFamily="34" charset="0"/>
            </a:endParaRPr>
          </a:p>
        </p:txBody>
      </p:sp>
      <p:sp>
        <p:nvSpPr>
          <p:cNvPr id="12" name="TextBox 11">
            <a:extLst>
              <a:ext uri="{FF2B5EF4-FFF2-40B4-BE49-F238E27FC236}">
                <a16:creationId xmlns:a16="http://schemas.microsoft.com/office/drawing/2014/main" id="{2305E83F-F6D8-F07C-0AB5-40C220C9993E}"/>
              </a:ext>
            </a:extLst>
          </p:cNvPr>
          <p:cNvSpPr txBox="1"/>
          <p:nvPr/>
        </p:nvSpPr>
        <p:spPr>
          <a:xfrm>
            <a:off x="1446286" y="6581021"/>
            <a:ext cx="8839200" cy="276979"/>
          </a:xfrm>
          <a:prstGeom prst="rect">
            <a:avLst/>
          </a:prstGeom>
          <a:noFill/>
        </p:spPr>
        <p:txBody>
          <a:bodyPr wrap="square" lIns="91420" tIns="45710" rIns="91420" bIns="45710" rtlCol="0">
            <a:spAutoFit/>
          </a:bodyPr>
          <a:ls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098" algn="l" rtl="0" eaLnBrk="0" fontAlgn="base" hangingPunct="0">
              <a:spcBef>
                <a:spcPct val="0"/>
              </a:spcBef>
              <a:spcAft>
                <a:spcPct val="0"/>
              </a:spcAft>
              <a:defRPr kern="1200">
                <a:solidFill>
                  <a:schemeClr val="tx1"/>
                </a:solidFill>
                <a:latin typeface="Calibri" pitchFamily="34" charset="0"/>
                <a:ea typeface="+mn-ea"/>
                <a:cs typeface="+mn-cs"/>
              </a:defRPr>
            </a:lvl2pPr>
            <a:lvl3pPr marL="914197" algn="l" rtl="0" eaLnBrk="0" fontAlgn="base" hangingPunct="0">
              <a:spcBef>
                <a:spcPct val="0"/>
              </a:spcBef>
              <a:spcAft>
                <a:spcPct val="0"/>
              </a:spcAft>
              <a:defRPr kern="1200">
                <a:solidFill>
                  <a:schemeClr val="tx1"/>
                </a:solidFill>
                <a:latin typeface="Calibri" pitchFamily="34" charset="0"/>
                <a:ea typeface="+mn-ea"/>
                <a:cs typeface="+mn-cs"/>
              </a:defRPr>
            </a:lvl3pPr>
            <a:lvl4pPr marL="1371296" algn="l" rtl="0" eaLnBrk="0" fontAlgn="base" hangingPunct="0">
              <a:spcBef>
                <a:spcPct val="0"/>
              </a:spcBef>
              <a:spcAft>
                <a:spcPct val="0"/>
              </a:spcAft>
              <a:defRPr kern="1200">
                <a:solidFill>
                  <a:schemeClr val="tx1"/>
                </a:solidFill>
                <a:latin typeface="Calibri" pitchFamily="34" charset="0"/>
                <a:ea typeface="+mn-ea"/>
                <a:cs typeface="+mn-cs"/>
              </a:defRPr>
            </a:lvl4pPr>
            <a:lvl5pPr marL="1828396" algn="l" rtl="0" eaLnBrk="0" fontAlgn="base" hangingPunct="0">
              <a:spcBef>
                <a:spcPct val="0"/>
              </a:spcBef>
              <a:spcAft>
                <a:spcPct val="0"/>
              </a:spcAft>
              <a:defRPr kern="1200">
                <a:solidFill>
                  <a:schemeClr val="tx1"/>
                </a:solidFill>
                <a:latin typeface="Calibri" pitchFamily="34" charset="0"/>
                <a:ea typeface="+mn-ea"/>
                <a:cs typeface="+mn-cs"/>
              </a:defRPr>
            </a:lvl5pPr>
            <a:lvl6pPr marL="2285494" algn="l" defTabSz="914197" rtl="0" eaLnBrk="1" latinLnBrk="0" hangingPunct="1">
              <a:defRPr kern="1200">
                <a:solidFill>
                  <a:schemeClr val="tx1"/>
                </a:solidFill>
                <a:latin typeface="Calibri" pitchFamily="34" charset="0"/>
                <a:ea typeface="+mn-ea"/>
                <a:cs typeface="+mn-cs"/>
              </a:defRPr>
            </a:lvl6pPr>
            <a:lvl7pPr marL="2742592" algn="l" defTabSz="914197" rtl="0" eaLnBrk="1" latinLnBrk="0" hangingPunct="1">
              <a:defRPr kern="1200">
                <a:solidFill>
                  <a:schemeClr val="tx1"/>
                </a:solidFill>
                <a:latin typeface="Calibri" pitchFamily="34" charset="0"/>
                <a:ea typeface="+mn-ea"/>
                <a:cs typeface="+mn-cs"/>
              </a:defRPr>
            </a:lvl7pPr>
            <a:lvl8pPr marL="3199692" algn="l" defTabSz="914197" rtl="0" eaLnBrk="1" latinLnBrk="0" hangingPunct="1">
              <a:defRPr kern="1200">
                <a:solidFill>
                  <a:schemeClr val="tx1"/>
                </a:solidFill>
                <a:latin typeface="Calibri" pitchFamily="34" charset="0"/>
                <a:ea typeface="+mn-ea"/>
                <a:cs typeface="+mn-cs"/>
              </a:defRPr>
            </a:lvl8pPr>
            <a:lvl9pPr marL="3656790" algn="l" defTabSz="914197" rtl="0" eaLnBrk="1" latinLnBrk="0" hangingPunct="1">
              <a:defRPr kern="1200">
                <a:solidFill>
                  <a:schemeClr val="tx1"/>
                </a:solidFill>
                <a:latin typeface="Calibri" pitchFamily="34" charset="0"/>
                <a:ea typeface="+mn-ea"/>
                <a:cs typeface="+mn-cs"/>
              </a:defRPr>
            </a:lvl9pPr>
          </a:lstStyle>
          <a:p>
            <a:r>
              <a:rPr lang="en-US" sz="1200" b="1" dirty="0">
                <a:solidFill>
                  <a:srgbClr val="FF3399"/>
                </a:solidFill>
              </a:rPr>
              <a:t>Solar geoengineering could start soon if it starts small </a:t>
            </a:r>
            <a:r>
              <a:rPr lang="en-US" sz="1200" i="1" dirty="0">
                <a:solidFill>
                  <a:srgbClr val="FF3399"/>
                </a:solidFill>
              </a:rPr>
              <a:t>Technology Review</a:t>
            </a:r>
            <a:r>
              <a:rPr lang="en-US" sz="1200" dirty="0">
                <a:solidFill>
                  <a:srgbClr val="FF3399"/>
                </a:solidFill>
              </a:rPr>
              <a:t>, 2024. Keith &amp; Smith</a:t>
            </a:r>
          </a:p>
        </p:txBody>
      </p:sp>
    </p:spTree>
    <p:extLst>
      <p:ext uri="{BB962C8B-B14F-4D97-AF65-F5344CB8AC3E}">
        <p14:creationId xmlns:p14="http://schemas.microsoft.com/office/powerpoint/2010/main" val="2299766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69F18-5D47-99E5-8255-5E71963F37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AA4386-B126-8F2F-EE0C-F3F2672A0639}"/>
              </a:ext>
            </a:extLst>
          </p:cNvPr>
          <p:cNvSpPr>
            <a:spLocks noGrp="1"/>
          </p:cNvSpPr>
          <p:nvPr>
            <p:ph type="ctrTitle"/>
          </p:nvPr>
        </p:nvSpPr>
        <p:spPr/>
        <p:txBody>
          <a:bodyPr/>
          <a:lstStyle/>
          <a:p>
            <a:r>
              <a:rPr lang="en-US" dirty="0"/>
              <a:t>Comparing SRM methods</a:t>
            </a:r>
          </a:p>
        </p:txBody>
      </p:sp>
      <p:sp>
        <p:nvSpPr>
          <p:cNvPr id="3" name="Subtitle 2">
            <a:extLst>
              <a:ext uri="{FF2B5EF4-FFF2-40B4-BE49-F238E27FC236}">
                <a16:creationId xmlns:a16="http://schemas.microsoft.com/office/drawing/2014/main" id="{DAD553B5-A4CF-A7CE-6415-D01E08FC4E7F}"/>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896530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2057401" y="533400"/>
          <a:ext cx="8077201" cy="5669280"/>
        </p:xfrm>
        <a:graphic>
          <a:graphicData uri="http://schemas.openxmlformats.org/drawingml/2006/table">
            <a:tbl>
              <a:tblPr firstRow="1" bandRow="1">
                <a:tableStyleId>{21E4AEA4-8DFA-4A89-87EB-49C32662AFE0}</a:tableStyleId>
              </a:tblPr>
              <a:tblGrid>
                <a:gridCol w="838201">
                  <a:extLst>
                    <a:ext uri="{9D8B030D-6E8A-4147-A177-3AD203B41FA5}">
                      <a16:colId xmlns:a16="http://schemas.microsoft.com/office/drawing/2014/main" val="2312796788"/>
                    </a:ext>
                  </a:extLst>
                </a:gridCol>
                <a:gridCol w="2895600">
                  <a:extLst>
                    <a:ext uri="{9D8B030D-6E8A-4147-A177-3AD203B41FA5}">
                      <a16:colId xmlns:a16="http://schemas.microsoft.com/office/drawing/2014/main" val="2221285254"/>
                    </a:ext>
                  </a:extLst>
                </a:gridCol>
                <a:gridCol w="2183947">
                  <a:extLst>
                    <a:ext uri="{9D8B030D-6E8A-4147-A177-3AD203B41FA5}">
                      <a16:colId xmlns:a16="http://schemas.microsoft.com/office/drawing/2014/main" val="498985393"/>
                    </a:ext>
                  </a:extLst>
                </a:gridCol>
                <a:gridCol w="2159453">
                  <a:extLst>
                    <a:ext uri="{9D8B030D-6E8A-4147-A177-3AD203B41FA5}">
                      <a16:colId xmlns:a16="http://schemas.microsoft.com/office/drawing/2014/main" val="114997635"/>
                    </a:ext>
                  </a:extLst>
                </a:gridCol>
              </a:tblGrid>
              <a:tr h="518160">
                <a:tc>
                  <a:txBody>
                    <a:bodyPr/>
                    <a:lstStyle/>
                    <a:p>
                      <a:endParaRPr lang="en-US" sz="1400"/>
                    </a:p>
                    <a:p>
                      <a:r>
                        <a:rPr lang="en-US" sz="1400"/>
                        <a:t>Method</a:t>
                      </a:r>
                    </a:p>
                  </a:txBody>
                  <a:tcPr/>
                </a:tc>
                <a:tc>
                  <a:txBody>
                    <a:bodyPr/>
                    <a:lstStyle/>
                    <a:p>
                      <a:r>
                        <a:rPr lang="en-US" sz="1400"/>
                        <a:t>Confidence that substantial global </a:t>
                      </a:r>
                      <a:r>
                        <a:rPr lang="en-US" sz="1400">
                          <a:sym typeface="Symbol" panose="05050102010706020507" pitchFamily="18" charset="2"/>
                        </a:rPr>
                        <a:t></a:t>
                      </a:r>
                      <a:r>
                        <a:rPr lang="en-US" sz="1400"/>
                        <a:t>RF (e.g. &gt; 3 Wm</a:t>
                      </a:r>
                      <a:r>
                        <a:rPr lang="en-US" sz="1400" baseline="30000"/>
                        <a:t>-2</a:t>
                      </a:r>
                      <a:r>
                        <a:rPr lang="en-US" sz="1400"/>
                        <a:t>) is achievable </a:t>
                      </a:r>
                    </a:p>
                  </a:txBody>
                  <a:tcPr/>
                </a:tc>
                <a:tc>
                  <a:txBody>
                    <a:bodyPr/>
                    <a:lstStyle/>
                    <a:p>
                      <a:endParaRPr lang="en-US" sz="1400"/>
                    </a:p>
                    <a:p>
                      <a:r>
                        <a:rPr lang="en-US" sz="1400"/>
                        <a:t>Advantage</a:t>
                      </a:r>
                    </a:p>
                  </a:txBody>
                  <a:tcPr/>
                </a:tc>
                <a:tc>
                  <a:txBody>
                    <a:bodyPr/>
                    <a:lstStyle/>
                    <a:p>
                      <a:endParaRPr lang="en-US" sz="1400"/>
                    </a:p>
                    <a:p>
                      <a:r>
                        <a:rPr lang="en-US" sz="1400"/>
                        <a:t>Disadvantage</a:t>
                      </a:r>
                    </a:p>
                  </a:txBody>
                  <a:tcPr/>
                </a:tc>
                <a:extLst>
                  <a:ext uri="{0D108BD9-81ED-4DB2-BD59-A6C34878D82A}">
                    <a16:rowId xmlns:a16="http://schemas.microsoft.com/office/drawing/2014/main" val="2065289542"/>
                  </a:ext>
                </a:extLst>
              </a:tr>
              <a:tr h="523240">
                <a:tc>
                  <a:txBody>
                    <a:bodyPr/>
                    <a:lstStyle/>
                    <a:p>
                      <a:r>
                        <a:rPr lang="en-US" sz="1400"/>
                        <a:t>Strat sulfates</a:t>
                      </a:r>
                    </a:p>
                  </a:txBody>
                  <a:tcPr/>
                </a:tc>
                <a:tc>
                  <a:txBody>
                    <a:bodyPr/>
                    <a:lstStyle/>
                    <a:p>
                      <a:r>
                        <a:rPr lang="en-US" sz="1400"/>
                        <a:t>Very high: Current technologies can likely be adapted to loft materials and disperse SO</a:t>
                      </a:r>
                      <a:r>
                        <a:rPr lang="en-US" sz="1400" baseline="-25000"/>
                        <a:t>2</a:t>
                      </a:r>
                      <a:r>
                        <a:rPr lang="en-US" sz="1400"/>
                        <a:t> and relevant scales</a:t>
                      </a:r>
                    </a:p>
                  </a:txBody>
                  <a:tcPr/>
                </a:tc>
                <a:tc>
                  <a:txBody>
                    <a:bodyPr/>
                    <a:lstStyle/>
                    <a:p>
                      <a:r>
                        <a:rPr lang="en-US" sz="1400"/>
                        <a:t>Similarity to volcanic sulfate gives </a:t>
                      </a:r>
                      <a:r>
                        <a:rPr lang="en-US" sz="1400">
                          <a:sym typeface="Wingdings" panose="05000000000000000000" pitchFamily="2" charset="2"/>
                        </a:rPr>
                        <a:t>empirical basis for estimating efficacy and risks</a:t>
                      </a:r>
                      <a:endParaRPr lang="en-US" sz="1400"/>
                    </a:p>
                  </a:txBody>
                  <a:tcPr/>
                </a:tc>
                <a:tc>
                  <a:txBody>
                    <a:bodyPr/>
                    <a:lstStyle/>
                    <a:p>
                      <a:pPr marL="0" indent="0">
                        <a:buFont typeface="Arial" panose="020B0604020202020204" pitchFamily="34" charset="0"/>
                        <a:buNone/>
                      </a:pPr>
                      <a:r>
                        <a:rPr lang="en-US" sz="1400"/>
                        <a:t>Hard to adjust zonal distribution; ozone loss; stratospheric heating</a:t>
                      </a:r>
                    </a:p>
                    <a:p>
                      <a:endParaRPr lang="en-US" sz="1400"/>
                    </a:p>
                  </a:txBody>
                  <a:tcPr/>
                </a:tc>
                <a:extLst>
                  <a:ext uri="{0D108BD9-81ED-4DB2-BD59-A6C34878D82A}">
                    <a16:rowId xmlns:a16="http://schemas.microsoft.com/office/drawing/2014/main" val="3056147904"/>
                  </a:ext>
                </a:extLst>
              </a:tr>
              <a:tr h="370840">
                <a:tc>
                  <a:txBody>
                    <a:bodyPr/>
                    <a:lstStyle/>
                    <a:p>
                      <a:r>
                        <a:rPr lang="en-US" sz="1400"/>
                        <a:t>Other strat aerosol</a:t>
                      </a:r>
                    </a:p>
                  </a:txBody>
                  <a:tcPr/>
                </a:tc>
                <a:tc>
                  <a:txBody>
                    <a:bodyPr/>
                    <a:lstStyle/>
                    <a:p>
                      <a:r>
                        <a:rPr lang="en-US" sz="1400"/>
                        <a:t>Moderate: depends on aerosol, lofting similar to sulfate but aerosol dispersal much more uncertain</a:t>
                      </a:r>
                    </a:p>
                  </a:txBody>
                  <a:tcPr/>
                </a:tc>
                <a:tc>
                  <a:txBody>
                    <a:bodyPr/>
                    <a:lstStyle/>
                    <a:p>
                      <a:r>
                        <a:rPr lang="en-US" sz="1400"/>
                        <a:t>Some solid aerosols may have less strat heating and minimal ozone loss</a:t>
                      </a:r>
                    </a:p>
                  </a:txBody>
                  <a:tcPr/>
                </a:tc>
                <a:tc>
                  <a:txBody>
                    <a:bodyPr/>
                    <a:lstStyle/>
                    <a:p>
                      <a:r>
                        <a:rPr lang="en-US" sz="1400"/>
                        <a:t>Hard to adjust zonal distribution; higher uncertainty than sulfates</a:t>
                      </a:r>
                    </a:p>
                  </a:txBody>
                  <a:tcPr/>
                </a:tc>
                <a:extLst>
                  <a:ext uri="{0D108BD9-81ED-4DB2-BD59-A6C34878D82A}">
                    <a16:rowId xmlns:a16="http://schemas.microsoft.com/office/drawing/2014/main" val="3699471732"/>
                  </a:ext>
                </a:extLst>
              </a:tr>
              <a:tr h="370840">
                <a:tc>
                  <a:txBody>
                    <a:bodyPr/>
                    <a:lstStyle/>
                    <a:p>
                      <a:r>
                        <a:rPr lang="en-US" sz="1400"/>
                        <a:t>Marine clouds</a:t>
                      </a:r>
                    </a:p>
                  </a:txBody>
                  <a:tcPr/>
                </a:tc>
                <a:tc>
                  <a:txBody>
                    <a:bodyPr/>
                    <a:lstStyle/>
                    <a:p>
                      <a:r>
                        <a:rPr lang="en-US" sz="1400"/>
                        <a:t>Uncertain: observations support wide range of CCN impact on albedo; significant work on development of spray systems, but no system-level analysis of cost of deployment </a:t>
                      </a:r>
                    </a:p>
                  </a:txBody>
                  <a:tcPr/>
                </a:tc>
                <a:tc>
                  <a:txBody>
                    <a:bodyPr/>
                    <a:lstStyle/>
                    <a:p>
                      <a:r>
                        <a:rPr lang="en-US" sz="1400"/>
                        <a:t>Ability to make local alterations of albedo; ability to albedo modulate on short timescales. </a:t>
                      </a:r>
                    </a:p>
                  </a:txBody>
                  <a:tcPr/>
                </a:tc>
                <a:tc>
                  <a:txBody>
                    <a:bodyPr/>
                    <a:lstStyle/>
                    <a:p>
                      <a:r>
                        <a:rPr lang="en-US" sz="1400"/>
                        <a:t>Only applicable on marine stratus covering ~10% of earth means RF </a:t>
                      </a:r>
                      <a:r>
                        <a:rPr lang="en-US" sz="1400">
                          <a:sym typeface="Wingdings" panose="05000000000000000000" pitchFamily="2" charset="2"/>
                        </a:rPr>
                        <a:t>inherently patchy; fast timescale raises termination risk</a:t>
                      </a:r>
                      <a:endParaRPr lang="en-US" sz="1400"/>
                    </a:p>
                  </a:txBody>
                  <a:tcPr/>
                </a:tc>
                <a:extLst>
                  <a:ext uri="{0D108BD9-81ED-4DB2-BD59-A6C34878D82A}">
                    <a16:rowId xmlns:a16="http://schemas.microsoft.com/office/drawing/2014/main" val="44262901"/>
                  </a:ext>
                </a:extLst>
              </a:tr>
              <a:tr h="370840">
                <a:tc>
                  <a:txBody>
                    <a:bodyPr/>
                    <a:lstStyle/>
                    <a:p>
                      <a:r>
                        <a:rPr lang="en-US" sz="1400"/>
                        <a:t>Cirrus</a:t>
                      </a:r>
                    </a:p>
                  </a:txBody>
                  <a:tcPr/>
                </a:tc>
                <a:tc>
                  <a:txBody>
                    <a:bodyPr/>
                    <a:lstStyle/>
                    <a:p>
                      <a:r>
                        <a:rPr lang="en-US" sz="1400"/>
                        <a:t>Uncertain: deep uncertainty about fraction of cirrus strongly depended on homogeneous nucleation; no studies of dispersal technologies nor system studies examining diffusion off CCN and link to flight profiles</a:t>
                      </a:r>
                    </a:p>
                  </a:txBody>
                  <a:tcPr/>
                </a:tc>
                <a:tc>
                  <a:txBody>
                    <a:bodyPr/>
                    <a:lstStyle/>
                    <a:p>
                      <a:r>
                        <a:rPr lang="en-US" sz="1400"/>
                        <a:t>Works on LW more than SW so could provide better compensation than “perfect” strat or space-based scatters; better RF uniformity that MCB</a:t>
                      </a:r>
                    </a:p>
                  </a:txBody>
                  <a:tcPr/>
                </a:tc>
                <a:tc>
                  <a:txBody>
                    <a:bodyPr/>
                    <a:lstStyle/>
                    <a:p>
                      <a:r>
                        <a:rPr lang="en-US" sz="1400"/>
                        <a:t>More ability to adjust zonal distribution that strat aerosols, perhaps less meridional adjustability.</a:t>
                      </a:r>
                    </a:p>
                    <a:p>
                      <a:endParaRPr lang="en-US" sz="1400"/>
                    </a:p>
                  </a:txBody>
                  <a:tcPr/>
                </a:tc>
                <a:extLst>
                  <a:ext uri="{0D108BD9-81ED-4DB2-BD59-A6C34878D82A}">
                    <a16:rowId xmlns:a16="http://schemas.microsoft.com/office/drawing/2014/main" val="1838915038"/>
                  </a:ext>
                </a:extLst>
              </a:tr>
              <a:tr h="370840">
                <a:tc>
                  <a:txBody>
                    <a:bodyPr/>
                    <a:lstStyle/>
                    <a:p>
                      <a:r>
                        <a:rPr lang="en-US" sz="1400"/>
                        <a:t>Space based</a:t>
                      </a:r>
                    </a:p>
                  </a:txBody>
                  <a:tcPr/>
                </a:tc>
                <a:tc>
                  <a:txBody>
                    <a:bodyPr/>
                    <a:lstStyle/>
                    <a:p>
                      <a:r>
                        <a:rPr lang="en-US" sz="1400"/>
                        <a:t>Low physical uncertainty, but deep technological uncertainties about cost and feasibility  </a:t>
                      </a:r>
                    </a:p>
                  </a:txBody>
                  <a:tcPr/>
                </a:tc>
                <a:tc>
                  <a:txBody>
                    <a:bodyPr/>
                    <a:lstStyle/>
                    <a:p>
                      <a:r>
                        <a:rPr lang="en-US" sz="1400"/>
                        <a:t>Possibility of near “perfect” alteration of solar constant. Spectral tailoring may be easier </a:t>
                      </a:r>
                    </a:p>
                  </a:txBody>
                  <a:tcPr/>
                </a:tc>
                <a:tc>
                  <a:txBody>
                    <a:bodyPr/>
                    <a:lstStyle/>
                    <a:p>
                      <a:r>
                        <a:rPr lang="en-US" sz="1400"/>
                        <a:t>Some methods (e.g. L1 point) would not allow zonal or meridional tailoring of RF</a:t>
                      </a:r>
                    </a:p>
                  </a:txBody>
                  <a:tcPr/>
                </a:tc>
                <a:extLst>
                  <a:ext uri="{0D108BD9-81ED-4DB2-BD59-A6C34878D82A}">
                    <a16:rowId xmlns:a16="http://schemas.microsoft.com/office/drawing/2014/main" val="328161073"/>
                  </a:ext>
                </a:extLst>
              </a:tr>
            </a:tbl>
          </a:graphicData>
        </a:graphic>
      </p:graphicFrame>
      <p:sp>
        <p:nvSpPr>
          <p:cNvPr id="4" name="TextBox 11">
            <a:extLst>
              <a:ext uri="{FF2B5EF4-FFF2-40B4-BE49-F238E27FC236}">
                <a16:creationId xmlns:a16="http://schemas.microsoft.com/office/drawing/2014/main" id="{A970D399-4BF7-4E68-839A-4932E9A81165}"/>
              </a:ext>
            </a:extLst>
          </p:cNvPr>
          <p:cNvSpPr txBox="1"/>
          <p:nvPr/>
        </p:nvSpPr>
        <p:spPr>
          <a:xfrm>
            <a:off x="1524000" y="6396356"/>
            <a:ext cx="8839200" cy="461645"/>
          </a:xfrm>
          <a:prstGeom prst="rect">
            <a:avLst/>
          </a:prstGeom>
          <a:noFill/>
        </p:spPr>
        <p:txBody>
          <a:bodyPr wrap="square" lIns="91420" tIns="45710" rIns="91420" bIns="45710" rtlCol="0">
            <a:spAutoFit/>
          </a:bodyPr>
          <a:ls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098" algn="l" rtl="0" eaLnBrk="0" fontAlgn="base" hangingPunct="0">
              <a:spcBef>
                <a:spcPct val="0"/>
              </a:spcBef>
              <a:spcAft>
                <a:spcPct val="0"/>
              </a:spcAft>
              <a:defRPr kern="1200">
                <a:solidFill>
                  <a:schemeClr val="tx1"/>
                </a:solidFill>
                <a:latin typeface="Calibri" pitchFamily="34" charset="0"/>
                <a:ea typeface="+mn-ea"/>
                <a:cs typeface="+mn-cs"/>
              </a:defRPr>
            </a:lvl2pPr>
            <a:lvl3pPr marL="914197" algn="l" rtl="0" eaLnBrk="0" fontAlgn="base" hangingPunct="0">
              <a:spcBef>
                <a:spcPct val="0"/>
              </a:spcBef>
              <a:spcAft>
                <a:spcPct val="0"/>
              </a:spcAft>
              <a:defRPr kern="1200">
                <a:solidFill>
                  <a:schemeClr val="tx1"/>
                </a:solidFill>
                <a:latin typeface="Calibri" pitchFamily="34" charset="0"/>
                <a:ea typeface="+mn-ea"/>
                <a:cs typeface="+mn-cs"/>
              </a:defRPr>
            </a:lvl3pPr>
            <a:lvl4pPr marL="1371296" algn="l" rtl="0" eaLnBrk="0" fontAlgn="base" hangingPunct="0">
              <a:spcBef>
                <a:spcPct val="0"/>
              </a:spcBef>
              <a:spcAft>
                <a:spcPct val="0"/>
              </a:spcAft>
              <a:defRPr kern="1200">
                <a:solidFill>
                  <a:schemeClr val="tx1"/>
                </a:solidFill>
                <a:latin typeface="Calibri" pitchFamily="34" charset="0"/>
                <a:ea typeface="+mn-ea"/>
                <a:cs typeface="+mn-cs"/>
              </a:defRPr>
            </a:lvl4pPr>
            <a:lvl5pPr marL="1828396" algn="l" rtl="0" eaLnBrk="0" fontAlgn="base" hangingPunct="0">
              <a:spcBef>
                <a:spcPct val="0"/>
              </a:spcBef>
              <a:spcAft>
                <a:spcPct val="0"/>
              </a:spcAft>
              <a:defRPr kern="1200">
                <a:solidFill>
                  <a:schemeClr val="tx1"/>
                </a:solidFill>
                <a:latin typeface="Calibri" pitchFamily="34" charset="0"/>
                <a:ea typeface="+mn-ea"/>
                <a:cs typeface="+mn-cs"/>
              </a:defRPr>
            </a:lvl5pPr>
            <a:lvl6pPr marL="2285494" algn="l" defTabSz="914197" rtl="0" eaLnBrk="1" latinLnBrk="0" hangingPunct="1">
              <a:defRPr kern="1200">
                <a:solidFill>
                  <a:schemeClr val="tx1"/>
                </a:solidFill>
                <a:latin typeface="Calibri" pitchFamily="34" charset="0"/>
                <a:ea typeface="+mn-ea"/>
                <a:cs typeface="+mn-cs"/>
              </a:defRPr>
            </a:lvl6pPr>
            <a:lvl7pPr marL="2742592" algn="l" defTabSz="914197" rtl="0" eaLnBrk="1" latinLnBrk="0" hangingPunct="1">
              <a:defRPr kern="1200">
                <a:solidFill>
                  <a:schemeClr val="tx1"/>
                </a:solidFill>
                <a:latin typeface="Calibri" pitchFamily="34" charset="0"/>
                <a:ea typeface="+mn-ea"/>
                <a:cs typeface="+mn-cs"/>
              </a:defRPr>
            </a:lvl7pPr>
            <a:lvl8pPr marL="3199692" algn="l" defTabSz="914197" rtl="0" eaLnBrk="1" latinLnBrk="0" hangingPunct="1">
              <a:defRPr kern="1200">
                <a:solidFill>
                  <a:schemeClr val="tx1"/>
                </a:solidFill>
                <a:latin typeface="Calibri" pitchFamily="34" charset="0"/>
                <a:ea typeface="+mn-ea"/>
                <a:cs typeface="+mn-cs"/>
              </a:defRPr>
            </a:lvl8pPr>
            <a:lvl9pPr marL="3656790" algn="l" defTabSz="914197" rtl="0" eaLnBrk="1" latinLnBrk="0" hangingPunct="1">
              <a:defRPr kern="1200">
                <a:solidFill>
                  <a:schemeClr val="tx1"/>
                </a:solidFill>
                <a:latin typeface="Calibri" pitchFamily="34" charset="0"/>
                <a:ea typeface="+mn-ea"/>
                <a:cs typeface="+mn-cs"/>
              </a:defRPr>
            </a:lvl9pPr>
          </a:lstStyle>
          <a:p>
            <a:r>
              <a:rPr lang="en-US" sz="1200" b="1" dirty="0">
                <a:solidFill>
                  <a:srgbClr val="FF3399"/>
                </a:solidFill>
              </a:rPr>
              <a:t>Solar geoengineering as part of an overall strategy for meeting the 1.5°C Paris target, </a:t>
            </a:r>
            <a:r>
              <a:rPr lang="en-US" sz="1200" dirty="0">
                <a:solidFill>
                  <a:srgbClr val="FF3399"/>
                </a:solidFill>
              </a:rPr>
              <a:t>MacMartin, Ricke, and Keith, Philosophical Transactions of the Royal Society, 2018</a:t>
            </a:r>
          </a:p>
        </p:txBody>
      </p:sp>
    </p:spTree>
    <p:extLst>
      <p:ext uri="{BB962C8B-B14F-4D97-AF65-F5344CB8AC3E}">
        <p14:creationId xmlns:p14="http://schemas.microsoft.com/office/powerpoint/2010/main" val="3476304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BCFDC-48F4-4151-9609-04AEED6CD780}"/>
              </a:ext>
            </a:extLst>
          </p:cNvPr>
          <p:cNvSpPr>
            <a:spLocks noGrp="1"/>
          </p:cNvSpPr>
          <p:nvPr>
            <p:ph type="title"/>
          </p:nvPr>
        </p:nvSpPr>
        <p:spPr/>
        <p:txBody>
          <a:bodyPr/>
          <a:lstStyle/>
          <a:p>
            <a:r>
              <a:rPr lang="en-US" dirty="0"/>
              <a:t>Latham 1990</a:t>
            </a:r>
          </a:p>
        </p:txBody>
      </p:sp>
      <p:sp>
        <p:nvSpPr>
          <p:cNvPr id="3" name="Content Placeholder 2">
            <a:extLst>
              <a:ext uri="{FF2B5EF4-FFF2-40B4-BE49-F238E27FC236}">
                <a16:creationId xmlns:a16="http://schemas.microsoft.com/office/drawing/2014/main" id="{A9808B79-2804-41B7-B6B8-20C8F6E4D3E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07EF708-43A6-44FE-BC43-D235D31F210E}"/>
              </a:ext>
            </a:extLst>
          </p:cNvPr>
          <p:cNvSpPr>
            <a:spLocks noGrp="1"/>
          </p:cNvSpPr>
          <p:nvPr>
            <p:ph type="sldNum" sz="quarter" idx="12"/>
          </p:nvPr>
        </p:nvSpPr>
        <p:spPr/>
        <p:txBody>
          <a:bodyPr/>
          <a:lstStyle/>
          <a:p>
            <a:pPr>
              <a:defRPr/>
            </a:pPr>
            <a:fld id="{3D2792AA-6FCC-493F-95EB-E7F782269BB4}" type="slidenum">
              <a:rPr lang="en-US">
                <a:solidFill>
                  <a:srgbClr val="000000"/>
                </a:solidFill>
              </a:rPr>
              <a:pPr>
                <a:defRPr/>
              </a:pPr>
              <a:t>23</a:t>
            </a:fld>
            <a:endParaRPr lang="en-US" dirty="0">
              <a:solidFill>
                <a:srgbClr val="000000"/>
              </a:solidFill>
            </a:endParaRPr>
          </a:p>
        </p:txBody>
      </p:sp>
      <p:pic>
        <p:nvPicPr>
          <p:cNvPr id="5" name="Picture 4">
            <a:extLst>
              <a:ext uri="{FF2B5EF4-FFF2-40B4-BE49-F238E27FC236}">
                <a16:creationId xmlns:a16="http://schemas.microsoft.com/office/drawing/2014/main" id="{47A17EEA-B61E-44AB-9560-5877AA649F6E}"/>
              </a:ext>
            </a:extLst>
          </p:cNvPr>
          <p:cNvPicPr>
            <a:picLocks noChangeAspect="1"/>
          </p:cNvPicPr>
          <p:nvPr/>
        </p:nvPicPr>
        <p:blipFill>
          <a:blip r:embed="rId2"/>
          <a:stretch>
            <a:fillRect/>
          </a:stretch>
        </p:blipFill>
        <p:spPr>
          <a:xfrm>
            <a:off x="1524000" y="815855"/>
            <a:ext cx="9144000" cy="5226290"/>
          </a:xfrm>
          <a:prstGeom prst="rect">
            <a:avLst/>
          </a:prstGeom>
        </p:spPr>
      </p:pic>
    </p:spTree>
    <p:extLst>
      <p:ext uri="{BB962C8B-B14F-4D97-AF65-F5344CB8AC3E}">
        <p14:creationId xmlns:p14="http://schemas.microsoft.com/office/powerpoint/2010/main" val="3622039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0BE7B-9A2B-4A9E-9D91-21236400BF0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0EE4AED-CB9C-47AD-A57A-5620CFD0C6E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1D1AA0F-D7D3-448A-9E23-090F03231C45}"/>
              </a:ext>
            </a:extLst>
          </p:cNvPr>
          <p:cNvSpPr>
            <a:spLocks noGrp="1"/>
          </p:cNvSpPr>
          <p:nvPr>
            <p:ph type="sldNum" sz="quarter" idx="12"/>
          </p:nvPr>
        </p:nvSpPr>
        <p:spPr/>
        <p:txBody>
          <a:bodyPr/>
          <a:lstStyle/>
          <a:p>
            <a:pPr>
              <a:defRPr/>
            </a:pPr>
            <a:fld id="{3D2792AA-6FCC-493F-95EB-E7F782269BB4}" type="slidenum">
              <a:rPr lang="en-US">
                <a:solidFill>
                  <a:srgbClr val="000000"/>
                </a:solidFill>
              </a:rPr>
              <a:pPr>
                <a:defRPr/>
              </a:pPr>
              <a:t>24</a:t>
            </a:fld>
            <a:endParaRPr lang="en-US" dirty="0">
              <a:solidFill>
                <a:srgbClr val="000000"/>
              </a:solidFill>
            </a:endParaRPr>
          </a:p>
        </p:txBody>
      </p:sp>
      <p:pic>
        <p:nvPicPr>
          <p:cNvPr id="5" name="Picture 4">
            <a:extLst>
              <a:ext uri="{FF2B5EF4-FFF2-40B4-BE49-F238E27FC236}">
                <a16:creationId xmlns:a16="http://schemas.microsoft.com/office/drawing/2014/main" id="{08718358-6472-404D-A0D8-7998572010B3}"/>
              </a:ext>
            </a:extLst>
          </p:cNvPr>
          <p:cNvPicPr>
            <a:picLocks noChangeAspect="1"/>
          </p:cNvPicPr>
          <p:nvPr/>
        </p:nvPicPr>
        <p:blipFill>
          <a:blip r:embed="rId3"/>
          <a:stretch>
            <a:fillRect/>
          </a:stretch>
        </p:blipFill>
        <p:spPr>
          <a:xfrm>
            <a:off x="1524000" y="-1"/>
            <a:ext cx="9144000" cy="7788911"/>
          </a:xfrm>
          <a:prstGeom prst="rect">
            <a:avLst/>
          </a:prstGeom>
        </p:spPr>
      </p:pic>
    </p:spTree>
    <p:extLst>
      <p:ext uri="{BB962C8B-B14F-4D97-AF65-F5344CB8AC3E}">
        <p14:creationId xmlns:p14="http://schemas.microsoft.com/office/powerpoint/2010/main" val="1801263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BBE88-8DF8-4C98-9533-A7CE7823427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08E40D8-BD32-41CB-9E5C-2E913F2B1B4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9E95CB1-20E1-4800-AA64-C7D81F3F5FE0}"/>
              </a:ext>
            </a:extLst>
          </p:cNvPr>
          <p:cNvSpPr>
            <a:spLocks noGrp="1"/>
          </p:cNvSpPr>
          <p:nvPr>
            <p:ph type="sldNum" sz="quarter" idx="12"/>
          </p:nvPr>
        </p:nvSpPr>
        <p:spPr/>
        <p:txBody>
          <a:bodyPr/>
          <a:lstStyle/>
          <a:p>
            <a:pPr>
              <a:defRPr/>
            </a:pPr>
            <a:fld id="{3D2792AA-6FCC-493F-95EB-E7F782269BB4}" type="slidenum">
              <a:rPr lang="en-US">
                <a:solidFill>
                  <a:srgbClr val="000000"/>
                </a:solidFill>
              </a:rPr>
              <a:pPr>
                <a:defRPr/>
              </a:pPr>
              <a:t>25</a:t>
            </a:fld>
            <a:endParaRPr lang="en-US" dirty="0">
              <a:solidFill>
                <a:srgbClr val="000000"/>
              </a:solidFill>
            </a:endParaRPr>
          </a:p>
        </p:txBody>
      </p:sp>
      <p:pic>
        <p:nvPicPr>
          <p:cNvPr id="5" name="Picture 4">
            <a:extLst>
              <a:ext uri="{FF2B5EF4-FFF2-40B4-BE49-F238E27FC236}">
                <a16:creationId xmlns:a16="http://schemas.microsoft.com/office/drawing/2014/main" id="{BE2AC23D-F148-44D6-8C67-297CF0ED18E0}"/>
              </a:ext>
            </a:extLst>
          </p:cNvPr>
          <p:cNvPicPr>
            <a:picLocks noChangeAspect="1"/>
          </p:cNvPicPr>
          <p:nvPr/>
        </p:nvPicPr>
        <p:blipFill>
          <a:blip r:embed="rId2"/>
          <a:stretch>
            <a:fillRect/>
          </a:stretch>
        </p:blipFill>
        <p:spPr>
          <a:xfrm>
            <a:off x="1524000" y="167809"/>
            <a:ext cx="9144000" cy="6522382"/>
          </a:xfrm>
          <a:prstGeom prst="rect">
            <a:avLst/>
          </a:prstGeom>
        </p:spPr>
      </p:pic>
    </p:spTree>
    <p:extLst>
      <p:ext uri="{BB962C8B-B14F-4D97-AF65-F5344CB8AC3E}">
        <p14:creationId xmlns:p14="http://schemas.microsoft.com/office/powerpoint/2010/main" val="4233732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4464E-6414-4D4C-A13D-18757F5A3498}"/>
              </a:ext>
            </a:extLst>
          </p:cNvPr>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0532166-9FBB-4386-AF64-716F081F9EF1}"/>
                  </a:ext>
                </a:extLst>
              </p:cNvPr>
              <p:cNvSpPr>
                <a:spLocks noGrp="1"/>
              </p:cNvSpPr>
              <p:nvPr>
                <p:ph idx="1"/>
              </p:nvPr>
            </p:nvSpPr>
            <p:spPr>
              <a:xfrm>
                <a:off x="5727166" y="1903784"/>
                <a:ext cx="3710135" cy="3050433"/>
              </a:xfrm>
            </p:spPr>
            <p:txBody>
              <a:bodyPr/>
              <a:lstStyle/>
              <a:p>
                <a:r>
                  <a:rPr lang="en-US" b="1" i="1" dirty="0"/>
                  <a:t>Optical thickness </a:t>
                </a:r>
                <a:r>
                  <a:rPr lang="en-US" dirty="0"/>
                  <a:t>is the natural log of the transmittance </a:t>
                </a:r>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𝜏</m:t>
                          </m:r>
                        </m:sup>
                      </m:sSup>
                    </m:oMath>
                  </m:oMathPara>
                </a14:m>
                <a:endParaRPr lang="en-US" dirty="0"/>
              </a:p>
              <a:p>
                <a:endParaRPr lang="en-US" dirty="0"/>
              </a:p>
              <a:p>
                <a:r>
                  <a:rPr lang="en-US" dirty="0"/>
                  <a:t>Where </a:t>
                </a:r>
                <a:r>
                  <a:rPr lang="en-US" b="1" i="1" dirty="0"/>
                  <a:t>transmittance</a:t>
                </a:r>
                <a:r>
                  <a:rPr lang="en-US" dirty="0"/>
                  <a:t> is the fraction of light that is transmitted without any scattering or absorption </a:t>
                </a:r>
              </a:p>
              <a:p>
                <a:endParaRPr lang="en-US" dirty="0"/>
              </a:p>
              <a:p>
                <a:r>
                  <a:rPr lang="en-US" dirty="0"/>
                  <a:t>For a constant liquid water amount the optical thickness proportional to number to the 1/3:</a:t>
                </a:r>
              </a:p>
              <a:p>
                <a:endParaRPr lang="en-US" dirty="0"/>
              </a:p>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𝜏</m:t>
                      </m:r>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𝑁</m:t>
                          </m:r>
                        </m:e>
                        <m:sup>
                          <m:r>
                            <a:rPr lang="en-US" b="0" i="1" smtClean="0">
                              <a:latin typeface="Cambria Math" panose="02040503050406030204" pitchFamily="18" charset="0"/>
                              <a:ea typeface="Cambria Math" panose="02040503050406030204" pitchFamily="18" charset="0"/>
                            </a:rPr>
                            <m:t>1/3</m:t>
                          </m:r>
                        </m:sup>
                      </m:sSup>
                    </m:oMath>
                  </m:oMathPara>
                </a14:m>
                <a:endParaRPr lang="en-US" dirty="0"/>
              </a:p>
              <a:p>
                <a:endParaRPr lang="en-US" dirty="0"/>
              </a:p>
            </p:txBody>
          </p:sp>
        </mc:Choice>
        <mc:Fallback xmlns="">
          <p:sp>
            <p:nvSpPr>
              <p:cNvPr id="3" name="Content Placeholder 2">
                <a:extLst>
                  <a:ext uri="{FF2B5EF4-FFF2-40B4-BE49-F238E27FC236}">
                    <a16:creationId xmlns:a16="http://schemas.microsoft.com/office/drawing/2014/main" id="{F0532166-9FBB-4386-AF64-716F081F9EF1}"/>
                  </a:ext>
                </a:extLst>
              </p:cNvPr>
              <p:cNvSpPr>
                <a:spLocks noGrp="1" noRot="1" noChangeAspect="1" noMove="1" noResize="1" noEditPoints="1" noAdjustHandles="1" noChangeArrowheads="1" noChangeShapeType="1" noTextEdit="1"/>
              </p:cNvSpPr>
              <p:nvPr>
                <p:ph idx="1"/>
              </p:nvPr>
            </p:nvSpPr>
            <p:spPr>
              <a:xfrm>
                <a:off x="5727166" y="1903784"/>
                <a:ext cx="3710135" cy="3050433"/>
              </a:xfrm>
              <a:blipFill>
                <a:blip r:embed="rId2"/>
                <a:stretch>
                  <a:fillRect l="-1314" t="-998" r="-1314" b="-4810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63E1D587-908F-4074-895C-5091BE852138}"/>
              </a:ext>
            </a:extLst>
          </p:cNvPr>
          <p:cNvSpPr>
            <a:spLocks noGrp="1"/>
          </p:cNvSpPr>
          <p:nvPr>
            <p:ph type="sldNum" sz="quarter" idx="12"/>
          </p:nvPr>
        </p:nvSpPr>
        <p:spPr/>
        <p:txBody>
          <a:bodyPr/>
          <a:lstStyle/>
          <a:p>
            <a:pPr>
              <a:defRPr/>
            </a:pPr>
            <a:fld id="{3D2792AA-6FCC-493F-95EB-E7F782269BB4}" type="slidenum">
              <a:rPr lang="en-US">
                <a:solidFill>
                  <a:srgbClr val="000000"/>
                </a:solidFill>
              </a:rPr>
              <a:pPr>
                <a:defRPr/>
              </a:pPr>
              <a:t>26</a:t>
            </a:fld>
            <a:endParaRPr lang="en-US" dirty="0">
              <a:solidFill>
                <a:srgbClr val="000000"/>
              </a:solidFill>
            </a:endParaRPr>
          </a:p>
        </p:txBody>
      </p:sp>
      <p:pic>
        <p:nvPicPr>
          <p:cNvPr id="5" name="Picture 4">
            <a:extLst>
              <a:ext uri="{FF2B5EF4-FFF2-40B4-BE49-F238E27FC236}">
                <a16:creationId xmlns:a16="http://schemas.microsoft.com/office/drawing/2014/main" id="{D9386100-D271-435A-8D33-514BC5CFEE41}"/>
              </a:ext>
            </a:extLst>
          </p:cNvPr>
          <p:cNvPicPr>
            <a:picLocks noChangeAspect="1"/>
          </p:cNvPicPr>
          <p:nvPr/>
        </p:nvPicPr>
        <p:blipFill>
          <a:blip r:embed="rId3"/>
          <a:stretch>
            <a:fillRect/>
          </a:stretch>
        </p:blipFill>
        <p:spPr>
          <a:xfrm>
            <a:off x="1642412" y="164707"/>
            <a:ext cx="3322178" cy="3555369"/>
          </a:xfrm>
          <a:prstGeom prst="rect">
            <a:avLst/>
          </a:prstGeom>
        </p:spPr>
      </p:pic>
      <p:pic>
        <p:nvPicPr>
          <p:cNvPr id="6" name="Picture 5">
            <a:extLst>
              <a:ext uri="{FF2B5EF4-FFF2-40B4-BE49-F238E27FC236}">
                <a16:creationId xmlns:a16="http://schemas.microsoft.com/office/drawing/2014/main" id="{D39C9152-55D5-44AA-8D49-B636A4D11C6C}"/>
              </a:ext>
            </a:extLst>
          </p:cNvPr>
          <p:cNvPicPr>
            <a:picLocks noChangeAspect="1"/>
          </p:cNvPicPr>
          <p:nvPr/>
        </p:nvPicPr>
        <p:blipFill>
          <a:blip r:embed="rId4"/>
          <a:stretch>
            <a:fillRect/>
          </a:stretch>
        </p:blipFill>
        <p:spPr>
          <a:xfrm>
            <a:off x="4964590" y="164707"/>
            <a:ext cx="5235286" cy="1490529"/>
          </a:xfrm>
          <a:prstGeom prst="rect">
            <a:avLst/>
          </a:prstGeom>
        </p:spPr>
      </p:pic>
    </p:spTree>
    <p:extLst>
      <p:ext uri="{BB962C8B-B14F-4D97-AF65-F5344CB8AC3E}">
        <p14:creationId xmlns:p14="http://schemas.microsoft.com/office/powerpoint/2010/main" val="1696338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2C609-C981-A72C-D60F-DB2F54FF88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8148CCF-9732-2505-64F4-C7F24661FC0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4CAAEF-31A9-0048-5440-D9F1A5D5D234}"/>
              </a:ext>
            </a:extLst>
          </p:cNvPr>
          <p:cNvSpPr>
            <a:spLocks noGrp="1"/>
          </p:cNvSpPr>
          <p:nvPr>
            <p:ph type="sldNum" sz="quarter" idx="12"/>
          </p:nvPr>
        </p:nvSpPr>
        <p:spPr/>
        <p:txBody>
          <a:bodyPr/>
          <a:lstStyle/>
          <a:p>
            <a:pPr>
              <a:defRPr/>
            </a:pPr>
            <a:fld id="{3D2792AA-6FCC-493F-95EB-E7F782269BB4}" type="slidenum">
              <a:rPr lang="en-US" smtClean="0">
                <a:solidFill>
                  <a:srgbClr val="000000"/>
                </a:solidFill>
              </a:rPr>
              <a:pPr>
                <a:defRPr/>
              </a:pPr>
              <a:t>27</a:t>
            </a:fld>
            <a:endParaRPr lang="en-US" dirty="0">
              <a:solidFill>
                <a:srgbClr val="000000"/>
              </a:solidFill>
            </a:endParaRPr>
          </a:p>
        </p:txBody>
      </p:sp>
      <p:pic>
        <p:nvPicPr>
          <p:cNvPr id="1026" name="Picture 2" descr="MCB Plume over Great Barrier Reef">
            <a:extLst>
              <a:ext uri="{FF2B5EF4-FFF2-40B4-BE49-F238E27FC236}">
                <a16:creationId xmlns:a16="http://schemas.microsoft.com/office/drawing/2014/main" id="{9E22080C-40C9-51A7-D502-5505B350CB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42" y="-1178843"/>
            <a:ext cx="12352442" cy="82273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8AF6FB2-3689-6DA2-517D-7AA7E6C0212A}"/>
              </a:ext>
            </a:extLst>
          </p:cNvPr>
          <p:cNvSpPr txBox="1"/>
          <p:nvPr/>
        </p:nvSpPr>
        <p:spPr>
          <a:xfrm>
            <a:off x="1524000" y="6396356"/>
            <a:ext cx="9144000" cy="276979"/>
          </a:xfrm>
          <a:prstGeom prst="rect">
            <a:avLst/>
          </a:prstGeom>
          <a:noFill/>
        </p:spPr>
        <p:txBody>
          <a:bodyPr wrap="square" lIns="91420" tIns="45710" rIns="91420" bIns="45710" rtlCol="0">
            <a:spAutoFit/>
          </a:bodyPr>
          <a:lstStyle/>
          <a:p>
            <a:r>
              <a:rPr lang="en-US" sz="1200" dirty="0">
                <a:solidFill>
                  <a:schemeClr val="bg1">
                    <a:lumMod val="50000"/>
                  </a:schemeClr>
                </a:solidFill>
              </a:rPr>
              <a:t>Credit: Brendan Kelaher, Southern Cross University</a:t>
            </a:r>
          </a:p>
        </p:txBody>
      </p:sp>
    </p:spTree>
    <p:extLst>
      <p:ext uri="{BB962C8B-B14F-4D97-AF65-F5344CB8AC3E}">
        <p14:creationId xmlns:p14="http://schemas.microsoft.com/office/powerpoint/2010/main" val="4265774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7138-D69B-1039-B957-387215E2A1D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C88E54-77C2-C485-252D-0C3C457A37E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65F6815-4CDC-277A-1DAD-D89400EE8A47}"/>
              </a:ext>
            </a:extLst>
          </p:cNvPr>
          <p:cNvSpPr>
            <a:spLocks noGrp="1"/>
          </p:cNvSpPr>
          <p:nvPr>
            <p:ph type="sldNum" sz="quarter" idx="12"/>
          </p:nvPr>
        </p:nvSpPr>
        <p:spPr/>
        <p:txBody>
          <a:bodyPr/>
          <a:lstStyle/>
          <a:p>
            <a:pPr>
              <a:defRPr/>
            </a:pPr>
            <a:fld id="{3D2792AA-6FCC-493F-95EB-E7F782269BB4}" type="slidenum">
              <a:rPr lang="en-US" smtClean="0">
                <a:solidFill>
                  <a:srgbClr val="000000"/>
                </a:solidFill>
              </a:rPr>
              <a:pPr>
                <a:defRPr/>
              </a:pPr>
              <a:t>28</a:t>
            </a:fld>
            <a:endParaRPr lang="en-US" dirty="0">
              <a:solidFill>
                <a:srgbClr val="000000"/>
              </a:solidFill>
            </a:endParaRPr>
          </a:p>
        </p:txBody>
      </p:sp>
      <p:pic>
        <p:nvPicPr>
          <p:cNvPr id="2050" name="Picture 2" descr="An infographic depicting a ship spraying sea salt into the atmosphere accompanied by the atmospheric forces acting on the spray.">
            <a:extLst>
              <a:ext uri="{FF2B5EF4-FFF2-40B4-BE49-F238E27FC236}">
                <a16:creationId xmlns:a16="http://schemas.microsoft.com/office/drawing/2014/main" id="{CD5494A9-1444-D290-C44B-D8BDAD9F6B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26" y="629785"/>
            <a:ext cx="12347052" cy="545006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B3224C3-C02B-08EC-477F-5D4AA8D60653}"/>
              </a:ext>
            </a:extLst>
          </p:cNvPr>
          <p:cNvSpPr txBox="1"/>
          <p:nvPr/>
        </p:nvSpPr>
        <p:spPr>
          <a:xfrm>
            <a:off x="1524000" y="6396356"/>
            <a:ext cx="9144000" cy="276979"/>
          </a:xfrm>
          <a:prstGeom prst="rect">
            <a:avLst/>
          </a:prstGeom>
          <a:noFill/>
        </p:spPr>
        <p:txBody>
          <a:bodyPr wrap="square" lIns="91420" tIns="45710" rIns="91420" bIns="45710" rtlCol="0">
            <a:spAutoFit/>
          </a:bodyPr>
          <a:lstStyle/>
          <a:p>
            <a:r>
              <a:rPr lang="en-US" sz="1200" dirty="0">
                <a:solidFill>
                  <a:schemeClr val="bg1">
                    <a:lumMod val="50000"/>
                  </a:schemeClr>
                </a:solidFill>
              </a:rPr>
              <a:t>Credit: </a:t>
            </a:r>
            <a:r>
              <a:rPr lang="en-US" sz="1200" dirty="0" err="1">
                <a:solidFill>
                  <a:schemeClr val="bg1">
                    <a:lumMod val="50000"/>
                  </a:schemeClr>
                </a:solidFill>
              </a:rPr>
              <a:t>Sorooshian</a:t>
            </a:r>
            <a:r>
              <a:rPr lang="en-US" sz="1200" dirty="0">
                <a:solidFill>
                  <a:schemeClr val="bg1">
                    <a:lumMod val="50000"/>
                  </a:schemeClr>
                </a:solidFill>
              </a:rPr>
              <a:t> et al</a:t>
            </a:r>
          </a:p>
        </p:txBody>
      </p:sp>
    </p:spTree>
    <p:extLst>
      <p:ext uri="{BB962C8B-B14F-4D97-AF65-F5344CB8AC3E}">
        <p14:creationId xmlns:p14="http://schemas.microsoft.com/office/powerpoint/2010/main" val="1579747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61B78-50AB-C9C3-01D2-73C71C1B0818}"/>
            </a:ext>
          </a:extLst>
        </p:cNvPr>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89AF4002-94C0-D231-E679-CDE18EEE0F50}"/>
              </a:ext>
            </a:extLst>
          </p:cNvPr>
          <p:cNvGraphicFramePr>
            <a:graphicFrameLocks noGrp="1"/>
          </p:cNvGraphicFramePr>
          <p:nvPr>
            <p:ph idx="1"/>
          </p:nvPr>
        </p:nvGraphicFramePr>
        <p:xfrm>
          <a:off x="2057401" y="533400"/>
          <a:ext cx="8077201" cy="5669280"/>
        </p:xfrm>
        <a:graphic>
          <a:graphicData uri="http://schemas.openxmlformats.org/drawingml/2006/table">
            <a:tbl>
              <a:tblPr firstRow="1" bandRow="1">
                <a:tableStyleId>{21E4AEA4-8DFA-4A89-87EB-49C32662AFE0}</a:tableStyleId>
              </a:tblPr>
              <a:tblGrid>
                <a:gridCol w="838201">
                  <a:extLst>
                    <a:ext uri="{9D8B030D-6E8A-4147-A177-3AD203B41FA5}">
                      <a16:colId xmlns:a16="http://schemas.microsoft.com/office/drawing/2014/main" val="2312796788"/>
                    </a:ext>
                  </a:extLst>
                </a:gridCol>
                <a:gridCol w="2895600">
                  <a:extLst>
                    <a:ext uri="{9D8B030D-6E8A-4147-A177-3AD203B41FA5}">
                      <a16:colId xmlns:a16="http://schemas.microsoft.com/office/drawing/2014/main" val="2221285254"/>
                    </a:ext>
                  </a:extLst>
                </a:gridCol>
                <a:gridCol w="2183947">
                  <a:extLst>
                    <a:ext uri="{9D8B030D-6E8A-4147-A177-3AD203B41FA5}">
                      <a16:colId xmlns:a16="http://schemas.microsoft.com/office/drawing/2014/main" val="498985393"/>
                    </a:ext>
                  </a:extLst>
                </a:gridCol>
                <a:gridCol w="2159453">
                  <a:extLst>
                    <a:ext uri="{9D8B030D-6E8A-4147-A177-3AD203B41FA5}">
                      <a16:colId xmlns:a16="http://schemas.microsoft.com/office/drawing/2014/main" val="114997635"/>
                    </a:ext>
                  </a:extLst>
                </a:gridCol>
              </a:tblGrid>
              <a:tr h="518160">
                <a:tc>
                  <a:txBody>
                    <a:bodyPr/>
                    <a:lstStyle/>
                    <a:p>
                      <a:endParaRPr lang="en-US" sz="1400"/>
                    </a:p>
                    <a:p>
                      <a:r>
                        <a:rPr lang="en-US" sz="1400"/>
                        <a:t>Method</a:t>
                      </a:r>
                    </a:p>
                  </a:txBody>
                  <a:tcPr/>
                </a:tc>
                <a:tc>
                  <a:txBody>
                    <a:bodyPr/>
                    <a:lstStyle/>
                    <a:p>
                      <a:r>
                        <a:rPr lang="en-US" sz="1400"/>
                        <a:t>Confidence that substantial global </a:t>
                      </a:r>
                      <a:r>
                        <a:rPr lang="en-US" sz="1400">
                          <a:sym typeface="Symbol" panose="05050102010706020507" pitchFamily="18" charset="2"/>
                        </a:rPr>
                        <a:t></a:t>
                      </a:r>
                      <a:r>
                        <a:rPr lang="en-US" sz="1400"/>
                        <a:t>RF (e.g. &gt; 3 Wm</a:t>
                      </a:r>
                      <a:r>
                        <a:rPr lang="en-US" sz="1400" baseline="30000"/>
                        <a:t>-2</a:t>
                      </a:r>
                      <a:r>
                        <a:rPr lang="en-US" sz="1400"/>
                        <a:t>) is achievable </a:t>
                      </a:r>
                    </a:p>
                  </a:txBody>
                  <a:tcPr/>
                </a:tc>
                <a:tc>
                  <a:txBody>
                    <a:bodyPr/>
                    <a:lstStyle/>
                    <a:p>
                      <a:endParaRPr lang="en-US" sz="1400"/>
                    </a:p>
                    <a:p>
                      <a:r>
                        <a:rPr lang="en-US" sz="1400"/>
                        <a:t>Advantage</a:t>
                      </a:r>
                    </a:p>
                  </a:txBody>
                  <a:tcPr/>
                </a:tc>
                <a:tc>
                  <a:txBody>
                    <a:bodyPr/>
                    <a:lstStyle/>
                    <a:p>
                      <a:endParaRPr lang="en-US" sz="1400"/>
                    </a:p>
                    <a:p>
                      <a:r>
                        <a:rPr lang="en-US" sz="1400"/>
                        <a:t>Disadvantage</a:t>
                      </a:r>
                    </a:p>
                  </a:txBody>
                  <a:tcPr/>
                </a:tc>
                <a:extLst>
                  <a:ext uri="{0D108BD9-81ED-4DB2-BD59-A6C34878D82A}">
                    <a16:rowId xmlns:a16="http://schemas.microsoft.com/office/drawing/2014/main" val="2065289542"/>
                  </a:ext>
                </a:extLst>
              </a:tr>
              <a:tr h="523240">
                <a:tc>
                  <a:txBody>
                    <a:bodyPr/>
                    <a:lstStyle/>
                    <a:p>
                      <a:r>
                        <a:rPr lang="en-US" sz="1400"/>
                        <a:t>Strat sulfates</a:t>
                      </a:r>
                    </a:p>
                  </a:txBody>
                  <a:tcPr/>
                </a:tc>
                <a:tc>
                  <a:txBody>
                    <a:bodyPr/>
                    <a:lstStyle/>
                    <a:p>
                      <a:r>
                        <a:rPr lang="en-US" sz="1400"/>
                        <a:t>Very high: Current technologies can likely be adapted to loft materials and disperse SO</a:t>
                      </a:r>
                      <a:r>
                        <a:rPr lang="en-US" sz="1400" baseline="-25000"/>
                        <a:t>2</a:t>
                      </a:r>
                      <a:r>
                        <a:rPr lang="en-US" sz="1400"/>
                        <a:t> and relevant scales</a:t>
                      </a:r>
                    </a:p>
                  </a:txBody>
                  <a:tcPr/>
                </a:tc>
                <a:tc>
                  <a:txBody>
                    <a:bodyPr/>
                    <a:lstStyle/>
                    <a:p>
                      <a:r>
                        <a:rPr lang="en-US" sz="1400"/>
                        <a:t>Similarity to volcanic sulfate gives </a:t>
                      </a:r>
                      <a:r>
                        <a:rPr lang="en-US" sz="1400">
                          <a:sym typeface="Wingdings" panose="05000000000000000000" pitchFamily="2" charset="2"/>
                        </a:rPr>
                        <a:t>empirical basis for estimating efficacy and risks</a:t>
                      </a:r>
                      <a:endParaRPr lang="en-US" sz="1400"/>
                    </a:p>
                  </a:txBody>
                  <a:tcPr/>
                </a:tc>
                <a:tc>
                  <a:txBody>
                    <a:bodyPr/>
                    <a:lstStyle/>
                    <a:p>
                      <a:pPr marL="0" indent="0">
                        <a:buFont typeface="Arial" panose="020B0604020202020204" pitchFamily="34" charset="0"/>
                        <a:buNone/>
                      </a:pPr>
                      <a:r>
                        <a:rPr lang="en-US" sz="1400"/>
                        <a:t>Hard to adjust zonal distribution; ozone loss; stratospheric heating</a:t>
                      </a:r>
                    </a:p>
                    <a:p>
                      <a:endParaRPr lang="en-US" sz="1400"/>
                    </a:p>
                  </a:txBody>
                  <a:tcPr/>
                </a:tc>
                <a:extLst>
                  <a:ext uri="{0D108BD9-81ED-4DB2-BD59-A6C34878D82A}">
                    <a16:rowId xmlns:a16="http://schemas.microsoft.com/office/drawing/2014/main" val="3056147904"/>
                  </a:ext>
                </a:extLst>
              </a:tr>
              <a:tr h="370840">
                <a:tc>
                  <a:txBody>
                    <a:bodyPr/>
                    <a:lstStyle/>
                    <a:p>
                      <a:r>
                        <a:rPr lang="en-US" sz="1400"/>
                        <a:t>Other strat aerosol</a:t>
                      </a:r>
                    </a:p>
                  </a:txBody>
                  <a:tcPr/>
                </a:tc>
                <a:tc>
                  <a:txBody>
                    <a:bodyPr/>
                    <a:lstStyle/>
                    <a:p>
                      <a:r>
                        <a:rPr lang="en-US" sz="1400"/>
                        <a:t>Moderate: depends on aerosol, lofting similar to sulfate but aerosol dispersal much more uncertain</a:t>
                      </a:r>
                    </a:p>
                  </a:txBody>
                  <a:tcPr/>
                </a:tc>
                <a:tc>
                  <a:txBody>
                    <a:bodyPr/>
                    <a:lstStyle/>
                    <a:p>
                      <a:r>
                        <a:rPr lang="en-US" sz="1400"/>
                        <a:t>Some solid aerosols may have less strat heating and minimal ozone loss</a:t>
                      </a:r>
                    </a:p>
                  </a:txBody>
                  <a:tcPr/>
                </a:tc>
                <a:tc>
                  <a:txBody>
                    <a:bodyPr/>
                    <a:lstStyle/>
                    <a:p>
                      <a:r>
                        <a:rPr lang="en-US" sz="1400"/>
                        <a:t>Hard to adjust zonal distribution; higher uncertainty than sulfates</a:t>
                      </a:r>
                    </a:p>
                  </a:txBody>
                  <a:tcPr/>
                </a:tc>
                <a:extLst>
                  <a:ext uri="{0D108BD9-81ED-4DB2-BD59-A6C34878D82A}">
                    <a16:rowId xmlns:a16="http://schemas.microsoft.com/office/drawing/2014/main" val="3699471732"/>
                  </a:ext>
                </a:extLst>
              </a:tr>
              <a:tr h="370840">
                <a:tc>
                  <a:txBody>
                    <a:bodyPr/>
                    <a:lstStyle/>
                    <a:p>
                      <a:r>
                        <a:rPr lang="en-US" sz="1400"/>
                        <a:t>Marine clouds</a:t>
                      </a:r>
                    </a:p>
                  </a:txBody>
                  <a:tcPr/>
                </a:tc>
                <a:tc>
                  <a:txBody>
                    <a:bodyPr/>
                    <a:lstStyle/>
                    <a:p>
                      <a:r>
                        <a:rPr lang="en-US" sz="1400"/>
                        <a:t>Uncertain: observations support wide range of CCN impact on albedo; significant work on development of spray systems, but no system-level analysis of cost of deployment </a:t>
                      </a:r>
                    </a:p>
                  </a:txBody>
                  <a:tcPr/>
                </a:tc>
                <a:tc>
                  <a:txBody>
                    <a:bodyPr/>
                    <a:lstStyle/>
                    <a:p>
                      <a:r>
                        <a:rPr lang="en-US" sz="1400"/>
                        <a:t>Ability to make local alterations of albedo; ability to albedo modulate on short timescales. </a:t>
                      </a:r>
                    </a:p>
                  </a:txBody>
                  <a:tcPr/>
                </a:tc>
                <a:tc>
                  <a:txBody>
                    <a:bodyPr/>
                    <a:lstStyle/>
                    <a:p>
                      <a:r>
                        <a:rPr lang="en-US" sz="1400"/>
                        <a:t>Only applicable on marine stratus covering ~10% of earth means RF </a:t>
                      </a:r>
                      <a:r>
                        <a:rPr lang="en-US" sz="1400">
                          <a:sym typeface="Wingdings" panose="05000000000000000000" pitchFamily="2" charset="2"/>
                        </a:rPr>
                        <a:t>inherently patchy; fast timescale raises termination risk</a:t>
                      </a:r>
                      <a:endParaRPr lang="en-US" sz="1400"/>
                    </a:p>
                  </a:txBody>
                  <a:tcPr/>
                </a:tc>
                <a:extLst>
                  <a:ext uri="{0D108BD9-81ED-4DB2-BD59-A6C34878D82A}">
                    <a16:rowId xmlns:a16="http://schemas.microsoft.com/office/drawing/2014/main" val="44262901"/>
                  </a:ext>
                </a:extLst>
              </a:tr>
              <a:tr h="370840">
                <a:tc>
                  <a:txBody>
                    <a:bodyPr/>
                    <a:lstStyle/>
                    <a:p>
                      <a:r>
                        <a:rPr lang="en-US" sz="1400"/>
                        <a:t>Cirrus</a:t>
                      </a:r>
                    </a:p>
                  </a:txBody>
                  <a:tcPr/>
                </a:tc>
                <a:tc>
                  <a:txBody>
                    <a:bodyPr/>
                    <a:lstStyle/>
                    <a:p>
                      <a:r>
                        <a:rPr lang="en-US" sz="1400"/>
                        <a:t>Uncertain: deep uncertainty about fraction of cirrus strongly depended on homogeneous nucleation; no studies of dispersal technologies nor system studies examining diffusion off CCN and link to flight profiles</a:t>
                      </a:r>
                    </a:p>
                  </a:txBody>
                  <a:tcPr/>
                </a:tc>
                <a:tc>
                  <a:txBody>
                    <a:bodyPr/>
                    <a:lstStyle/>
                    <a:p>
                      <a:r>
                        <a:rPr lang="en-US" sz="1400"/>
                        <a:t>Works on LW more than SW so could provide better compensation than “perfect” strat or space-based scatters; better RF uniformity that MCB</a:t>
                      </a:r>
                    </a:p>
                  </a:txBody>
                  <a:tcPr/>
                </a:tc>
                <a:tc>
                  <a:txBody>
                    <a:bodyPr/>
                    <a:lstStyle/>
                    <a:p>
                      <a:r>
                        <a:rPr lang="en-US" sz="1400"/>
                        <a:t>More ability to adjust zonal distribution that strat aerosols, perhaps less meridional adjustability.</a:t>
                      </a:r>
                    </a:p>
                    <a:p>
                      <a:endParaRPr lang="en-US" sz="1400"/>
                    </a:p>
                  </a:txBody>
                  <a:tcPr/>
                </a:tc>
                <a:extLst>
                  <a:ext uri="{0D108BD9-81ED-4DB2-BD59-A6C34878D82A}">
                    <a16:rowId xmlns:a16="http://schemas.microsoft.com/office/drawing/2014/main" val="1838915038"/>
                  </a:ext>
                </a:extLst>
              </a:tr>
              <a:tr h="370840">
                <a:tc>
                  <a:txBody>
                    <a:bodyPr/>
                    <a:lstStyle/>
                    <a:p>
                      <a:r>
                        <a:rPr lang="en-US" sz="1400"/>
                        <a:t>Space based</a:t>
                      </a:r>
                    </a:p>
                  </a:txBody>
                  <a:tcPr/>
                </a:tc>
                <a:tc>
                  <a:txBody>
                    <a:bodyPr/>
                    <a:lstStyle/>
                    <a:p>
                      <a:r>
                        <a:rPr lang="en-US" sz="1400"/>
                        <a:t>Low physical uncertainty, but deep technological uncertainties about cost and feasibility  </a:t>
                      </a:r>
                    </a:p>
                  </a:txBody>
                  <a:tcPr/>
                </a:tc>
                <a:tc>
                  <a:txBody>
                    <a:bodyPr/>
                    <a:lstStyle/>
                    <a:p>
                      <a:r>
                        <a:rPr lang="en-US" sz="1400"/>
                        <a:t>Possibility of near “perfect” alteration of solar constant. Spectral tailoring may be easier </a:t>
                      </a:r>
                    </a:p>
                  </a:txBody>
                  <a:tcPr/>
                </a:tc>
                <a:tc>
                  <a:txBody>
                    <a:bodyPr/>
                    <a:lstStyle/>
                    <a:p>
                      <a:r>
                        <a:rPr lang="en-US" sz="1400"/>
                        <a:t>Some methods (e.g. L1 point) would not allow zonal or meridional tailoring of RF</a:t>
                      </a:r>
                    </a:p>
                  </a:txBody>
                  <a:tcPr/>
                </a:tc>
                <a:extLst>
                  <a:ext uri="{0D108BD9-81ED-4DB2-BD59-A6C34878D82A}">
                    <a16:rowId xmlns:a16="http://schemas.microsoft.com/office/drawing/2014/main" val="328161073"/>
                  </a:ext>
                </a:extLst>
              </a:tr>
            </a:tbl>
          </a:graphicData>
        </a:graphic>
      </p:graphicFrame>
      <p:sp>
        <p:nvSpPr>
          <p:cNvPr id="4" name="TextBox 11">
            <a:extLst>
              <a:ext uri="{FF2B5EF4-FFF2-40B4-BE49-F238E27FC236}">
                <a16:creationId xmlns:a16="http://schemas.microsoft.com/office/drawing/2014/main" id="{B85EF8D9-9AD1-FB45-326B-31E2607715EA}"/>
              </a:ext>
            </a:extLst>
          </p:cNvPr>
          <p:cNvSpPr txBox="1"/>
          <p:nvPr/>
        </p:nvSpPr>
        <p:spPr>
          <a:xfrm>
            <a:off x="1524000" y="6396356"/>
            <a:ext cx="8839200" cy="461645"/>
          </a:xfrm>
          <a:prstGeom prst="rect">
            <a:avLst/>
          </a:prstGeom>
          <a:noFill/>
        </p:spPr>
        <p:txBody>
          <a:bodyPr wrap="square" lIns="91420" tIns="45710" rIns="91420" bIns="45710" rtlCol="0">
            <a:spAutoFit/>
          </a:bodyPr>
          <a:ls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098" algn="l" rtl="0" eaLnBrk="0" fontAlgn="base" hangingPunct="0">
              <a:spcBef>
                <a:spcPct val="0"/>
              </a:spcBef>
              <a:spcAft>
                <a:spcPct val="0"/>
              </a:spcAft>
              <a:defRPr kern="1200">
                <a:solidFill>
                  <a:schemeClr val="tx1"/>
                </a:solidFill>
                <a:latin typeface="Calibri" pitchFamily="34" charset="0"/>
                <a:ea typeface="+mn-ea"/>
                <a:cs typeface="+mn-cs"/>
              </a:defRPr>
            </a:lvl2pPr>
            <a:lvl3pPr marL="914197" algn="l" rtl="0" eaLnBrk="0" fontAlgn="base" hangingPunct="0">
              <a:spcBef>
                <a:spcPct val="0"/>
              </a:spcBef>
              <a:spcAft>
                <a:spcPct val="0"/>
              </a:spcAft>
              <a:defRPr kern="1200">
                <a:solidFill>
                  <a:schemeClr val="tx1"/>
                </a:solidFill>
                <a:latin typeface="Calibri" pitchFamily="34" charset="0"/>
                <a:ea typeface="+mn-ea"/>
                <a:cs typeface="+mn-cs"/>
              </a:defRPr>
            </a:lvl3pPr>
            <a:lvl4pPr marL="1371296" algn="l" rtl="0" eaLnBrk="0" fontAlgn="base" hangingPunct="0">
              <a:spcBef>
                <a:spcPct val="0"/>
              </a:spcBef>
              <a:spcAft>
                <a:spcPct val="0"/>
              </a:spcAft>
              <a:defRPr kern="1200">
                <a:solidFill>
                  <a:schemeClr val="tx1"/>
                </a:solidFill>
                <a:latin typeface="Calibri" pitchFamily="34" charset="0"/>
                <a:ea typeface="+mn-ea"/>
                <a:cs typeface="+mn-cs"/>
              </a:defRPr>
            </a:lvl4pPr>
            <a:lvl5pPr marL="1828396" algn="l" rtl="0" eaLnBrk="0" fontAlgn="base" hangingPunct="0">
              <a:spcBef>
                <a:spcPct val="0"/>
              </a:spcBef>
              <a:spcAft>
                <a:spcPct val="0"/>
              </a:spcAft>
              <a:defRPr kern="1200">
                <a:solidFill>
                  <a:schemeClr val="tx1"/>
                </a:solidFill>
                <a:latin typeface="Calibri" pitchFamily="34" charset="0"/>
                <a:ea typeface="+mn-ea"/>
                <a:cs typeface="+mn-cs"/>
              </a:defRPr>
            </a:lvl5pPr>
            <a:lvl6pPr marL="2285494" algn="l" defTabSz="914197" rtl="0" eaLnBrk="1" latinLnBrk="0" hangingPunct="1">
              <a:defRPr kern="1200">
                <a:solidFill>
                  <a:schemeClr val="tx1"/>
                </a:solidFill>
                <a:latin typeface="Calibri" pitchFamily="34" charset="0"/>
                <a:ea typeface="+mn-ea"/>
                <a:cs typeface="+mn-cs"/>
              </a:defRPr>
            </a:lvl6pPr>
            <a:lvl7pPr marL="2742592" algn="l" defTabSz="914197" rtl="0" eaLnBrk="1" latinLnBrk="0" hangingPunct="1">
              <a:defRPr kern="1200">
                <a:solidFill>
                  <a:schemeClr val="tx1"/>
                </a:solidFill>
                <a:latin typeface="Calibri" pitchFamily="34" charset="0"/>
                <a:ea typeface="+mn-ea"/>
                <a:cs typeface="+mn-cs"/>
              </a:defRPr>
            </a:lvl7pPr>
            <a:lvl8pPr marL="3199692" algn="l" defTabSz="914197" rtl="0" eaLnBrk="1" latinLnBrk="0" hangingPunct="1">
              <a:defRPr kern="1200">
                <a:solidFill>
                  <a:schemeClr val="tx1"/>
                </a:solidFill>
                <a:latin typeface="Calibri" pitchFamily="34" charset="0"/>
                <a:ea typeface="+mn-ea"/>
                <a:cs typeface="+mn-cs"/>
              </a:defRPr>
            </a:lvl8pPr>
            <a:lvl9pPr marL="3656790" algn="l" defTabSz="914197" rtl="0" eaLnBrk="1" latinLnBrk="0" hangingPunct="1">
              <a:defRPr kern="1200">
                <a:solidFill>
                  <a:schemeClr val="tx1"/>
                </a:solidFill>
                <a:latin typeface="Calibri" pitchFamily="34" charset="0"/>
                <a:ea typeface="+mn-ea"/>
                <a:cs typeface="+mn-cs"/>
              </a:defRPr>
            </a:lvl9pPr>
          </a:lstStyle>
          <a:p>
            <a:r>
              <a:rPr lang="en-US" sz="1200" b="1">
                <a:solidFill>
                  <a:srgbClr val="FF3399"/>
                </a:solidFill>
              </a:rPr>
              <a:t>Solar geoengineering as part of an overall strategy for meeting the 1.5°C Paris target, </a:t>
            </a:r>
            <a:r>
              <a:rPr lang="en-US" sz="1200">
                <a:solidFill>
                  <a:srgbClr val="FF3399"/>
                </a:solidFill>
              </a:rPr>
              <a:t>MacMartin, Ricke, and Keith, Philosophical Transactions of the Royal Society, 2018</a:t>
            </a:r>
          </a:p>
        </p:txBody>
      </p:sp>
    </p:spTree>
    <p:extLst>
      <p:ext uri="{BB962C8B-B14F-4D97-AF65-F5344CB8AC3E}">
        <p14:creationId xmlns:p14="http://schemas.microsoft.com/office/powerpoint/2010/main" val="35365346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79038-AA50-8217-DA9C-9DFFE358A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B573D0-805D-859D-BAF8-B5B449BBE661}"/>
              </a:ext>
            </a:extLst>
          </p:cNvPr>
          <p:cNvSpPr>
            <a:spLocks noGrp="1"/>
          </p:cNvSpPr>
          <p:nvPr>
            <p:ph type="ctrTitle"/>
          </p:nvPr>
        </p:nvSpPr>
        <p:spPr/>
        <p:txBody>
          <a:bodyPr/>
          <a:lstStyle/>
          <a:p>
            <a:r>
              <a:rPr lang="en-US" dirty="0"/>
              <a:t>Climate response</a:t>
            </a:r>
          </a:p>
        </p:txBody>
      </p:sp>
      <p:sp>
        <p:nvSpPr>
          <p:cNvPr id="3" name="Subtitle 2">
            <a:extLst>
              <a:ext uri="{FF2B5EF4-FFF2-40B4-BE49-F238E27FC236}">
                <a16:creationId xmlns:a16="http://schemas.microsoft.com/office/drawing/2014/main" id="{7F3A454C-D514-3F42-6187-FDF55FE0C0A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67701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36AD0BD-4656-4FF5-A6E1-0A40D7838AA7}"/>
              </a:ext>
            </a:extLst>
          </p:cNvPr>
          <p:cNvPicPr>
            <a:picLocks noChangeAspect="1"/>
          </p:cNvPicPr>
          <p:nvPr/>
        </p:nvPicPr>
        <p:blipFill rotWithShape="1">
          <a:blip r:embed="rId3"/>
          <a:srcRect l="258" t="1268" r="520" b="2015"/>
          <a:stretch/>
        </p:blipFill>
        <p:spPr>
          <a:xfrm>
            <a:off x="1600200" y="74950"/>
            <a:ext cx="9036920" cy="3440977"/>
          </a:xfrm>
          <a:prstGeom prst="rect">
            <a:avLst/>
          </a:prstGeom>
        </p:spPr>
      </p:pic>
      <p:sp>
        <p:nvSpPr>
          <p:cNvPr id="11" name="TextBox 10">
            <a:extLst>
              <a:ext uri="{FF2B5EF4-FFF2-40B4-BE49-F238E27FC236}">
                <a16:creationId xmlns:a16="http://schemas.microsoft.com/office/drawing/2014/main" id="{0002AAF2-BC0A-4F5A-BA0C-8D8886436689}"/>
              </a:ext>
            </a:extLst>
          </p:cNvPr>
          <p:cNvSpPr txBox="1"/>
          <p:nvPr/>
        </p:nvSpPr>
        <p:spPr>
          <a:xfrm>
            <a:off x="1622693" y="951447"/>
            <a:ext cx="8946614" cy="2123658"/>
          </a:xfrm>
          <a:prstGeom prst="rect">
            <a:avLst/>
          </a:prstGeom>
          <a:noFill/>
        </p:spPr>
        <p:txBody>
          <a:bodyPr wrap="square" rtlCol="0">
            <a:spAutoFit/>
          </a:bodyPr>
          <a:lstStyle/>
          <a:p>
            <a:pPr algn="ctr" eaLnBrk="0" fontAlgn="base" hangingPunct="0">
              <a:spcBef>
                <a:spcPct val="0"/>
              </a:spcBef>
              <a:spcAft>
                <a:spcPct val="0"/>
              </a:spcAft>
              <a:defRPr/>
            </a:pPr>
            <a:r>
              <a:rPr lang="en-US" sz="4400">
                <a:solidFill>
                  <a:srgbClr val="000000">
                    <a:lumMod val="75000"/>
                    <a:lumOff val="25000"/>
                  </a:srgbClr>
                </a:solidFill>
                <a:latin typeface="Calibri" pitchFamily="34" charset="0"/>
              </a:rPr>
              <a:t>No </a:t>
            </a:r>
            <a:r>
              <a:rPr lang="en-US" sz="4400">
                <a:solidFill>
                  <a:srgbClr val="FF0000"/>
                </a:solidFill>
                <a:latin typeface="Calibri" pitchFamily="34" charset="0"/>
              </a:rPr>
              <a:t>red</a:t>
            </a:r>
            <a:r>
              <a:rPr lang="en-US" sz="4400">
                <a:solidFill>
                  <a:srgbClr val="000000">
                    <a:lumMod val="75000"/>
                    <a:lumOff val="25000"/>
                  </a:srgbClr>
                </a:solidFill>
                <a:latin typeface="Calibri" pitchFamily="34" charset="0"/>
              </a:rPr>
              <a:t> symbols </a:t>
            </a:r>
            <a:r>
              <a:rPr lang="en-US" sz="4400">
                <a:solidFill>
                  <a:srgbClr val="000000">
                    <a:lumMod val="75000"/>
                    <a:lumOff val="25000"/>
                  </a:srgbClr>
                </a:solidFill>
                <a:latin typeface="Calibri" pitchFamily="34" charset="0"/>
                <a:sym typeface="Wingdings" panose="05000000000000000000" pitchFamily="2" charset="2"/>
              </a:rPr>
              <a:t> None of the climate hazards is significantly exacerbated in any region</a:t>
            </a:r>
            <a:endParaRPr lang="en-US" sz="4400">
              <a:solidFill>
                <a:srgbClr val="000000">
                  <a:lumMod val="75000"/>
                  <a:lumOff val="25000"/>
                </a:srgbClr>
              </a:solidFill>
              <a:latin typeface="Calibri" pitchFamily="34" charset="0"/>
            </a:endParaRPr>
          </a:p>
        </p:txBody>
      </p:sp>
      <p:sp>
        <p:nvSpPr>
          <p:cNvPr id="13" name="TextBox 12">
            <a:extLst>
              <a:ext uri="{FF2B5EF4-FFF2-40B4-BE49-F238E27FC236}">
                <a16:creationId xmlns:a16="http://schemas.microsoft.com/office/drawing/2014/main" id="{0F48DCDD-2F58-40C5-B419-53EE17854731}"/>
              </a:ext>
            </a:extLst>
          </p:cNvPr>
          <p:cNvSpPr txBox="1"/>
          <p:nvPr/>
        </p:nvSpPr>
        <p:spPr>
          <a:xfrm>
            <a:off x="1993742" y="5225390"/>
            <a:ext cx="8249502" cy="1138773"/>
          </a:xfrm>
          <a:prstGeom prst="rect">
            <a:avLst/>
          </a:prstGeom>
          <a:noFill/>
        </p:spPr>
        <p:txBody>
          <a:bodyPr wrap="none" rtlCol="0">
            <a:spAutoFit/>
          </a:bodyPr>
          <a:lstStyle/>
          <a:p>
            <a:pPr eaLnBrk="0" fontAlgn="base" hangingPunct="0">
              <a:spcBef>
                <a:spcPct val="0"/>
              </a:spcBef>
              <a:spcAft>
                <a:spcPct val="0"/>
              </a:spcAft>
              <a:defRPr/>
            </a:pPr>
            <a:r>
              <a:rPr lang="en-US" sz="2000" u="sng">
                <a:solidFill>
                  <a:srgbClr val="000000"/>
                </a:solidFill>
                <a:latin typeface="Calibri" pitchFamily="34" charset="0"/>
              </a:rPr>
              <a:t>Moderated</a:t>
            </a:r>
            <a:r>
              <a:rPr lang="en-US" sz="2000">
                <a:solidFill>
                  <a:srgbClr val="000000"/>
                </a:solidFill>
                <a:latin typeface="Calibri" pitchFamily="34" charset="0"/>
              </a:rPr>
              <a:t> </a:t>
            </a:r>
            <a:r>
              <a:rPr lang="en-US" sz="2000">
                <a:solidFill>
                  <a:srgbClr val="000000"/>
                </a:solidFill>
                <a:latin typeface="Calibri" pitchFamily="34" charset="0"/>
                <a:sym typeface="Wingdings" panose="05000000000000000000" pitchFamily="2" charset="2"/>
              </a:rPr>
              <a:t>= move </a:t>
            </a:r>
            <a:r>
              <a:rPr lang="en-US" sz="2000" u="sng">
                <a:solidFill>
                  <a:srgbClr val="000000"/>
                </a:solidFill>
                <a:latin typeface="Calibri" pitchFamily="34" charset="0"/>
                <a:sym typeface="Wingdings" panose="05000000000000000000" pitchFamily="2" charset="2"/>
              </a:rPr>
              <a:t>towards</a:t>
            </a:r>
            <a:r>
              <a:rPr lang="en-US" sz="2000">
                <a:solidFill>
                  <a:srgbClr val="000000"/>
                </a:solidFill>
                <a:latin typeface="Calibri" pitchFamily="34" charset="0"/>
                <a:sym typeface="Wingdings" panose="05000000000000000000" pitchFamily="2" charset="2"/>
              </a:rPr>
              <a:t> pre-industrial = </a:t>
            </a:r>
            <a:r>
              <a:rPr lang="en-US" sz="2000" u="sng">
                <a:solidFill>
                  <a:srgbClr val="000000"/>
                </a:solidFill>
                <a:latin typeface="Calibri" pitchFamily="34" charset="0"/>
                <a:sym typeface="Wingdings" panose="05000000000000000000" pitchFamily="2" charset="2"/>
              </a:rPr>
              <a:t>less</a:t>
            </a:r>
            <a:r>
              <a:rPr lang="en-US" sz="2000">
                <a:solidFill>
                  <a:srgbClr val="000000"/>
                </a:solidFill>
                <a:latin typeface="Calibri" pitchFamily="34" charset="0"/>
                <a:sym typeface="Wingdings" panose="05000000000000000000" pitchFamily="2" charset="2"/>
              </a:rPr>
              <a:t> climate change ≈ </a:t>
            </a:r>
            <a:r>
              <a:rPr lang="en-US" sz="2000" u="sng">
                <a:solidFill>
                  <a:srgbClr val="000000"/>
                </a:solidFill>
                <a:latin typeface="Calibri" pitchFamily="34" charset="0"/>
                <a:sym typeface="Wingdings" panose="05000000000000000000" pitchFamily="2" charset="2"/>
              </a:rPr>
              <a:t>better</a:t>
            </a:r>
          </a:p>
          <a:p>
            <a:pPr eaLnBrk="0" fontAlgn="base" hangingPunct="0">
              <a:spcBef>
                <a:spcPct val="0"/>
              </a:spcBef>
              <a:spcAft>
                <a:spcPct val="0"/>
              </a:spcAft>
              <a:defRPr/>
            </a:pPr>
            <a:endParaRPr lang="en-US" sz="800">
              <a:solidFill>
                <a:srgbClr val="000000"/>
              </a:solidFill>
              <a:latin typeface="Calibri" pitchFamily="34" charset="0"/>
              <a:sym typeface="Wingdings" panose="05000000000000000000" pitchFamily="2" charset="2"/>
            </a:endParaRPr>
          </a:p>
          <a:p>
            <a:pPr eaLnBrk="0" fontAlgn="base" hangingPunct="0">
              <a:spcBef>
                <a:spcPct val="0"/>
              </a:spcBef>
              <a:spcAft>
                <a:spcPct val="0"/>
              </a:spcAft>
              <a:defRPr/>
            </a:pPr>
            <a:r>
              <a:rPr lang="en-US" sz="2000" u="sng">
                <a:solidFill>
                  <a:srgbClr val="000000"/>
                </a:solidFill>
                <a:latin typeface="Calibri" pitchFamily="34" charset="0"/>
              </a:rPr>
              <a:t>Exacerbated</a:t>
            </a:r>
            <a:r>
              <a:rPr lang="en-US" sz="2000">
                <a:solidFill>
                  <a:srgbClr val="000000"/>
                </a:solidFill>
                <a:latin typeface="Calibri" pitchFamily="34" charset="0"/>
              </a:rPr>
              <a:t> </a:t>
            </a:r>
            <a:r>
              <a:rPr lang="en-US" sz="2000">
                <a:solidFill>
                  <a:srgbClr val="000000"/>
                </a:solidFill>
                <a:latin typeface="Calibri" pitchFamily="34" charset="0"/>
                <a:sym typeface="Wingdings" panose="05000000000000000000" pitchFamily="2" charset="2"/>
              </a:rPr>
              <a:t>= move </a:t>
            </a:r>
            <a:r>
              <a:rPr lang="en-US" sz="2000" u="sng">
                <a:solidFill>
                  <a:srgbClr val="000000"/>
                </a:solidFill>
                <a:latin typeface="Calibri" pitchFamily="34" charset="0"/>
                <a:sym typeface="Wingdings" panose="05000000000000000000" pitchFamily="2" charset="2"/>
              </a:rPr>
              <a:t>away</a:t>
            </a:r>
            <a:r>
              <a:rPr lang="en-US" sz="2000">
                <a:solidFill>
                  <a:srgbClr val="000000"/>
                </a:solidFill>
                <a:latin typeface="Calibri" pitchFamily="34" charset="0"/>
                <a:sym typeface="Wingdings" panose="05000000000000000000" pitchFamily="2" charset="2"/>
              </a:rPr>
              <a:t> from pre-industrial = </a:t>
            </a:r>
            <a:r>
              <a:rPr lang="en-US" sz="2000" u="sng">
                <a:solidFill>
                  <a:srgbClr val="000000"/>
                </a:solidFill>
                <a:latin typeface="Calibri" pitchFamily="34" charset="0"/>
                <a:sym typeface="Wingdings" panose="05000000000000000000" pitchFamily="2" charset="2"/>
              </a:rPr>
              <a:t>more</a:t>
            </a:r>
            <a:r>
              <a:rPr lang="en-US" sz="2000">
                <a:solidFill>
                  <a:srgbClr val="000000"/>
                </a:solidFill>
                <a:latin typeface="Calibri" pitchFamily="34" charset="0"/>
                <a:sym typeface="Wingdings" panose="05000000000000000000" pitchFamily="2" charset="2"/>
              </a:rPr>
              <a:t> climate change ≈ </a:t>
            </a:r>
            <a:r>
              <a:rPr lang="en-US" sz="2000" u="sng">
                <a:solidFill>
                  <a:srgbClr val="000000"/>
                </a:solidFill>
                <a:latin typeface="Calibri" pitchFamily="34" charset="0"/>
                <a:sym typeface="Wingdings" panose="05000000000000000000" pitchFamily="2" charset="2"/>
              </a:rPr>
              <a:t>worse</a:t>
            </a:r>
            <a:r>
              <a:rPr lang="en-US" sz="2000">
                <a:solidFill>
                  <a:srgbClr val="000000"/>
                </a:solidFill>
                <a:latin typeface="Calibri" pitchFamily="34" charset="0"/>
                <a:sym typeface="Wingdings" panose="05000000000000000000" pitchFamily="2" charset="2"/>
              </a:rPr>
              <a:t> </a:t>
            </a:r>
          </a:p>
          <a:p>
            <a:pPr eaLnBrk="0" fontAlgn="base" hangingPunct="0">
              <a:spcBef>
                <a:spcPct val="0"/>
              </a:spcBef>
              <a:spcAft>
                <a:spcPct val="0"/>
              </a:spcAft>
              <a:defRPr/>
            </a:pPr>
            <a:endParaRPr lang="en-US" sz="2000">
              <a:solidFill>
                <a:srgbClr val="000000"/>
              </a:solidFill>
              <a:latin typeface="Calibri" pitchFamily="34" charset="0"/>
            </a:endParaRPr>
          </a:p>
        </p:txBody>
      </p:sp>
      <p:grpSp>
        <p:nvGrpSpPr>
          <p:cNvPr id="6" name="Group 5">
            <a:extLst>
              <a:ext uri="{FF2B5EF4-FFF2-40B4-BE49-F238E27FC236}">
                <a16:creationId xmlns:a16="http://schemas.microsoft.com/office/drawing/2014/main" id="{31116B47-94B6-4918-B66F-6FE3EB720856}"/>
              </a:ext>
            </a:extLst>
          </p:cNvPr>
          <p:cNvGrpSpPr/>
          <p:nvPr/>
        </p:nvGrpSpPr>
        <p:grpSpPr>
          <a:xfrm>
            <a:off x="1854200" y="3585231"/>
            <a:ext cx="3098800" cy="1384727"/>
            <a:chOff x="313907" y="3632762"/>
            <a:chExt cx="3098800" cy="1384727"/>
          </a:xfrm>
        </p:grpSpPr>
        <p:sp>
          <p:nvSpPr>
            <p:cNvPr id="15" name="TextBox 14">
              <a:extLst>
                <a:ext uri="{FF2B5EF4-FFF2-40B4-BE49-F238E27FC236}">
                  <a16:creationId xmlns:a16="http://schemas.microsoft.com/office/drawing/2014/main" id="{352C49C8-6D0B-401A-A0B7-4BDC3DDAB68D}"/>
                </a:ext>
              </a:extLst>
            </p:cNvPr>
            <p:cNvSpPr txBox="1"/>
            <p:nvPr/>
          </p:nvSpPr>
          <p:spPr>
            <a:xfrm>
              <a:off x="313907" y="3632762"/>
              <a:ext cx="1950719" cy="369332"/>
            </a:xfrm>
            <a:prstGeom prst="rect">
              <a:avLst/>
            </a:prstGeom>
            <a:noFill/>
          </p:spPr>
          <p:txBody>
            <a:bodyPr wrap="square" rtlCol="0">
              <a:spAutoFit/>
            </a:bodyPr>
            <a:lstStyle/>
            <a:p>
              <a:pPr eaLnBrk="0" fontAlgn="base" hangingPunct="0">
                <a:spcBef>
                  <a:spcPct val="0"/>
                </a:spcBef>
                <a:spcAft>
                  <a:spcPct val="0"/>
                </a:spcAft>
                <a:defRPr/>
              </a:pPr>
              <a:r>
                <a:rPr lang="en-US" b="1">
                  <a:solidFill>
                    <a:srgbClr val="000000"/>
                  </a:solidFill>
                  <a:latin typeface="Calibri" pitchFamily="34" charset="0"/>
                </a:rPr>
                <a:t>Variable</a:t>
              </a:r>
              <a:r>
                <a:rPr lang="en-US">
                  <a:solidFill>
                    <a:srgbClr val="000000"/>
                  </a:solidFill>
                  <a:latin typeface="Calibri" pitchFamily="34" charset="0"/>
                </a:rPr>
                <a:t> </a:t>
              </a:r>
            </a:p>
          </p:txBody>
        </p:sp>
        <p:pic>
          <p:nvPicPr>
            <p:cNvPr id="16" name="Picture 15">
              <a:extLst>
                <a:ext uri="{FF2B5EF4-FFF2-40B4-BE49-F238E27FC236}">
                  <a16:creationId xmlns:a16="http://schemas.microsoft.com/office/drawing/2014/main" id="{E21FFC49-FD6B-4540-ABC2-FDE9E53F4D40}"/>
                </a:ext>
              </a:extLst>
            </p:cNvPr>
            <p:cNvPicPr>
              <a:picLocks noChangeAspect="1"/>
            </p:cNvPicPr>
            <p:nvPr/>
          </p:nvPicPr>
          <p:blipFill rotWithShape="1">
            <a:blip r:embed="rId4"/>
            <a:srcRect b="71642"/>
            <a:stretch/>
          </p:blipFill>
          <p:spPr>
            <a:xfrm>
              <a:off x="313907" y="3928202"/>
              <a:ext cx="3098800" cy="1089287"/>
            </a:xfrm>
            <a:prstGeom prst="rect">
              <a:avLst/>
            </a:prstGeom>
          </p:spPr>
        </p:pic>
      </p:grpSp>
      <p:pic>
        <p:nvPicPr>
          <p:cNvPr id="19" name="Picture 18">
            <a:extLst>
              <a:ext uri="{FF2B5EF4-FFF2-40B4-BE49-F238E27FC236}">
                <a16:creationId xmlns:a16="http://schemas.microsoft.com/office/drawing/2014/main" id="{8EC67A71-9BEC-4B43-84AF-1D4534296C47}"/>
              </a:ext>
            </a:extLst>
          </p:cNvPr>
          <p:cNvPicPr>
            <a:picLocks noChangeAspect="1"/>
          </p:cNvPicPr>
          <p:nvPr/>
        </p:nvPicPr>
        <p:blipFill rotWithShape="1">
          <a:blip r:embed="rId4"/>
          <a:srcRect t="29167" r="61881" b="51819"/>
          <a:stretch/>
        </p:blipFill>
        <p:spPr>
          <a:xfrm>
            <a:off x="5448172" y="4002095"/>
            <a:ext cx="1181228" cy="730345"/>
          </a:xfrm>
          <a:prstGeom prst="rect">
            <a:avLst/>
          </a:prstGeom>
        </p:spPr>
      </p:pic>
      <p:grpSp>
        <p:nvGrpSpPr>
          <p:cNvPr id="3" name="Group 2">
            <a:extLst>
              <a:ext uri="{FF2B5EF4-FFF2-40B4-BE49-F238E27FC236}">
                <a16:creationId xmlns:a16="http://schemas.microsoft.com/office/drawing/2014/main" id="{0DE15D64-B27E-4B19-8972-CDF4F65B4DC6}"/>
              </a:ext>
            </a:extLst>
          </p:cNvPr>
          <p:cNvGrpSpPr/>
          <p:nvPr/>
        </p:nvGrpSpPr>
        <p:grpSpPr>
          <a:xfrm>
            <a:off x="7162800" y="3585231"/>
            <a:ext cx="3296520" cy="1275415"/>
            <a:chOff x="5644280" y="3612269"/>
            <a:chExt cx="3296520" cy="1275415"/>
          </a:xfrm>
        </p:grpSpPr>
        <p:pic>
          <p:nvPicPr>
            <p:cNvPr id="18" name="Picture 17">
              <a:extLst>
                <a:ext uri="{FF2B5EF4-FFF2-40B4-BE49-F238E27FC236}">
                  <a16:creationId xmlns:a16="http://schemas.microsoft.com/office/drawing/2014/main" id="{3C19240A-337C-493B-9D8E-F7C7EFB075DF}"/>
                </a:ext>
              </a:extLst>
            </p:cNvPr>
            <p:cNvPicPr>
              <a:picLocks noChangeAspect="1"/>
            </p:cNvPicPr>
            <p:nvPr/>
          </p:nvPicPr>
          <p:blipFill rotWithShape="1">
            <a:blip r:embed="rId4"/>
            <a:srcRect t="70169"/>
            <a:stretch/>
          </p:blipFill>
          <p:spPr>
            <a:xfrm>
              <a:off x="5644280" y="3741808"/>
              <a:ext cx="3098800" cy="1145876"/>
            </a:xfrm>
            <a:prstGeom prst="rect">
              <a:avLst/>
            </a:prstGeom>
          </p:spPr>
        </p:pic>
        <p:sp>
          <p:nvSpPr>
            <p:cNvPr id="17" name="TextBox 16">
              <a:extLst>
                <a:ext uri="{FF2B5EF4-FFF2-40B4-BE49-F238E27FC236}">
                  <a16:creationId xmlns:a16="http://schemas.microsoft.com/office/drawing/2014/main" id="{FAB15260-85FA-4214-9AF0-D93B4E7ABDB8}"/>
                </a:ext>
              </a:extLst>
            </p:cNvPr>
            <p:cNvSpPr txBox="1"/>
            <p:nvPr/>
          </p:nvSpPr>
          <p:spPr>
            <a:xfrm>
              <a:off x="5664200" y="3612269"/>
              <a:ext cx="3276600" cy="369332"/>
            </a:xfrm>
            <a:prstGeom prst="rect">
              <a:avLst/>
            </a:prstGeom>
            <a:noFill/>
          </p:spPr>
          <p:txBody>
            <a:bodyPr wrap="square" rtlCol="0">
              <a:spAutoFit/>
            </a:bodyPr>
            <a:lstStyle/>
            <a:p>
              <a:pPr eaLnBrk="0" fontAlgn="base" hangingPunct="0">
                <a:spcBef>
                  <a:spcPct val="0"/>
                </a:spcBef>
                <a:spcAft>
                  <a:spcPct val="0"/>
                </a:spcAft>
                <a:defRPr/>
              </a:pPr>
              <a:r>
                <a:rPr lang="en-US" b="1">
                  <a:solidFill>
                    <a:srgbClr val="000000"/>
                  </a:solidFill>
                  <a:latin typeface="Calibri" pitchFamily="34" charset="0"/>
                </a:rPr>
                <a:t>Effect and statistical significance </a:t>
              </a:r>
            </a:p>
          </p:txBody>
        </p:sp>
      </p:grpSp>
      <p:sp>
        <p:nvSpPr>
          <p:cNvPr id="20" name="TextBox 19">
            <a:extLst>
              <a:ext uri="{FF2B5EF4-FFF2-40B4-BE49-F238E27FC236}">
                <a16:creationId xmlns:a16="http://schemas.microsoft.com/office/drawing/2014/main" id="{AC898FE7-ED28-47C0-8D3C-292827F8C92D}"/>
              </a:ext>
            </a:extLst>
          </p:cNvPr>
          <p:cNvSpPr txBox="1"/>
          <p:nvPr/>
        </p:nvSpPr>
        <p:spPr>
          <a:xfrm>
            <a:off x="1524000" y="6396356"/>
            <a:ext cx="9144000" cy="461645"/>
          </a:xfrm>
          <a:prstGeom prst="rect">
            <a:avLst/>
          </a:prstGeom>
          <a:noFill/>
        </p:spPr>
        <p:txBody>
          <a:bodyPr wrap="square" lIns="91420" tIns="45710" rIns="91420" bIns="45710" rtlCol="0">
            <a:spAutoFit/>
          </a:bodyPr>
          <a:lstStyle/>
          <a:p>
            <a:pPr eaLnBrk="0" fontAlgn="base" hangingPunct="0">
              <a:spcBef>
                <a:spcPct val="0"/>
              </a:spcBef>
              <a:spcAft>
                <a:spcPct val="0"/>
              </a:spcAft>
              <a:defRPr/>
            </a:pPr>
            <a:r>
              <a:rPr lang="en-US" sz="1200" b="1">
                <a:solidFill>
                  <a:srgbClr val="FF3399"/>
                </a:solidFill>
                <a:latin typeface="Calibri" pitchFamily="34" charset="0"/>
              </a:rPr>
              <a:t>Halving warming with idealized solar geoengineering moderates key climate hazards</a:t>
            </a:r>
            <a:r>
              <a:rPr lang="en-US" sz="1200">
                <a:solidFill>
                  <a:srgbClr val="FF3399"/>
                </a:solidFill>
                <a:latin typeface="Calibri" pitchFamily="34" charset="0"/>
              </a:rPr>
              <a:t>. Peter Irvine, Kerry Emanuel, Jie He, Larry W. Horowitz, Gabriel Vecchi, David Keith.</a:t>
            </a:r>
            <a:r>
              <a:rPr lang="en-US" sz="1200" b="1">
                <a:solidFill>
                  <a:srgbClr val="FF3399"/>
                </a:solidFill>
                <a:latin typeface="Calibri" pitchFamily="34" charset="0"/>
              </a:rPr>
              <a:t> </a:t>
            </a:r>
            <a:r>
              <a:rPr lang="en-US" sz="1200" i="1">
                <a:solidFill>
                  <a:srgbClr val="FF3399"/>
                </a:solidFill>
                <a:latin typeface="Calibri" pitchFamily="34" charset="0"/>
              </a:rPr>
              <a:t>Nature Climate Change</a:t>
            </a:r>
            <a:r>
              <a:rPr lang="en-US" sz="1200">
                <a:solidFill>
                  <a:srgbClr val="FF3399"/>
                </a:solidFill>
                <a:latin typeface="Calibri" pitchFamily="34" charset="0"/>
              </a:rPr>
              <a:t>, 2019.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9B50E1-59EE-4BF0-A952-1221395D8823}"/>
              </a:ext>
            </a:extLst>
          </p:cNvPr>
          <p:cNvPicPr>
            <a:picLocks noChangeAspect="1"/>
          </p:cNvPicPr>
          <p:nvPr/>
        </p:nvPicPr>
        <p:blipFill>
          <a:blip r:embed="rId2"/>
          <a:stretch>
            <a:fillRect/>
          </a:stretch>
        </p:blipFill>
        <p:spPr>
          <a:xfrm>
            <a:off x="1524000" y="1139631"/>
            <a:ext cx="9144000" cy="3542308"/>
          </a:xfrm>
          <a:prstGeom prst="rect">
            <a:avLst/>
          </a:prstGeom>
        </p:spPr>
      </p:pic>
      <p:sp>
        <p:nvSpPr>
          <p:cNvPr id="3" name="TextBox 2">
            <a:extLst>
              <a:ext uri="{FF2B5EF4-FFF2-40B4-BE49-F238E27FC236}">
                <a16:creationId xmlns:a16="http://schemas.microsoft.com/office/drawing/2014/main" id="{DC69329A-56F7-4EEA-9A22-380DE8D1056A}"/>
              </a:ext>
            </a:extLst>
          </p:cNvPr>
          <p:cNvSpPr txBox="1"/>
          <p:nvPr/>
        </p:nvSpPr>
        <p:spPr>
          <a:xfrm>
            <a:off x="1524000" y="6396356"/>
            <a:ext cx="9144000" cy="461645"/>
          </a:xfrm>
          <a:prstGeom prst="rect">
            <a:avLst/>
          </a:prstGeom>
          <a:noFill/>
        </p:spPr>
        <p:txBody>
          <a:bodyPr wrap="square" lIns="91420" tIns="45710" rIns="91420" bIns="45710" rtlCol="0">
            <a:spAutoFit/>
          </a:bodyPr>
          <a:lstStyle/>
          <a:p>
            <a:pPr eaLnBrk="0" fontAlgn="base" hangingPunct="0">
              <a:spcBef>
                <a:spcPct val="0"/>
              </a:spcBef>
              <a:spcAft>
                <a:spcPct val="0"/>
              </a:spcAft>
            </a:pPr>
            <a:r>
              <a:rPr lang="en-US" sz="1200" b="1" dirty="0">
                <a:solidFill>
                  <a:srgbClr val="FF3399"/>
                </a:solidFill>
                <a:latin typeface="Calibri" pitchFamily="34" charset="0"/>
              </a:rPr>
              <a:t>Halving warming with stratospheric aerosol geoengineering moderates policy-relevant climate hazards,</a:t>
            </a:r>
            <a:r>
              <a:rPr lang="en-US" sz="1200" dirty="0">
                <a:solidFill>
                  <a:srgbClr val="FF3399"/>
                </a:solidFill>
                <a:latin typeface="Calibri" pitchFamily="34" charset="0"/>
              </a:rPr>
              <a:t> Peter Irvine and David Keith. </a:t>
            </a:r>
            <a:r>
              <a:rPr lang="en-US" sz="1200" i="1" dirty="0">
                <a:solidFill>
                  <a:srgbClr val="FF3399"/>
                </a:solidFill>
                <a:latin typeface="Calibri" pitchFamily="34" charset="0"/>
              </a:rPr>
              <a:t>ERL</a:t>
            </a:r>
            <a:r>
              <a:rPr lang="en-US" sz="1200" dirty="0">
                <a:solidFill>
                  <a:srgbClr val="FF3399"/>
                </a:solidFill>
                <a:latin typeface="Calibri" pitchFamily="34" charset="0"/>
              </a:rPr>
              <a:t>, 2020.</a:t>
            </a:r>
          </a:p>
        </p:txBody>
      </p:sp>
      <p:sp>
        <p:nvSpPr>
          <p:cNvPr id="4" name="TextBox 3">
            <a:extLst>
              <a:ext uri="{FF2B5EF4-FFF2-40B4-BE49-F238E27FC236}">
                <a16:creationId xmlns:a16="http://schemas.microsoft.com/office/drawing/2014/main" id="{AEFC8323-D33F-4697-A0B0-E45C989EAEC9}"/>
              </a:ext>
            </a:extLst>
          </p:cNvPr>
          <p:cNvSpPr txBox="1"/>
          <p:nvPr/>
        </p:nvSpPr>
        <p:spPr>
          <a:xfrm>
            <a:off x="1474935" y="121215"/>
            <a:ext cx="8946614" cy="830997"/>
          </a:xfrm>
          <a:prstGeom prst="rect">
            <a:avLst/>
          </a:prstGeom>
          <a:noFill/>
        </p:spPr>
        <p:txBody>
          <a:bodyPr wrap="square" rtlCol="0">
            <a:spAutoFit/>
          </a:bodyPr>
          <a:lstStyle/>
          <a:p>
            <a:pPr algn="ctr" eaLnBrk="0" fontAlgn="base" hangingPunct="0">
              <a:spcBef>
                <a:spcPct val="0"/>
              </a:spcBef>
              <a:spcAft>
                <a:spcPct val="0"/>
              </a:spcAft>
            </a:pPr>
            <a:r>
              <a:rPr lang="en-US" sz="2400">
                <a:solidFill>
                  <a:srgbClr val="000000">
                    <a:lumMod val="75000"/>
                    <a:lumOff val="25000"/>
                  </a:srgbClr>
                </a:solidFill>
                <a:latin typeface="Calibri" pitchFamily="34" charset="0"/>
              </a:rPr>
              <a:t>For all the 4 regions where </a:t>
            </a:r>
            <a:r>
              <a:rPr lang="en-US" sz="2400">
                <a:solidFill>
                  <a:srgbClr val="FF0000"/>
                </a:solidFill>
                <a:latin typeface="Calibri" pitchFamily="34" charset="0"/>
              </a:rPr>
              <a:t>PE</a:t>
            </a:r>
            <a:r>
              <a:rPr lang="en-US" sz="2400">
                <a:solidFill>
                  <a:srgbClr val="000000">
                    <a:lumMod val="75000"/>
                    <a:lumOff val="25000"/>
                  </a:srgbClr>
                </a:solidFill>
                <a:latin typeface="Calibri" pitchFamily="34" charset="0"/>
              </a:rPr>
              <a:t> is exacerbated it is </a:t>
            </a:r>
            <a:r>
              <a:rPr lang="en-US" sz="2400" i="1">
                <a:solidFill>
                  <a:srgbClr val="000000">
                    <a:lumMod val="75000"/>
                    <a:lumOff val="25000"/>
                  </a:srgbClr>
                </a:solidFill>
                <a:latin typeface="Calibri" pitchFamily="34" charset="0"/>
              </a:rPr>
              <a:t>increasing</a:t>
            </a:r>
            <a:r>
              <a:rPr lang="en-US" sz="2400">
                <a:solidFill>
                  <a:srgbClr val="000000">
                    <a:lumMod val="75000"/>
                    <a:lumOff val="25000"/>
                  </a:srgbClr>
                </a:solidFill>
                <a:latin typeface="Calibri" pitchFamily="34" charset="0"/>
              </a:rPr>
              <a:t> P-E </a:t>
            </a:r>
          </a:p>
          <a:p>
            <a:pPr algn="ctr" eaLnBrk="0" fontAlgn="base" hangingPunct="0">
              <a:spcBef>
                <a:spcPct val="0"/>
              </a:spcBef>
              <a:spcAft>
                <a:spcPct val="0"/>
              </a:spcAft>
            </a:pPr>
            <a:r>
              <a:rPr lang="en-US" sz="2400">
                <a:solidFill>
                  <a:srgbClr val="000000">
                    <a:lumMod val="75000"/>
                    <a:lumOff val="25000"/>
                  </a:srgbClr>
                </a:solidFill>
                <a:latin typeface="Calibri" pitchFamily="34" charset="0"/>
              </a:rPr>
              <a:t> </a:t>
            </a:r>
            <a:r>
              <a:rPr lang="en-US" sz="2400">
                <a:solidFill>
                  <a:srgbClr val="000000">
                    <a:lumMod val="75000"/>
                    <a:lumOff val="25000"/>
                  </a:srgbClr>
                </a:solidFill>
                <a:latin typeface="Calibri" pitchFamily="34" charset="0"/>
                <a:sym typeface="Wingdings" panose="05000000000000000000" pitchFamily="2" charset="2"/>
              </a:rPr>
              <a:t> </a:t>
            </a:r>
            <a:r>
              <a:rPr lang="en-US" sz="2400">
                <a:solidFill>
                  <a:srgbClr val="000000">
                    <a:lumMod val="75000"/>
                    <a:lumOff val="25000"/>
                  </a:srgbClr>
                </a:solidFill>
                <a:latin typeface="Calibri" pitchFamily="34" charset="0"/>
              </a:rPr>
              <a:t> </a:t>
            </a:r>
            <a:r>
              <a:rPr lang="en-US" sz="2400" i="1">
                <a:solidFill>
                  <a:srgbClr val="000000">
                    <a:lumMod val="75000"/>
                    <a:lumOff val="25000"/>
                  </a:srgbClr>
                </a:solidFill>
                <a:latin typeface="Calibri" pitchFamily="34" charset="0"/>
              </a:rPr>
              <a:t>decreasing</a:t>
            </a:r>
            <a:r>
              <a:rPr lang="en-US" sz="2400">
                <a:solidFill>
                  <a:srgbClr val="000000">
                    <a:lumMod val="75000"/>
                    <a:lumOff val="25000"/>
                  </a:srgbClr>
                </a:solidFill>
                <a:latin typeface="Calibri" pitchFamily="34" charset="0"/>
              </a:rPr>
              <a:t> aridity</a:t>
            </a:r>
          </a:p>
        </p:txBody>
      </p:sp>
      <p:sp>
        <p:nvSpPr>
          <p:cNvPr id="5" name="TextBox 4">
            <a:extLst>
              <a:ext uri="{FF2B5EF4-FFF2-40B4-BE49-F238E27FC236}">
                <a16:creationId xmlns:a16="http://schemas.microsoft.com/office/drawing/2014/main" id="{60EB712B-3723-4C1B-A694-53D7663FD949}"/>
              </a:ext>
            </a:extLst>
          </p:cNvPr>
          <p:cNvSpPr txBox="1"/>
          <p:nvPr/>
        </p:nvSpPr>
        <p:spPr>
          <a:xfrm>
            <a:off x="2480213" y="5043030"/>
            <a:ext cx="7159083" cy="1200329"/>
          </a:xfrm>
          <a:prstGeom prst="rect">
            <a:avLst/>
          </a:prstGeom>
          <a:noFill/>
        </p:spPr>
        <p:txBody>
          <a:bodyPr wrap="square" rtlCol="0">
            <a:spAutoFit/>
          </a:bodyPr>
          <a:lstStyle/>
          <a:p>
            <a:pPr eaLnBrk="0" fontAlgn="base" hangingPunct="0">
              <a:spcBef>
                <a:spcPct val="0"/>
              </a:spcBef>
              <a:spcAft>
                <a:spcPct val="0"/>
              </a:spcAft>
            </a:pPr>
            <a:r>
              <a:rPr lang="en-US">
                <a:solidFill>
                  <a:srgbClr val="000000"/>
                </a:solidFill>
                <a:latin typeface="Calibri" pitchFamily="34" charset="0"/>
              </a:rPr>
              <a:t>Same analysis method as prior but applied to GLENS (stratospheric aerosol geoengineering large ensemble Tilmes et al 2018) using CESM/WACCM.</a:t>
            </a:r>
          </a:p>
          <a:p>
            <a:pPr eaLnBrk="0" fontAlgn="base" hangingPunct="0">
              <a:spcBef>
                <a:spcPct val="0"/>
              </a:spcBef>
              <a:spcAft>
                <a:spcPct val="0"/>
              </a:spcAft>
            </a:pPr>
            <a:endParaRPr lang="en-US">
              <a:solidFill>
                <a:srgbClr val="000000"/>
              </a:solidFill>
              <a:latin typeface="Calibri" pitchFamily="34" charset="0"/>
            </a:endParaRPr>
          </a:p>
          <a:p>
            <a:pPr eaLnBrk="0" fontAlgn="base" hangingPunct="0">
              <a:spcBef>
                <a:spcPct val="0"/>
              </a:spcBef>
              <a:spcAft>
                <a:spcPct val="0"/>
              </a:spcAft>
            </a:pPr>
            <a:r>
              <a:rPr lang="en-US">
                <a:solidFill>
                  <a:srgbClr val="000000"/>
                </a:solidFill>
                <a:latin typeface="Calibri" pitchFamily="34" charset="0"/>
              </a:rPr>
              <a:t>With half-geoengineering computed by point-by-point linear scaling</a:t>
            </a:r>
          </a:p>
        </p:txBody>
      </p:sp>
    </p:spTree>
    <p:extLst>
      <p:ext uri="{BB962C8B-B14F-4D97-AF65-F5344CB8AC3E}">
        <p14:creationId xmlns:p14="http://schemas.microsoft.com/office/powerpoint/2010/main" val="1584471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2EE93-F9F8-9A16-F03B-E3C79BB573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75065-B363-788A-30EA-FE9A5D17461D}"/>
              </a:ext>
            </a:extLst>
          </p:cNvPr>
          <p:cNvSpPr>
            <a:spLocks noGrp="1"/>
          </p:cNvSpPr>
          <p:nvPr>
            <p:ph type="ctrTitle"/>
          </p:nvPr>
        </p:nvSpPr>
        <p:spPr/>
        <p:txBody>
          <a:bodyPr/>
          <a:lstStyle/>
          <a:p>
            <a:r>
              <a:rPr lang="en-US" dirty="0"/>
              <a:t>Concerns</a:t>
            </a:r>
          </a:p>
        </p:txBody>
      </p:sp>
      <p:sp>
        <p:nvSpPr>
          <p:cNvPr id="3" name="Subtitle 2">
            <a:extLst>
              <a:ext uri="{FF2B5EF4-FFF2-40B4-BE49-F238E27FC236}">
                <a16:creationId xmlns:a16="http://schemas.microsoft.com/office/drawing/2014/main" id="{948D037B-C79A-3998-0D98-6010FCBF3E1A}"/>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897222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0860A-BB79-4564-8417-1A104AC8515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170839-12F0-4A97-B996-A6709886692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DB1F567-9BB0-4CF5-AA28-BDFFC1C38AE8}"/>
              </a:ext>
            </a:extLst>
          </p:cNvPr>
          <p:cNvPicPr>
            <a:picLocks noChangeAspect="1"/>
          </p:cNvPicPr>
          <p:nvPr/>
        </p:nvPicPr>
        <p:blipFill>
          <a:blip r:embed="rId2"/>
          <a:stretch>
            <a:fillRect/>
          </a:stretch>
        </p:blipFill>
        <p:spPr>
          <a:xfrm>
            <a:off x="1524000" y="167652"/>
            <a:ext cx="9144000" cy="6160745"/>
          </a:xfrm>
          <a:prstGeom prst="rect">
            <a:avLst/>
          </a:prstGeom>
        </p:spPr>
      </p:pic>
      <p:sp>
        <p:nvSpPr>
          <p:cNvPr id="6" name="TextBox 5">
            <a:extLst>
              <a:ext uri="{FF2B5EF4-FFF2-40B4-BE49-F238E27FC236}">
                <a16:creationId xmlns:a16="http://schemas.microsoft.com/office/drawing/2014/main" id="{404F093D-6801-4885-9460-F04DE38C9804}"/>
              </a:ext>
            </a:extLst>
          </p:cNvPr>
          <p:cNvSpPr txBox="1"/>
          <p:nvPr/>
        </p:nvSpPr>
        <p:spPr>
          <a:xfrm>
            <a:off x="1562100" y="6434460"/>
            <a:ext cx="9144000" cy="276979"/>
          </a:xfrm>
          <a:prstGeom prst="rect">
            <a:avLst/>
          </a:prstGeom>
          <a:noFill/>
        </p:spPr>
        <p:txBody>
          <a:bodyPr wrap="square" lIns="91420" tIns="45710" rIns="91420" bIns="45710" rtlCol="0">
            <a:spAutoFit/>
          </a:bodyPr>
          <a:lstStyle/>
          <a:p>
            <a:r>
              <a:rPr lang="en-US" sz="1200" b="1" dirty="0">
                <a:solidFill>
                  <a:srgbClr val="FF3399"/>
                </a:solidFill>
              </a:rPr>
              <a:t>Towards constructive disagreement about geoengineering, </a:t>
            </a:r>
            <a:r>
              <a:rPr lang="en-US" sz="1200" dirty="0">
                <a:solidFill>
                  <a:srgbClr val="FF3399"/>
                </a:solidFill>
              </a:rPr>
              <a:t>David Keith.</a:t>
            </a:r>
            <a:r>
              <a:rPr lang="en-US" sz="1200" b="1" dirty="0">
                <a:solidFill>
                  <a:srgbClr val="FF3399"/>
                </a:solidFill>
              </a:rPr>
              <a:t> </a:t>
            </a:r>
            <a:r>
              <a:rPr lang="en-US" sz="1200" i="1" dirty="0">
                <a:solidFill>
                  <a:srgbClr val="FF3399"/>
                </a:solidFill>
              </a:rPr>
              <a:t>Science</a:t>
            </a:r>
            <a:r>
              <a:rPr lang="en-US" sz="1200" dirty="0">
                <a:solidFill>
                  <a:srgbClr val="FF3399"/>
                </a:solidFill>
              </a:rPr>
              <a:t>, 2021.</a:t>
            </a:r>
          </a:p>
        </p:txBody>
      </p:sp>
    </p:spTree>
    <p:extLst>
      <p:ext uri="{BB962C8B-B14F-4D97-AF65-F5344CB8AC3E}">
        <p14:creationId xmlns:p14="http://schemas.microsoft.com/office/powerpoint/2010/main" val="4095163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A3FE8-B6AF-23A3-36BB-E5573BBBF6B8}"/>
              </a:ext>
            </a:extLst>
          </p:cNvPr>
          <p:cNvSpPr>
            <a:spLocks noGrp="1"/>
          </p:cNvSpPr>
          <p:nvPr>
            <p:ph type="title"/>
          </p:nvPr>
        </p:nvSpPr>
        <p:spPr/>
        <p:txBody>
          <a:bodyPr/>
          <a:lstStyle/>
          <a:p>
            <a:r>
              <a:rPr lang="en-US" sz="1800">
                <a:latin typeface="Calibri" panose="020F0502020204030204" pitchFamily="34" charset="0"/>
                <a:ea typeface="Times New Roman" panose="02020603050405020304" pitchFamily="18" charset="0"/>
                <a:cs typeface="Arial" panose="020B0604020202020204" pitchFamily="34" charset="0"/>
              </a:rPr>
              <a:t>Reliability of Solar Geoengineering Research</a:t>
            </a:r>
            <a:endParaRPr lang="en-US"/>
          </a:p>
        </p:txBody>
      </p:sp>
      <p:sp>
        <p:nvSpPr>
          <p:cNvPr id="3" name="Content Placeholder 2">
            <a:extLst>
              <a:ext uri="{FF2B5EF4-FFF2-40B4-BE49-F238E27FC236}">
                <a16:creationId xmlns:a16="http://schemas.microsoft.com/office/drawing/2014/main" id="{FDF081C1-D660-0B1D-D290-2BAD97698673}"/>
              </a:ext>
            </a:extLst>
          </p:cNvPr>
          <p:cNvSpPr>
            <a:spLocks noGrp="1"/>
          </p:cNvSpPr>
          <p:nvPr>
            <p:ph idx="1"/>
          </p:nvPr>
        </p:nvSpPr>
        <p:spPr/>
        <p:txBody>
          <a:bodyPr/>
          <a:lstStyle/>
          <a:p>
            <a:r>
              <a:rPr lang="en-US"/>
              <a:t>Ansatz: </a:t>
            </a:r>
            <a:r>
              <a:rPr lang="en-US">
                <a:latin typeface="Calibri" panose="020F0502020204030204" pitchFamily="34" charset="0"/>
                <a:ea typeface="Times New Roman" panose="02020603050405020304" pitchFamily="18" charset="0"/>
                <a:cs typeface="Arial" panose="020B0604020202020204" pitchFamily="34" charset="0"/>
              </a:rPr>
              <a:t>the reliability of a body of research </a:t>
            </a:r>
            <a:r>
              <a:rPr lang="en-US" b="1">
                <a:latin typeface="Calibri" panose="020F0502020204030204" pitchFamily="34" charset="0"/>
                <a:ea typeface="Times New Roman" panose="02020603050405020304" pitchFamily="18" charset="0"/>
                <a:cs typeface="Arial" panose="020B0604020202020204" pitchFamily="34" charset="0"/>
              </a:rPr>
              <a:t>increases</a:t>
            </a:r>
            <a:r>
              <a:rPr lang="en-US">
                <a:latin typeface="Calibri" panose="020F0502020204030204" pitchFamily="34" charset="0"/>
                <a:ea typeface="Times New Roman" panose="02020603050405020304" pitchFamily="18" charset="0"/>
                <a:cs typeface="Arial" panose="020B0604020202020204" pitchFamily="34" charset="0"/>
              </a:rPr>
              <a:t> with the </a:t>
            </a:r>
            <a:r>
              <a:rPr lang="en-US">
                <a:solidFill>
                  <a:srgbClr val="FF0000"/>
                </a:solidFill>
                <a:latin typeface="Calibri" panose="020F0502020204030204" pitchFamily="34" charset="0"/>
                <a:ea typeface="Times New Roman" panose="02020603050405020304" pitchFamily="18" charset="0"/>
                <a:cs typeface="Arial" panose="020B0604020202020204" pitchFamily="34" charset="0"/>
              </a:rPr>
              <a:t>duration</a:t>
            </a:r>
            <a:r>
              <a:rPr lang="en-US">
                <a:latin typeface="Calibri" panose="020F0502020204030204" pitchFamily="34" charset="0"/>
                <a:ea typeface="Times New Roman" panose="02020603050405020304" pitchFamily="18" charset="0"/>
                <a:cs typeface="Arial" panose="020B0604020202020204" pitchFamily="34" charset="0"/>
              </a:rPr>
              <a:t> of the research theme, the </a:t>
            </a:r>
            <a:r>
              <a:rPr lang="en-US">
                <a:solidFill>
                  <a:srgbClr val="FF0000"/>
                </a:solidFill>
                <a:latin typeface="Calibri" panose="020F0502020204030204" pitchFamily="34" charset="0"/>
                <a:ea typeface="Times New Roman" panose="02020603050405020304" pitchFamily="18" charset="0"/>
                <a:cs typeface="Arial" panose="020B0604020202020204" pitchFamily="34" charset="0"/>
              </a:rPr>
              <a:t>volume</a:t>
            </a:r>
            <a:r>
              <a:rPr lang="en-US">
                <a:latin typeface="Calibri" panose="020F0502020204030204" pitchFamily="34" charset="0"/>
                <a:ea typeface="Times New Roman" panose="02020603050405020304" pitchFamily="18" charset="0"/>
                <a:cs typeface="Arial" panose="020B0604020202020204" pitchFamily="34" charset="0"/>
              </a:rPr>
              <a:t> of research in the theme, the </a:t>
            </a:r>
            <a:r>
              <a:rPr lang="en-US">
                <a:solidFill>
                  <a:srgbClr val="FF0000"/>
                </a:solidFill>
                <a:latin typeface="Calibri" panose="020F0502020204030204" pitchFamily="34" charset="0"/>
                <a:ea typeface="Times New Roman" panose="02020603050405020304" pitchFamily="18" charset="0"/>
                <a:cs typeface="Arial" panose="020B0604020202020204" pitchFamily="34" charset="0"/>
              </a:rPr>
              <a:t>intellectual diversity </a:t>
            </a:r>
            <a:r>
              <a:rPr lang="en-US">
                <a:latin typeface="Calibri" panose="020F0502020204030204" pitchFamily="34" charset="0"/>
                <a:ea typeface="Times New Roman" panose="02020603050405020304" pitchFamily="18" charset="0"/>
                <a:cs typeface="Arial" panose="020B0604020202020204" pitchFamily="34" charset="0"/>
              </a:rPr>
              <a:t>of the research community, and the </a:t>
            </a:r>
            <a:r>
              <a:rPr lang="en-US">
                <a:solidFill>
                  <a:srgbClr val="FF0000"/>
                </a:solidFill>
                <a:latin typeface="Calibri" panose="020F0502020204030204" pitchFamily="34" charset="0"/>
                <a:ea typeface="Times New Roman" panose="02020603050405020304" pitchFamily="18" charset="0"/>
                <a:cs typeface="Arial" panose="020B0604020202020204" pitchFamily="34" charset="0"/>
              </a:rPr>
              <a:t>absence of commercial </a:t>
            </a:r>
            <a:r>
              <a:rPr lang="en-US">
                <a:latin typeface="Calibri" panose="020F0502020204030204" pitchFamily="34" charset="0"/>
                <a:ea typeface="Times New Roman" panose="02020603050405020304" pitchFamily="18" charset="0"/>
                <a:cs typeface="Arial" panose="020B0604020202020204" pitchFamily="34" charset="0"/>
              </a:rPr>
              <a:t>influence.</a:t>
            </a:r>
          </a:p>
          <a:p>
            <a:endParaRPr lang="en-US">
              <a:latin typeface="Calibri" panose="020F0502020204030204" pitchFamily="34" charset="0"/>
              <a:cs typeface="Arial" panose="020B0604020202020204" pitchFamily="34" charset="0"/>
            </a:endParaRPr>
          </a:p>
          <a:p>
            <a:r>
              <a:rPr lang="en-US">
                <a:latin typeface="Calibri" panose="020F0502020204030204" pitchFamily="34" charset="0"/>
                <a:cs typeface="Arial" panose="020B0604020202020204" pitchFamily="34" charset="0"/>
              </a:rPr>
              <a:t>Examples:</a:t>
            </a:r>
          </a:p>
          <a:p>
            <a:pPr>
              <a:buFont typeface="Arial" panose="020B0604020202020204" pitchFamily="34" charset="0"/>
              <a:buChar char="•"/>
            </a:pPr>
            <a:r>
              <a:rPr lang="en-US">
                <a:latin typeface="Calibri" panose="020F0502020204030204" pitchFamily="34" charset="0"/>
                <a:cs typeface="Arial" panose="020B0604020202020204" pitchFamily="34" charset="0"/>
              </a:rPr>
              <a:t>New medical research shows how to extend lifespans: “Inhibition of IL-11 signaling extends mammalian </a:t>
            </a:r>
            <a:r>
              <a:rPr lang="en-US" err="1">
                <a:latin typeface="Calibri" panose="020F0502020204030204" pitchFamily="34" charset="0"/>
                <a:cs typeface="Arial" panose="020B0604020202020204" pitchFamily="34" charset="0"/>
              </a:rPr>
              <a:t>healthspan</a:t>
            </a:r>
            <a:r>
              <a:rPr lang="en-US">
                <a:latin typeface="Calibri" panose="020F0502020204030204" pitchFamily="34" charset="0"/>
                <a:cs typeface="Arial" panose="020B0604020202020204" pitchFamily="34" charset="0"/>
              </a:rPr>
              <a:t> and lifespan,” </a:t>
            </a:r>
            <a:r>
              <a:rPr lang="en-US" i="1">
                <a:latin typeface="Calibri" panose="020F0502020204030204" pitchFamily="34" charset="0"/>
                <a:cs typeface="Arial" panose="020B0604020202020204" pitchFamily="34" charset="0"/>
              </a:rPr>
              <a:t>Nature, </a:t>
            </a:r>
            <a:r>
              <a:rPr lang="en-US">
                <a:latin typeface="Calibri" panose="020F0502020204030204" pitchFamily="34" charset="0"/>
                <a:cs typeface="Arial" panose="020B0604020202020204" pitchFamily="34" charset="0"/>
              </a:rPr>
              <a:t>July 2024.</a:t>
            </a:r>
          </a:p>
          <a:p>
            <a:pPr>
              <a:buFont typeface="Arial" panose="020B0604020202020204" pitchFamily="34" charset="0"/>
              <a:buChar char="•"/>
            </a:pPr>
            <a:r>
              <a:rPr lang="en-US">
                <a:latin typeface="Calibri" panose="020F0502020204030204" pitchFamily="34" charset="0"/>
                <a:cs typeface="Arial" panose="020B0604020202020204" pitchFamily="34" charset="0"/>
              </a:rPr>
              <a:t>The standard model of quantum electrodynamic stands another test: “An improved bound on the electron’s electric dipole moment”, </a:t>
            </a:r>
            <a:r>
              <a:rPr lang="en-US" i="1">
                <a:latin typeface="Calibri" panose="020F0502020204030204" pitchFamily="34" charset="0"/>
                <a:cs typeface="Arial" panose="020B0604020202020204" pitchFamily="34" charset="0"/>
              </a:rPr>
              <a:t>Science, July</a:t>
            </a:r>
            <a:r>
              <a:rPr lang="en-US">
                <a:latin typeface="Calibri" panose="020F0502020204030204" pitchFamily="34" charset="0"/>
                <a:cs typeface="Arial" panose="020B0604020202020204" pitchFamily="34" charset="0"/>
              </a:rPr>
              <a:t> 2023. </a:t>
            </a:r>
          </a:p>
          <a:p>
            <a:endParaRPr lang="en-US"/>
          </a:p>
          <a:p>
            <a:r>
              <a:rPr lang="en-US"/>
              <a:t>Factors that suggest SRM research is unreliable: </a:t>
            </a:r>
          </a:p>
          <a:p>
            <a:pPr>
              <a:buFont typeface="Arial" panose="020B0604020202020204" pitchFamily="34" charset="0"/>
              <a:buChar char="•"/>
            </a:pPr>
            <a:r>
              <a:rPr lang="en-US">
                <a:solidFill>
                  <a:srgbClr val="FF0000"/>
                </a:solidFill>
              </a:rPr>
              <a:t>Duration</a:t>
            </a:r>
            <a:r>
              <a:rPr lang="en-US"/>
              <a:t>: most research done in the last decade</a:t>
            </a:r>
          </a:p>
          <a:p>
            <a:pPr>
              <a:buFont typeface="Arial" panose="020B0604020202020204" pitchFamily="34" charset="0"/>
              <a:buChar char="•"/>
            </a:pPr>
            <a:r>
              <a:rPr lang="en-US">
                <a:solidFill>
                  <a:srgbClr val="FF0000"/>
                </a:solidFill>
              </a:rPr>
              <a:t>Intellectual diversity</a:t>
            </a:r>
            <a:r>
              <a:rPr lang="en-US"/>
              <a:t>: much done by a small clique of researchers, </a:t>
            </a:r>
          </a:p>
          <a:p>
            <a:pPr>
              <a:buFont typeface="Arial" panose="020B0604020202020204" pitchFamily="34" charset="0"/>
              <a:buChar char="•"/>
            </a:pPr>
            <a:r>
              <a:rPr lang="en-US">
                <a:solidFill>
                  <a:srgbClr val="FF0000"/>
                </a:solidFill>
              </a:rPr>
              <a:t>Volume</a:t>
            </a:r>
            <a:r>
              <a:rPr lang="en-US"/>
              <a:t>: is low, in part because </a:t>
            </a:r>
            <a:r>
              <a:rPr lang="en-US">
                <a:latin typeface="Calibri" panose="020F0502020204030204" pitchFamily="34" charset="0"/>
                <a:ea typeface="Times New Roman" panose="02020603050405020304" pitchFamily="18" charset="0"/>
                <a:cs typeface="Arial" panose="020B0604020202020204" pitchFamily="34" charset="0"/>
              </a:rPr>
              <a:t>scientific research funding for SRM is well under 0.1% of total climate research. </a:t>
            </a:r>
            <a:endParaRPr lang="en-US"/>
          </a:p>
          <a:p>
            <a:endParaRPr lang="en-US"/>
          </a:p>
          <a:p>
            <a:endParaRPr lang="en-US"/>
          </a:p>
        </p:txBody>
      </p:sp>
    </p:spTree>
    <p:extLst>
      <p:ext uri="{BB962C8B-B14F-4D97-AF65-F5344CB8AC3E}">
        <p14:creationId xmlns:p14="http://schemas.microsoft.com/office/powerpoint/2010/main" val="395911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A3FE8-B6AF-23A3-36BB-E5573BBBF6B8}"/>
              </a:ext>
            </a:extLst>
          </p:cNvPr>
          <p:cNvSpPr>
            <a:spLocks noGrp="1"/>
          </p:cNvSpPr>
          <p:nvPr>
            <p:ph type="title"/>
          </p:nvPr>
        </p:nvSpPr>
        <p:spPr/>
        <p:txBody>
          <a:bodyPr/>
          <a:lstStyle/>
          <a:p>
            <a:r>
              <a:rPr lang="en-US" sz="1800">
                <a:latin typeface="Calibri" panose="020F0502020204030204" pitchFamily="34" charset="0"/>
                <a:ea typeface="Times New Roman" panose="02020603050405020304" pitchFamily="18" charset="0"/>
                <a:cs typeface="Arial" panose="020B0604020202020204" pitchFamily="34" charset="0"/>
              </a:rPr>
              <a:t>Reliability of Solar Geoengineering Research (2)</a:t>
            </a:r>
            <a:endParaRPr lang="en-US"/>
          </a:p>
        </p:txBody>
      </p:sp>
      <p:sp>
        <p:nvSpPr>
          <p:cNvPr id="3" name="Content Placeholder 2">
            <a:extLst>
              <a:ext uri="{FF2B5EF4-FFF2-40B4-BE49-F238E27FC236}">
                <a16:creationId xmlns:a16="http://schemas.microsoft.com/office/drawing/2014/main" id="{FDF081C1-D660-0B1D-D290-2BAD97698673}"/>
              </a:ext>
            </a:extLst>
          </p:cNvPr>
          <p:cNvSpPr>
            <a:spLocks noGrp="1"/>
          </p:cNvSpPr>
          <p:nvPr>
            <p:ph idx="1"/>
          </p:nvPr>
        </p:nvSpPr>
        <p:spPr/>
        <p:txBody>
          <a:bodyPr/>
          <a:lstStyle/>
          <a:p>
            <a:r>
              <a:rPr lang="en-US">
                <a:solidFill>
                  <a:srgbClr val="FF0000"/>
                </a:solidFill>
              </a:rPr>
              <a:t>SRM is old</a:t>
            </a:r>
            <a:r>
              <a:rPr lang="en-US"/>
              <a:t>: Research on SRM goes back to the early 60’s, it was reviewed in NAS reports of 1977, 1983, 1992. The first GCM simulation was published in 2000 by Bala and Ken. The </a:t>
            </a:r>
            <a:r>
              <a:rPr lang="en-US">
                <a:latin typeface="Calibri" panose="020F0502020204030204" pitchFamily="34" charset="0"/>
                <a:ea typeface="Times New Roman" panose="02020603050405020304" pitchFamily="18" charset="0"/>
                <a:cs typeface="Arial" panose="020B0604020202020204" pitchFamily="34" charset="0"/>
              </a:rPr>
              <a:t>long duration—albeit on a small scale and with little funding—means there has been time to find serious flaws, particularly given that climate researchers were generally biased against SRM research providing a solid motivation to root out errors.</a:t>
            </a:r>
            <a:endParaRPr lang="en-US"/>
          </a:p>
          <a:p>
            <a:endParaRPr lang="en-US"/>
          </a:p>
          <a:p>
            <a:r>
              <a:rPr lang="en-US">
                <a:solidFill>
                  <a:srgbClr val="FF0000"/>
                </a:solidFill>
              </a:rPr>
              <a:t>SRM </a:t>
            </a:r>
            <a:r>
              <a:rPr lang="en-US">
                <a:solidFill>
                  <a:srgbClr val="FF0000"/>
                </a:solidFill>
                <a:latin typeface="Calibri" panose="020F0502020204030204" pitchFamily="34" charset="0"/>
                <a:ea typeface="Times New Roman" panose="02020603050405020304" pitchFamily="18" charset="0"/>
                <a:cs typeface="Arial" panose="020B0604020202020204" pitchFamily="34" charset="0"/>
              </a:rPr>
              <a:t>is better understood as an application of environmental geoscience than as an independent field</a:t>
            </a:r>
            <a:r>
              <a:rPr lang="en-US">
                <a:latin typeface="Calibri" panose="020F0502020204030204" pitchFamily="34" charset="0"/>
                <a:ea typeface="Times New Roman" panose="02020603050405020304" pitchFamily="18" charset="0"/>
                <a:cs typeface="Arial" panose="020B0604020202020204" pitchFamily="34" charset="0"/>
              </a:rPr>
              <a:t>: If research depended on new methods to study novel atmospheric processes, then the arguments for unreliability would carry more weight. </a:t>
            </a:r>
            <a:endParaRPr lang="en-US"/>
          </a:p>
        </p:txBody>
      </p:sp>
    </p:spTree>
    <p:extLst>
      <p:ext uri="{BB962C8B-B14F-4D97-AF65-F5344CB8AC3E}">
        <p14:creationId xmlns:p14="http://schemas.microsoft.com/office/powerpoint/2010/main" val="26819690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304352C0-72B7-5546-FFE0-67D3742D81C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D01849D-6C35-69A4-7856-3903277A4E6D}"/>
              </a:ext>
            </a:extLst>
          </p:cNvPr>
          <p:cNvPicPr>
            <a:picLocks noChangeAspect="1"/>
          </p:cNvPicPr>
          <p:nvPr/>
        </p:nvPicPr>
        <p:blipFill>
          <a:blip r:embed="rId3"/>
          <a:stretch>
            <a:fillRect/>
          </a:stretch>
        </p:blipFill>
        <p:spPr>
          <a:xfrm>
            <a:off x="1524000" y="594774"/>
            <a:ext cx="9144000" cy="5668453"/>
          </a:xfrm>
          <a:prstGeom prst="rect">
            <a:avLst/>
          </a:prstGeom>
        </p:spPr>
      </p:pic>
      <p:sp>
        <p:nvSpPr>
          <p:cNvPr id="6" name="TextBox 5">
            <a:extLst>
              <a:ext uri="{FF2B5EF4-FFF2-40B4-BE49-F238E27FC236}">
                <a16:creationId xmlns:a16="http://schemas.microsoft.com/office/drawing/2014/main" id="{5D40B9DE-AF9F-F5BA-5D94-1AD3416711F9}"/>
              </a:ext>
            </a:extLst>
          </p:cNvPr>
          <p:cNvSpPr txBox="1"/>
          <p:nvPr/>
        </p:nvSpPr>
        <p:spPr>
          <a:xfrm>
            <a:off x="1524001" y="6383860"/>
            <a:ext cx="9142942" cy="276979"/>
          </a:xfrm>
          <a:prstGeom prst="rect">
            <a:avLst/>
          </a:prstGeom>
          <a:noFill/>
        </p:spPr>
        <p:txBody>
          <a:bodyPr wrap="square" lIns="91420" tIns="45710" rIns="91420" bIns="45710" rtlCol="0">
            <a:spAutoFit/>
          </a:bodyPr>
          <a:lstStyle/>
          <a:p>
            <a:r>
              <a:rPr lang="en-US" sz="1200" b="1">
                <a:solidFill>
                  <a:srgbClr val="FF3399"/>
                </a:solidFill>
              </a:rPr>
              <a:t>Journal of the Atmospheric Sciences, 1961</a:t>
            </a:r>
          </a:p>
        </p:txBody>
      </p:sp>
      <p:sp>
        <p:nvSpPr>
          <p:cNvPr id="12" name="Title 1">
            <a:extLst>
              <a:ext uri="{FF2B5EF4-FFF2-40B4-BE49-F238E27FC236}">
                <a16:creationId xmlns:a16="http://schemas.microsoft.com/office/drawing/2014/main" id="{20E74F28-93D9-4659-207D-85B13696C1F2}"/>
              </a:ext>
            </a:extLst>
          </p:cNvPr>
          <p:cNvSpPr txBox="1">
            <a:spLocks/>
          </p:cNvSpPr>
          <p:nvPr/>
        </p:nvSpPr>
        <p:spPr bwMode="auto">
          <a:xfrm>
            <a:off x="1537383" y="-6569"/>
            <a:ext cx="9144000" cy="838200"/>
          </a:xfrm>
          <a:prstGeom prst="rect">
            <a:avLst/>
          </a:prstGeom>
          <a:noFill/>
          <a:ln w="9525">
            <a:noFill/>
            <a:miter lim="800000"/>
            <a:headEnd/>
            <a:tailEnd/>
          </a:ln>
        </p:spPr>
        <p:txBody>
          <a:bodyPr vert="horz" wrap="square" lIns="92055" tIns="46028" rIns="92055" bIns="46028" numCol="1" anchor="ctr" anchorCtr="0" compatLnSpc="1">
            <a:prstTxWarp prst="textNoShape">
              <a:avLst/>
            </a:prstTxWarp>
          </a:bodyPr>
          <a:lstStyle>
            <a:lvl1pPr algn="ctr" rtl="0" eaLnBrk="0" fontAlgn="base" hangingPunct="0">
              <a:spcBef>
                <a:spcPct val="0"/>
              </a:spcBef>
              <a:spcAft>
                <a:spcPct val="0"/>
              </a:spcAft>
              <a:defRPr sz="2400">
                <a:solidFill>
                  <a:schemeClr val="accent2"/>
                </a:solidFill>
                <a:latin typeface="+mj-lt"/>
                <a:ea typeface="+mj-ea"/>
                <a:cs typeface="+mj-cs"/>
              </a:defRPr>
            </a:lvl1pPr>
            <a:lvl2pPr algn="ctr" rtl="0" eaLnBrk="0" fontAlgn="base" hangingPunct="0">
              <a:spcBef>
                <a:spcPct val="0"/>
              </a:spcBef>
              <a:spcAft>
                <a:spcPct val="0"/>
              </a:spcAft>
              <a:defRPr sz="2400">
                <a:solidFill>
                  <a:schemeClr val="accent2"/>
                </a:solidFill>
                <a:latin typeface="Calibri" pitchFamily="34" charset="0"/>
              </a:defRPr>
            </a:lvl2pPr>
            <a:lvl3pPr algn="ctr" rtl="0" eaLnBrk="0" fontAlgn="base" hangingPunct="0">
              <a:spcBef>
                <a:spcPct val="0"/>
              </a:spcBef>
              <a:spcAft>
                <a:spcPct val="0"/>
              </a:spcAft>
              <a:defRPr sz="2400">
                <a:solidFill>
                  <a:schemeClr val="accent2"/>
                </a:solidFill>
                <a:latin typeface="Calibri" pitchFamily="34" charset="0"/>
              </a:defRPr>
            </a:lvl3pPr>
            <a:lvl4pPr algn="ctr" rtl="0" eaLnBrk="0" fontAlgn="base" hangingPunct="0">
              <a:spcBef>
                <a:spcPct val="0"/>
              </a:spcBef>
              <a:spcAft>
                <a:spcPct val="0"/>
              </a:spcAft>
              <a:defRPr sz="2400">
                <a:solidFill>
                  <a:schemeClr val="accent2"/>
                </a:solidFill>
                <a:latin typeface="Calibri" pitchFamily="34" charset="0"/>
              </a:defRPr>
            </a:lvl4pPr>
            <a:lvl5pPr algn="ctr" rtl="0" eaLnBrk="0" fontAlgn="base" hangingPunct="0">
              <a:spcBef>
                <a:spcPct val="0"/>
              </a:spcBef>
              <a:spcAft>
                <a:spcPct val="0"/>
              </a:spcAft>
              <a:defRPr sz="2400">
                <a:solidFill>
                  <a:schemeClr val="accent2"/>
                </a:solidFill>
                <a:latin typeface="Calibri" pitchFamily="34" charset="0"/>
              </a:defRPr>
            </a:lvl5pPr>
            <a:lvl6pPr marL="457098" algn="ctr" rtl="0" eaLnBrk="0" fontAlgn="base" hangingPunct="0">
              <a:spcBef>
                <a:spcPct val="0"/>
              </a:spcBef>
              <a:spcAft>
                <a:spcPct val="0"/>
              </a:spcAft>
              <a:defRPr sz="2400">
                <a:solidFill>
                  <a:schemeClr val="accent2"/>
                </a:solidFill>
                <a:latin typeface="Calibri" pitchFamily="34" charset="0"/>
              </a:defRPr>
            </a:lvl6pPr>
            <a:lvl7pPr marL="914197" algn="ctr" rtl="0" eaLnBrk="0" fontAlgn="base" hangingPunct="0">
              <a:spcBef>
                <a:spcPct val="0"/>
              </a:spcBef>
              <a:spcAft>
                <a:spcPct val="0"/>
              </a:spcAft>
              <a:defRPr sz="2400">
                <a:solidFill>
                  <a:schemeClr val="accent2"/>
                </a:solidFill>
                <a:latin typeface="Calibri" pitchFamily="34" charset="0"/>
              </a:defRPr>
            </a:lvl7pPr>
            <a:lvl8pPr marL="1371296" algn="ctr" rtl="0" eaLnBrk="0" fontAlgn="base" hangingPunct="0">
              <a:spcBef>
                <a:spcPct val="0"/>
              </a:spcBef>
              <a:spcAft>
                <a:spcPct val="0"/>
              </a:spcAft>
              <a:defRPr sz="2400">
                <a:solidFill>
                  <a:schemeClr val="accent2"/>
                </a:solidFill>
                <a:latin typeface="Calibri" pitchFamily="34" charset="0"/>
              </a:defRPr>
            </a:lvl8pPr>
            <a:lvl9pPr marL="1828396" algn="ctr" rtl="0" eaLnBrk="0" fontAlgn="base" hangingPunct="0">
              <a:spcBef>
                <a:spcPct val="0"/>
              </a:spcBef>
              <a:spcAft>
                <a:spcPct val="0"/>
              </a:spcAft>
              <a:defRPr sz="2400">
                <a:solidFill>
                  <a:schemeClr val="accent2"/>
                </a:solidFill>
                <a:latin typeface="Calibri" pitchFamily="34" charset="0"/>
              </a:defRPr>
            </a:lvl9pPr>
          </a:lstStyle>
          <a:p>
            <a:r>
              <a:rPr lang="en-US" sz="1800" kern="0">
                <a:latin typeface="Calibri" panose="020F0502020204030204" pitchFamily="34" charset="0"/>
                <a:ea typeface="Times New Roman" panose="02020603050405020304" pitchFamily="18" charset="0"/>
                <a:cs typeface="Arial" panose="020B0604020202020204" pitchFamily="34" charset="0"/>
              </a:rPr>
              <a:t>Reliability of Solar Geoengineering Research (3)</a:t>
            </a:r>
            <a:endParaRPr lang="en-US" kern="0"/>
          </a:p>
        </p:txBody>
      </p:sp>
    </p:spTree>
    <p:extLst>
      <p:ext uri="{BB962C8B-B14F-4D97-AF65-F5344CB8AC3E}">
        <p14:creationId xmlns:p14="http://schemas.microsoft.com/office/powerpoint/2010/main" val="3990942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DA5A9-8189-2F0C-EB57-6FFF0BE8B954}"/>
              </a:ext>
            </a:extLst>
          </p:cNvPr>
          <p:cNvSpPr>
            <a:spLocks noGrp="1"/>
          </p:cNvSpPr>
          <p:nvPr>
            <p:ph type="title"/>
          </p:nvPr>
        </p:nvSpPr>
        <p:spPr/>
        <p:txBody>
          <a:bodyPr/>
          <a:lstStyle/>
          <a:p>
            <a:r>
              <a:rPr lang="en-US"/>
              <a:t>What’s the value of knowing more about SRM?</a:t>
            </a:r>
          </a:p>
        </p:txBody>
      </p:sp>
      <p:sp>
        <p:nvSpPr>
          <p:cNvPr id="4" name="Content Placeholder 2">
            <a:extLst>
              <a:ext uri="{FF2B5EF4-FFF2-40B4-BE49-F238E27FC236}">
                <a16:creationId xmlns:a16="http://schemas.microsoft.com/office/drawing/2014/main" id="{E4BA76A0-C76B-E7B1-1377-22C1675BF8F1}"/>
              </a:ext>
            </a:extLst>
          </p:cNvPr>
          <p:cNvSpPr>
            <a:spLocks noGrp="1"/>
          </p:cNvSpPr>
          <p:nvPr>
            <p:ph idx="1"/>
          </p:nvPr>
        </p:nvSpPr>
        <p:spPr>
          <a:xfrm>
            <a:off x="7275101" y="1035436"/>
            <a:ext cx="3939309" cy="1401840"/>
          </a:xfrm>
        </p:spPr>
        <p:txBody>
          <a:bodyPr/>
          <a:lstStyle/>
          <a:p>
            <a:r>
              <a:rPr lang="en-US" dirty="0"/>
              <a:t>Reducing uncertainty about performance of SRM by a third in 2030 is worth roughly 4.5 </a:t>
            </a:r>
            <a:r>
              <a:rPr lang="en-US" dirty="0">
                <a:solidFill>
                  <a:srgbClr val="FF0000"/>
                </a:solidFill>
              </a:rPr>
              <a:t>$trillion</a:t>
            </a:r>
          </a:p>
        </p:txBody>
      </p:sp>
      <p:pic>
        <p:nvPicPr>
          <p:cNvPr id="5" name="Picture 4">
            <a:extLst>
              <a:ext uri="{FF2B5EF4-FFF2-40B4-BE49-F238E27FC236}">
                <a16:creationId xmlns:a16="http://schemas.microsoft.com/office/drawing/2014/main" id="{1A64A65D-4A58-14C1-D31D-E8A691614096}"/>
              </a:ext>
            </a:extLst>
          </p:cNvPr>
          <p:cNvPicPr>
            <a:picLocks noChangeAspect="1"/>
          </p:cNvPicPr>
          <p:nvPr/>
        </p:nvPicPr>
        <p:blipFill>
          <a:blip r:embed="rId3"/>
          <a:stretch>
            <a:fillRect/>
          </a:stretch>
        </p:blipFill>
        <p:spPr>
          <a:xfrm>
            <a:off x="136899" y="1605861"/>
            <a:ext cx="5442340" cy="4283494"/>
          </a:xfrm>
          <a:prstGeom prst="rect">
            <a:avLst/>
          </a:prstGeom>
        </p:spPr>
      </p:pic>
      <p:sp>
        <p:nvSpPr>
          <p:cNvPr id="9" name="TextBox 8">
            <a:extLst>
              <a:ext uri="{FF2B5EF4-FFF2-40B4-BE49-F238E27FC236}">
                <a16:creationId xmlns:a16="http://schemas.microsoft.com/office/drawing/2014/main" id="{45DC3E90-1AE3-3E05-68DB-66AF8938DCC7}"/>
              </a:ext>
            </a:extLst>
          </p:cNvPr>
          <p:cNvSpPr txBox="1"/>
          <p:nvPr/>
        </p:nvSpPr>
        <p:spPr>
          <a:xfrm>
            <a:off x="1524000" y="6396356"/>
            <a:ext cx="9144000" cy="461645"/>
          </a:xfrm>
          <a:prstGeom prst="rect">
            <a:avLst/>
          </a:prstGeom>
          <a:noFill/>
        </p:spPr>
        <p:txBody>
          <a:bodyPr wrap="square" lIns="91420" tIns="45710" rIns="91420" bIns="45710" rtlCol="0">
            <a:spAutoFit/>
          </a:bodyPr>
          <a:lstStyle/>
          <a:p>
            <a:pPr eaLnBrk="0" fontAlgn="base" hangingPunct="0">
              <a:spcBef>
                <a:spcPct val="0"/>
              </a:spcBef>
              <a:spcAft>
                <a:spcPct val="0"/>
              </a:spcAft>
            </a:pPr>
            <a:r>
              <a:rPr lang="en-US" sz="1200" b="1" dirty="0">
                <a:solidFill>
                  <a:srgbClr val="FF3399"/>
                </a:solidFill>
                <a:latin typeface="Calibri" pitchFamily="34" charset="0"/>
              </a:rPr>
              <a:t>The value of information about solar geoengineering and the two-sided cost of bias</a:t>
            </a:r>
            <a:r>
              <a:rPr lang="en-US" sz="1200" dirty="0">
                <a:solidFill>
                  <a:srgbClr val="FF3399"/>
                </a:solidFill>
                <a:latin typeface="Calibri" pitchFamily="34" charset="0"/>
              </a:rPr>
              <a:t>. Tony Harding, Mariia </a:t>
            </a:r>
            <a:r>
              <a:rPr lang="en-US" sz="1200" dirty="0" err="1">
                <a:solidFill>
                  <a:srgbClr val="FF3399"/>
                </a:solidFill>
                <a:latin typeface="Calibri" pitchFamily="34" charset="0"/>
              </a:rPr>
              <a:t>Belaia</a:t>
            </a:r>
            <a:r>
              <a:rPr lang="en-US" sz="1200" dirty="0">
                <a:solidFill>
                  <a:srgbClr val="FF3399"/>
                </a:solidFill>
                <a:latin typeface="Calibri" pitchFamily="34" charset="0"/>
              </a:rPr>
              <a:t>, and David Keith. </a:t>
            </a:r>
            <a:r>
              <a:rPr lang="en-US" sz="1200" i="1" dirty="0">
                <a:solidFill>
                  <a:srgbClr val="FF3399"/>
                </a:solidFill>
                <a:latin typeface="Calibri" pitchFamily="34" charset="0"/>
              </a:rPr>
              <a:t>Climate Policy</a:t>
            </a:r>
            <a:r>
              <a:rPr lang="en-US" sz="1200" dirty="0">
                <a:solidFill>
                  <a:srgbClr val="FF3399"/>
                </a:solidFill>
                <a:latin typeface="Calibri" pitchFamily="34" charset="0"/>
              </a:rPr>
              <a:t>, 2022</a:t>
            </a:r>
          </a:p>
        </p:txBody>
      </p:sp>
      <p:sp>
        <p:nvSpPr>
          <p:cNvPr id="10" name="TextBox 9">
            <a:extLst>
              <a:ext uri="{FF2B5EF4-FFF2-40B4-BE49-F238E27FC236}">
                <a16:creationId xmlns:a16="http://schemas.microsoft.com/office/drawing/2014/main" id="{3382E338-0169-14B1-E572-39A87E9894A2}"/>
              </a:ext>
            </a:extLst>
          </p:cNvPr>
          <p:cNvSpPr txBox="1"/>
          <p:nvPr/>
        </p:nvSpPr>
        <p:spPr>
          <a:xfrm>
            <a:off x="6570963" y="5348199"/>
            <a:ext cx="5347585" cy="954107"/>
          </a:xfrm>
          <a:prstGeom prst="rect">
            <a:avLst/>
          </a:prstGeom>
          <a:noFill/>
        </p:spPr>
        <p:txBody>
          <a:bodyPr wrap="square" rtlCol="0">
            <a:spAutoFit/>
          </a:bodyPr>
          <a:lstStyle/>
          <a:p>
            <a:r>
              <a:rPr lang="en-US" sz="1400" dirty="0"/>
              <a:t>Fine print: we compute net present value of optimal policy using a modified version of the Nordhaus DICE model with uncertainty in SRM and in climate sensitivity. Answer depends on many assumptions, but $trillion is right order of magnitude. </a:t>
            </a:r>
          </a:p>
        </p:txBody>
      </p:sp>
      <p:pic>
        <p:nvPicPr>
          <p:cNvPr id="6" name="Picture 5">
            <a:extLst>
              <a:ext uri="{FF2B5EF4-FFF2-40B4-BE49-F238E27FC236}">
                <a16:creationId xmlns:a16="http://schemas.microsoft.com/office/drawing/2014/main" id="{3399C9B0-70E3-B241-F82F-1BB119DA789D}"/>
              </a:ext>
            </a:extLst>
          </p:cNvPr>
          <p:cNvPicPr>
            <a:picLocks noChangeAspect="1"/>
          </p:cNvPicPr>
          <p:nvPr/>
        </p:nvPicPr>
        <p:blipFill>
          <a:blip r:embed="rId4"/>
          <a:srcRect t="7519"/>
          <a:stretch>
            <a:fillRect/>
          </a:stretch>
        </p:blipFill>
        <p:spPr>
          <a:xfrm>
            <a:off x="7100980" y="2149422"/>
            <a:ext cx="4287550" cy="3102148"/>
          </a:xfrm>
          <a:prstGeom prst="rect">
            <a:avLst/>
          </a:prstGeom>
        </p:spPr>
      </p:pic>
      <p:sp>
        <p:nvSpPr>
          <p:cNvPr id="3" name="Rectangle 2">
            <a:extLst>
              <a:ext uri="{FF2B5EF4-FFF2-40B4-BE49-F238E27FC236}">
                <a16:creationId xmlns:a16="http://schemas.microsoft.com/office/drawing/2014/main" id="{EDA2DAAB-A200-5160-5DC0-410E2BFC1930}"/>
              </a:ext>
            </a:extLst>
          </p:cNvPr>
          <p:cNvSpPr/>
          <p:nvPr/>
        </p:nvSpPr>
        <p:spPr>
          <a:xfrm>
            <a:off x="7205473" y="2152554"/>
            <a:ext cx="515024" cy="5248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CECA3515-08BB-55A2-30EC-C373AA9C5896}"/>
              </a:ext>
            </a:extLst>
          </p:cNvPr>
          <p:cNvCxnSpPr/>
          <p:nvPr/>
        </p:nvCxnSpPr>
        <p:spPr>
          <a:xfrm>
            <a:off x="5193792" y="3720302"/>
            <a:ext cx="1666821" cy="0"/>
          </a:xfrm>
          <a:prstGeom prst="straightConnector1">
            <a:avLst/>
          </a:prstGeom>
          <a:ln w="3810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14" name="Group 13">
            <a:extLst>
              <a:ext uri="{FF2B5EF4-FFF2-40B4-BE49-F238E27FC236}">
                <a16:creationId xmlns:a16="http://schemas.microsoft.com/office/drawing/2014/main" id="{1E34B79D-D16A-39C2-6904-C3728B680762}"/>
              </a:ext>
            </a:extLst>
          </p:cNvPr>
          <p:cNvGrpSpPr/>
          <p:nvPr/>
        </p:nvGrpSpPr>
        <p:grpSpPr>
          <a:xfrm>
            <a:off x="4962259" y="1707534"/>
            <a:ext cx="2515335" cy="1782524"/>
            <a:chOff x="4426064" y="822527"/>
            <a:chExt cx="2515335" cy="1782524"/>
          </a:xfrm>
        </p:grpSpPr>
        <p:sp>
          <p:nvSpPr>
            <p:cNvPr id="13" name="Cloud 12">
              <a:extLst>
                <a:ext uri="{FF2B5EF4-FFF2-40B4-BE49-F238E27FC236}">
                  <a16:creationId xmlns:a16="http://schemas.microsoft.com/office/drawing/2014/main" id="{E10D2ED5-D688-A46A-F2ED-91E2F3A33A4C}"/>
                </a:ext>
              </a:extLst>
            </p:cNvPr>
            <p:cNvSpPr/>
            <p:nvPr/>
          </p:nvSpPr>
          <p:spPr>
            <a:xfrm>
              <a:off x="4426064" y="822527"/>
              <a:ext cx="2515335" cy="1782524"/>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E807D6E-2457-607A-ADB7-440746A893F1}"/>
                </a:ext>
              </a:extLst>
            </p:cNvPr>
            <p:cNvSpPr txBox="1"/>
            <p:nvPr/>
          </p:nvSpPr>
          <p:spPr>
            <a:xfrm>
              <a:off x="4744893" y="1312388"/>
              <a:ext cx="2016933" cy="646331"/>
            </a:xfrm>
            <a:prstGeom prst="rect">
              <a:avLst/>
            </a:prstGeom>
            <a:noFill/>
          </p:spPr>
          <p:txBody>
            <a:bodyPr wrap="square" rtlCol="0">
              <a:spAutoFit/>
            </a:bodyPr>
            <a:lstStyle/>
            <a:p>
              <a:r>
                <a:rPr lang="en-US" dirty="0"/>
                <a:t>Big model full of approximations </a:t>
              </a:r>
            </a:p>
          </p:txBody>
        </p:sp>
      </p:grpSp>
    </p:spTree>
    <p:extLst>
      <p:ext uri="{BB962C8B-B14F-4D97-AF65-F5344CB8AC3E}">
        <p14:creationId xmlns:p14="http://schemas.microsoft.com/office/powerpoint/2010/main" val="389691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UChicago">
  <a:themeElements>
    <a:clrScheme name="Custom 4">
      <a:dk1>
        <a:srgbClr val="000000"/>
      </a:dk1>
      <a:lt1>
        <a:srgbClr val="FFFFFF"/>
      </a:lt1>
      <a:dk2>
        <a:srgbClr val="737373"/>
      </a:dk2>
      <a:lt2>
        <a:srgbClr val="D9D9D9"/>
      </a:lt2>
      <a:accent1>
        <a:srgbClr val="800000"/>
      </a:accent1>
      <a:accent2>
        <a:srgbClr val="004060"/>
      </a:accent2>
      <a:accent3>
        <a:srgbClr val="EAAA00"/>
      </a:accent3>
      <a:accent4>
        <a:srgbClr val="DD7B00"/>
      </a:accent4>
      <a:accent5>
        <a:srgbClr val="789D4A"/>
      </a:accent5>
      <a:accent6>
        <a:srgbClr val="3DB1C7"/>
      </a:accent6>
      <a:hlink>
        <a:srgbClr val="007395"/>
      </a:hlink>
      <a:folHlink>
        <a:srgbClr val="A4343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hicago" id="{CFAA2610-EF68-2342-A71B-BDE9C170BA18}" vid="{B0365B56-F18B-384A-96E5-38458130AA7E}"/>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66FF"/>
        </a:dk2>
        <a:lt2>
          <a:srgbClr val="9900CC"/>
        </a:lt2>
        <a:accent1>
          <a:srgbClr val="FF9900"/>
        </a:accent1>
        <a:accent2>
          <a:srgbClr val="00FFFF"/>
        </a:accent2>
        <a:accent3>
          <a:srgbClr val="AAB8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9">
        <a:dk1>
          <a:srgbClr val="000000"/>
        </a:dk1>
        <a:lt1>
          <a:srgbClr val="DDDDDD"/>
        </a:lt1>
        <a:dk2>
          <a:srgbClr val="0000FF"/>
        </a:dk2>
        <a:lt2>
          <a:srgbClr val="969696"/>
        </a:lt2>
        <a:accent1>
          <a:srgbClr val="00CC99"/>
        </a:accent1>
        <a:accent2>
          <a:srgbClr val="3333CC"/>
        </a:accent2>
        <a:accent3>
          <a:srgbClr val="EBEBEB"/>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66FF"/>
        </a:dk2>
        <a:lt2>
          <a:srgbClr val="9900CC"/>
        </a:lt2>
        <a:accent1>
          <a:srgbClr val="FF9900"/>
        </a:accent1>
        <a:accent2>
          <a:srgbClr val="00FFFF"/>
        </a:accent2>
        <a:accent3>
          <a:srgbClr val="AAB8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9">
        <a:dk1>
          <a:srgbClr val="000000"/>
        </a:dk1>
        <a:lt1>
          <a:srgbClr val="DDDDDD"/>
        </a:lt1>
        <a:dk2>
          <a:srgbClr val="0000FF"/>
        </a:dk2>
        <a:lt2>
          <a:srgbClr val="969696"/>
        </a:lt2>
        <a:accent1>
          <a:srgbClr val="00CC99"/>
        </a:accent1>
        <a:accent2>
          <a:srgbClr val="3333CC"/>
        </a:accent2>
        <a:accent3>
          <a:srgbClr val="EBEBEB"/>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66FF"/>
        </a:dk2>
        <a:lt2>
          <a:srgbClr val="9900CC"/>
        </a:lt2>
        <a:accent1>
          <a:srgbClr val="FF9900"/>
        </a:accent1>
        <a:accent2>
          <a:srgbClr val="00FFFF"/>
        </a:accent2>
        <a:accent3>
          <a:srgbClr val="AAB8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9">
        <a:dk1>
          <a:srgbClr val="000000"/>
        </a:dk1>
        <a:lt1>
          <a:srgbClr val="DDDDDD"/>
        </a:lt1>
        <a:dk2>
          <a:srgbClr val="0000FF"/>
        </a:dk2>
        <a:lt2>
          <a:srgbClr val="969696"/>
        </a:lt2>
        <a:accent1>
          <a:srgbClr val="00CC99"/>
        </a:accent1>
        <a:accent2>
          <a:srgbClr val="3333CC"/>
        </a:accent2>
        <a:accent3>
          <a:srgbClr val="EBEBEB"/>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1044</TotalTime>
  <Words>2970</Words>
  <Application>Microsoft Office PowerPoint</Application>
  <PresentationFormat>Widescreen</PresentationFormat>
  <Paragraphs>393</Paragraphs>
  <Slides>38</Slides>
  <Notes>23</Notes>
  <HiddenSlides>0</HiddenSlides>
  <MMClips>1</MMClips>
  <ScaleCrop>false</ScaleCrop>
  <HeadingPairs>
    <vt:vector size="4" baseType="variant">
      <vt:variant>
        <vt:lpstr>Theme</vt:lpstr>
      </vt:variant>
      <vt:variant>
        <vt:i4>5</vt:i4>
      </vt:variant>
      <vt:variant>
        <vt:lpstr>Slide Titles</vt:lpstr>
      </vt:variant>
      <vt:variant>
        <vt:i4>38</vt:i4>
      </vt:variant>
    </vt:vector>
  </HeadingPairs>
  <TitlesOfParts>
    <vt:vector size="43" baseType="lpstr">
      <vt:lpstr>Office Theme</vt:lpstr>
      <vt:lpstr>UChicago</vt:lpstr>
      <vt:lpstr>Default Design</vt:lpstr>
      <vt:lpstr>1_Default Design</vt:lpstr>
      <vt:lpstr>2_Default Design</vt:lpstr>
      <vt:lpstr>Arthur H. Compton Lecture Series: An Intro to Climate Systems Engineering</vt:lpstr>
      <vt:lpstr>PowerPoint Presentation</vt:lpstr>
      <vt:lpstr>Outline </vt:lpstr>
      <vt:lpstr>PowerPoint Presentation</vt:lpstr>
      <vt:lpstr>PowerPoint Presentation</vt:lpstr>
      <vt:lpstr>Why sulfuric acid aerosol is only plausible option for next few decades</vt:lpstr>
      <vt:lpstr>Why aerosol, why stratosphere, why sulfur?</vt:lpstr>
      <vt:lpstr>Why aerosols?</vt:lpstr>
      <vt:lpstr>Scattering from particles</vt:lpstr>
      <vt:lpstr>PowerPoint Presentation</vt:lpstr>
      <vt:lpstr>Visual impact of climate engineering that cools Earth ~ 1°C with aerosols</vt:lpstr>
      <vt:lpstr>Why the stratosphere? </vt:lpstr>
      <vt:lpstr>Injected aerosols are quickly distributed by strong zonal winds in stratosphere</vt:lpstr>
      <vt:lpstr>Why sulfur?</vt:lpstr>
      <vt:lpstr>Engineering</vt:lpstr>
      <vt:lpstr>Problem: copying volcanoes (SO2) does not work very well </vt:lpstr>
      <vt:lpstr>Partial solution: add H2SO4 directly in a aircraft plume</vt:lpstr>
      <vt:lpstr>PowerPoint Presentation</vt:lpstr>
      <vt:lpstr>PowerPoint Presentation</vt:lpstr>
      <vt:lpstr>Sub-scale deployment</vt:lpstr>
      <vt:lpstr>Comparing SRM methods</vt:lpstr>
      <vt:lpstr>PowerPoint Presentation</vt:lpstr>
      <vt:lpstr>Latham 1990</vt:lpstr>
      <vt:lpstr>PowerPoint Presentation</vt:lpstr>
      <vt:lpstr>PowerPoint Presentation</vt:lpstr>
      <vt:lpstr>PowerPoint Presentation</vt:lpstr>
      <vt:lpstr>PowerPoint Presentation</vt:lpstr>
      <vt:lpstr>PowerPoint Presentation</vt:lpstr>
      <vt:lpstr>PowerPoint Presentation</vt:lpstr>
      <vt:lpstr>Climate response</vt:lpstr>
      <vt:lpstr>PowerPoint Presentation</vt:lpstr>
      <vt:lpstr>PowerPoint Presentation</vt:lpstr>
      <vt:lpstr>Concerns</vt:lpstr>
      <vt:lpstr>PowerPoint Presentation</vt:lpstr>
      <vt:lpstr>Reliability of Solar Geoengineering Research</vt:lpstr>
      <vt:lpstr>Reliability of Solar Geoengineering Research (2)</vt:lpstr>
      <vt:lpstr>PowerPoint Presentation</vt:lpstr>
      <vt:lpstr>What’s the value of knowing more about SRM?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Keith</dc:creator>
  <cp:lastModifiedBy>David Keith</cp:lastModifiedBy>
  <cp:revision>3</cp:revision>
  <dcterms:created xsi:type="dcterms:W3CDTF">2025-09-30T18:45:12Z</dcterms:created>
  <dcterms:modified xsi:type="dcterms:W3CDTF">2025-11-01T15:07:12Z</dcterms:modified>
</cp:coreProperties>
</file>