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9" r:id="rId10"/>
    <p:sldId id="278" r:id="rId11"/>
    <p:sldId id="270" r:id="rId12"/>
    <p:sldId id="288" r:id="rId13"/>
    <p:sldId id="289" r:id="rId14"/>
    <p:sldId id="293" r:id="rId15"/>
    <p:sldId id="269" r:id="rId16"/>
    <p:sldId id="271" r:id="rId17"/>
    <p:sldId id="263" r:id="rId18"/>
    <p:sldId id="291" r:id="rId19"/>
    <p:sldId id="292" r:id="rId20"/>
    <p:sldId id="294" r:id="rId21"/>
    <p:sldId id="295" r:id="rId22"/>
    <p:sldId id="290" r:id="rId23"/>
    <p:sldId id="297" r:id="rId24"/>
    <p:sldId id="300" r:id="rId25"/>
    <p:sldId id="296" r:id="rId26"/>
    <p:sldId id="298" r:id="rId27"/>
    <p:sldId id="2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00"/>
    <p:restoredTop sz="94658"/>
  </p:normalViewPr>
  <p:slideViewPr>
    <p:cSldViewPr snapToGrid="0">
      <p:cViewPr varScale="1">
        <p:scale>
          <a:sx n="87" d="100"/>
          <a:sy n="87" d="100"/>
        </p:scale>
        <p:origin x="224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32D4-7180-24C2-B35B-B822361DA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1B4C2-A7AD-4E8C-9872-362C28E07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E5BB2-15BE-D629-9C43-C1A8DEF7F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4CE61-C27B-BA84-5D75-FE637BF13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6AC33-C8C7-40B7-AF2C-980F1D5C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9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1095-9009-9554-04AA-BD2812AD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187C1-6854-88CC-9F4A-61D84C698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2E0A7-B80B-5CB6-EF17-7884D7709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147A0-05AE-BA47-4311-EA458DA51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060A7-6B6C-2D18-63AD-5CD7DE3A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3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472C-4802-E43F-642E-2E4C175FC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0E0E6-E117-7608-90C5-8CB287CA7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5E7CE-9801-4317-014E-89D92052F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EAA35-7C12-29E3-7393-47B852B06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9F430-5BF3-51DD-52BA-D816E9223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1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9B60-A24B-F8FC-9E79-D04131702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0242A-8048-81F5-EFB7-661308A5C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025BC-B233-4431-8F9A-25BEAD60D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60E22-7801-ED25-5BFE-D7AEAC15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19F87-863E-104F-8B44-2E3D02C99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480FA-D7CB-8A1B-8654-C0C472FB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3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9065D-2544-B757-C6A4-A5569D85F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48EC1-A2AA-CF2C-C6F1-43597DC52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9EF14-FCC0-1F2A-9B65-3ABA75447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8F3C0C-A0FD-331F-9E00-187C222BC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BF6A24-3406-F845-3A0E-1CD3E049F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3FE49D-9E53-FD56-1E86-38495567C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4B0FC7-14B9-16C7-9EBD-26A018C6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ADEB6A-BD58-98B1-3ACE-BDB62A5D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52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4E7FF-53FC-6B9F-2F81-A7333465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3A2A0A-6EE3-B6FE-00D8-F893586C0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ABA4F4-8FB8-7244-FC62-3B9A10DDB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1435E0-8096-CE1C-43A3-E79D7492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50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0E2AA7-FB53-22D4-14B7-38D9ADD4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BE95F-6E61-A7C9-4C96-69B39DBD2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6CD08-9E3C-90EE-FC4F-A609371A4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5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603D-904B-EAC0-E4FD-C1D605DB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92CC1-47D3-591A-F05A-C8FB5BBF9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3641F-B9D9-2D02-89B5-CD4F1BDB9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97D3B-B193-AF6F-908A-E7421C173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33019-95AD-15C7-C4B7-F439CD4A2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E4571-AD80-6613-59C5-3739AE02A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22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2F7CC-869C-6E0C-EBAB-30FD43DB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E16736-8166-5D59-09E8-29A31ED8EF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C88A3-FA19-1D3E-B401-AE5BA3D03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4BCCF-E8DE-B26E-335D-B413E6D8C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C4B73-1B78-EE13-45EC-2FC8454A2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CEF4D-DF80-3CCD-3E1B-63E8DB81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4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9B081-3673-5EDD-002F-8107603E0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F44357-E62E-C6F7-8A45-9544792EA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1C6D8-CB6B-C07A-673A-1B21C6DF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8B1BB-CC02-D78A-077E-3ECEA7FF0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0291F-8FFA-39F1-61B6-E05EAB6E6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0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5D467E-15E1-C5E4-D1B0-8A52988A3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B566C-6D31-2CF9-C1CF-FE0460149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2327C-C84A-0F5C-C9F8-3B436A766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CC10D-C378-3355-3F00-7BF68703B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E5694-1D7D-067A-CA6D-4299C3FC5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98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Grey Phoeni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B5DAE276-DC3F-7F4D-8C26-D2C187FF2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/>
          <a:stretch/>
        </p:blipFill>
        <p:spPr>
          <a:xfrm>
            <a:off x="8307457" y="750290"/>
            <a:ext cx="5773549" cy="50518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9CD9831-3B3C-754B-A7A8-952190E4C5A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914400" y="1201106"/>
            <a:ext cx="5583936" cy="2387600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accent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FCD0C7C-CA0B-6D4B-9E66-C56947278E67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053998-B21C-2143-A93B-FEA89D63FCCC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4813638-BF56-CE47-82B3-C8C80C097B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7A11D22-26C3-6F4F-91EA-60BD722F99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2F21B53-CDCF-9E4C-BF0E-51A2355E21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B8463C2-D23C-D848-9189-3E0C7F383AB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1984FA4-D078-EB4D-B645-CBFB6FE7DD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9C149CB-F362-704D-B34F-D4919B1265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ubtitle 2">
            <a:extLst>
              <a:ext uri="{FF2B5EF4-FFF2-40B4-BE49-F238E27FC236}">
                <a16:creationId xmlns:a16="http://schemas.microsoft.com/office/drawing/2014/main" id="{16BDA11F-C7EA-8E41-AB78-A68AE2718AE7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950579" y="3680781"/>
            <a:ext cx="5551823" cy="62359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2F988C-A077-00FD-EE40-F58DA6E952F7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D95AED5-F6AF-BB2B-67A6-B7BF1352A0B3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4" name="Picture 16">
              <a:extLst>
                <a:ext uri="{FF2B5EF4-FFF2-40B4-BE49-F238E27FC236}">
                  <a16:creationId xmlns:a16="http://schemas.microsoft.com/office/drawing/2014/main" id="{DB492AB3-972C-655D-98BD-91C864EB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905D10F-6800-9FB2-4932-C7E49E74D3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643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8E85E-968D-D258-50BD-3A468A6B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4840D-70FA-2FCF-3CE9-36C2A5BE9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C1A74-E302-E32F-8DF2-871A89340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DC8D73-AFDE-AD4C-8B2F-DCC1C9064C4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7A18B-AD80-6CEA-9E35-6C9115C96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840F1-7287-C55B-AA85-0734862C4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B1080-6FCA-514F-B9AD-9634A51AC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2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23C43-B511-2E4C-F0E0-D0F580251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807" y="0"/>
            <a:ext cx="8498542" cy="2173942"/>
          </a:xfrm>
        </p:spPr>
        <p:txBody>
          <a:bodyPr>
            <a:normAutofit/>
          </a:bodyPr>
          <a:lstStyle/>
          <a:p>
            <a:r>
              <a:rPr lang="en-US" sz="4000" dirty="0"/>
              <a:t>Arthur H. Compton Lecture Series: </a:t>
            </a:r>
            <a:br>
              <a:rPr lang="en-US" sz="4000" dirty="0"/>
            </a:br>
            <a:r>
              <a:rPr lang="en-US" sz="4000" dirty="0"/>
              <a:t>An Intro to Climate Systems Engineering Part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40996-A4FB-B700-1403-9693A85AA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807" y="4280942"/>
            <a:ext cx="5551823" cy="1651820"/>
          </a:xfrm>
        </p:spPr>
        <p:txBody>
          <a:bodyPr>
            <a:normAutofit/>
          </a:bodyPr>
          <a:lstStyle/>
          <a:p>
            <a:r>
              <a:rPr lang="en-US" dirty="0"/>
              <a:t>Lecturer: David Archer</a:t>
            </a:r>
          </a:p>
          <a:p>
            <a:r>
              <a:rPr lang="en-US" dirty="0"/>
              <a:t>Allyse and Helmut </a:t>
            </a:r>
            <a:r>
              <a:rPr lang="en-US" dirty="0" err="1"/>
              <a:t>Heydegger</a:t>
            </a:r>
            <a:r>
              <a:rPr lang="en-US" dirty="0"/>
              <a:t> Professor of Environmental Science</a:t>
            </a:r>
            <a:br>
              <a:rPr lang="en-US" dirty="0"/>
            </a:br>
            <a:r>
              <a:rPr lang="en-US" dirty="0"/>
              <a:t>Department of the Geophysical Sciences</a:t>
            </a:r>
          </a:p>
          <a:p>
            <a:r>
              <a:rPr lang="en-US" dirty="0"/>
              <a:t>October 11, 2025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1263539-4B53-17E2-4885-878E1E639625}"/>
              </a:ext>
            </a:extLst>
          </p:cNvPr>
          <p:cNvSpPr txBox="1">
            <a:spLocks/>
          </p:cNvSpPr>
          <p:nvPr/>
        </p:nvSpPr>
        <p:spPr>
          <a:xfrm>
            <a:off x="928807" y="1879410"/>
            <a:ext cx="8498542" cy="21739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accent1"/>
                </a:solidFill>
                <a:latin typeface="Helvetica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/>
              <a:t>Fossil Carbon</a:t>
            </a:r>
          </a:p>
          <a:p>
            <a:r>
              <a:rPr lang="en-US" sz="4000" dirty="0"/>
              <a:t>A waste management perspective</a:t>
            </a:r>
          </a:p>
        </p:txBody>
      </p:sp>
    </p:spTree>
    <p:extLst>
      <p:ext uri="{BB962C8B-B14F-4D97-AF65-F5344CB8AC3E}">
        <p14:creationId xmlns:p14="http://schemas.microsoft.com/office/powerpoint/2010/main" val="1958876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artoon of a person running away from a tree&#10;&#10;AI-generated content may be incorrect.">
            <a:extLst>
              <a:ext uri="{FF2B5EF4-FFF2-40B4-BE49-F238E27FC236}">
                <a16:creationId xmlns:a16="http://schemas.microsoft.com/office/drawing/2014/main" id="{6D129191-4C70-5045-8B1D-7E64C62C75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003" r="-2" b="332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91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7498-128F-0D04-55AB-DC533A2F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 Garbage and Gas Garbage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84849BA-902A-45FF-6B7D-1FC59AD867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154236"/>
              </p:ext>
            </p:extLst>
          </p:nvPr>
        </p:nvGraphicFramePr>
        <p:xfrm>
          <a:off x="1260929" y="2130425"/>
          <a:ext cx="9670142" cy="3486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4248">
                  <a:extLst>
                    <a:ext uri="{9D8B030D-6E8A-4147-A177-3AD203B41FA5}">
                      <a16:colId xmlns:a16="http://schemas.microsoft.com/office/drawing/2014/main" val="4141112147"/>
                    </a:ext>
                  </a:extLst>
                </a:gridCol>
                <a:gridCol w="1945428">
                  <a:extLst>
                    <a:ext uri="{9D8B030D-6E8A-4147-A177-3AD203B41FA5}">
                      <a16:colId xmlns:a16="http://schemas.microsoft.com/office/drawing/2014/main" val="3898404878"/>
                    </a:ext>
                  </a:extLst>
                </a:gridCol>
                <a:gridCol w="3310466">
                  <a:extLst>
                    <a:ext uri="{9D8B030D-6E8A-4147-A177-3AD203B41FA5}">
                      <a16:colId xmlns:a16="http://schemas.microsoft.com/office/drawing/2014/main" val="2586497377"/>
                    </a:ext>
                  </a:extLst>
                </a:gridCol>
              </a:tblGrid>
              <a:tr h="697321">
                <a:tc>
                  <a:txBody>
                    <a:bodyPr/>
                    <a:lstStyle/>
                    <a:p>
                      <a:pPr algn="r"/>
                      <a:endParaRPr lang="en-US" baseline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  <a:latin typeface="+mj-lt"/>
                        </a:rPr>
                        <a:t>Solid Waste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Gas Waste (CO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486491"/>
                  </a:ext>
                </a:extLst>
              </a:tr>
              <a:tr h="697321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Waste mass per American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1 ton / year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14 tons / year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206882"/>
                  </a:ext>
                </a:extLst>
              </a:tr>
              <a:tr h="697321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Volume of that waste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2 cubic meters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7000 cubic meters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057677"/>
                  </a:ext>
                </a:extLst>
              </a:tr>
              <a:tr h="697321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Accumulation rate, 1000 ft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house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4 centimeters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75 meters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902048"/>
                  </a:ext>
                </a:extLst>
              </a:tr>
              <a:tr h="697321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</a:pP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1 ¾ inches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19 stories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73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298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349CA4-CD29-7298-2781-52F5449F2E11}"/>
              </a:ext>
            </a:extLst>
          </p:cNvPr>
          <p:cNvSpPr txBox="1"/>
          <p:nvPr/>
        </p:nvSpPr>
        <p:spPr>
          <a:xfrm>
            <a:off x="1359275" y="3023493"/>
            <a:ext cx="939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CO</a:t>
            </a:r>
            <a:r>
              <a:rPr lang="en-US" sz="4800" baseline="-25000" dirty="0"/>
              <a:t>2</a:t>
            </a:r>
            <a:r>
              <a:rPr lang="en-US" sz="4800" dirty="0"/>
              <a:t> + H</a:t>
            </a:r>
            <a:r>
              <a:rPr lang="en-US" sz="4800" baseline="-25000" dirty="0"/>
              <a:t>2</a:t>
            </a:r>
            <a:r>
              <a:rPr lang="en-US" sz="4800" dirty="0"/>
              <a:t>O + energy           CH</a:t>
            </a:r>
            <a:r>
              <a:rPr lang="en-US" sz="4800" baseline="-25000" dirty="0"/>
              <a:t>2</a:t>
            </a:r>
            <a:r>
              <a:rPr lang="en-US" sz="4800" dirty="0"/>
              <a:t>O + O</a:t>
            </a:r>
            <a:r>
              <a:rPr lang="en-US" sz="4800" baseline="-25000" dirty="0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A63295-1D71-8DFF-4AAE-DD862764B862}"/>
              </a:ext>
            </a:extLst>
          </p:cNvPr>
          <p:cNvSpPr txBox="1"/>
          <p:nvPr/>
        </p:nvSpPr>
        <p:spPr>
          <a:xfrm>
            <a:off x="8127314" y="5154359"/>
            <a:ext cx="1335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coal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C16C4-42DA-4EDF-9022-150899DDA7FE}"/>
              </a:ext>
            </a:extLst>
          </p:cNvPr>
          <p:cNvSpPr txBox="1"/>
          <p:nvPr/>
        </p:nvSpPr>
        <p:spPr>
          <a:xfrm>
            <a:off x="9767578" y="753736"/>
            <a:ext cx="864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air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90C2F7-464E-309E-C624-7511F173C18E}"/>
              </a:ext>
            </a:extLst>
          </p:cNvPr>
          <p:cNvSpPr txBox="1"/>
          <p:nvPr/>
        </p:nvSpPr>
        <p:spPr>
          <a:xfrm>
            <a:off x="938181" y="753736"/>
            <a:ext cx="76247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The Battery of the Biosphere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B979435-0BDB-FF83-F233-C676EF64A26D}"/>
              </a:ext>
            </a:extLst>
          </p:cNvPr>
          <p:cNvCxnSpPr/>
          <p:nvPr/>
        </p:nvCxnSpPr>
        <p:spPr>
          <a:xfrm>
            <a:off x="6799006" y="3429000"/>
            <a:ext cx="884904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EF667E-BE1E-187F-439B-32034C670504}"/>
              </a:ext>
            </a:extLst>
          </p:cNvPr>
          <p:cNvCxnSpPr>
            <a:cxnSpLocks/>
          </p:cNvCxnSpPr>
          <p:nvPr/>
        </p:nvCxnSpPr>
        <p:spPr>
          <a:xfrm rot="16200000">
            <a:off x="9709355" y="2327787"/>
            <a:ext cx="884904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71BD96D-FB63-44DB-9CC5-0D4DBB11685B}"/>
              </a:ext>
            </a:extLst>
          </p:cNvPr>
          <p:cNvCxnSpPr>
            <a:cxnSpLocks/>
          </p:cNvCxnSpPr>
          <p:nvPr/>
        </p:nvCxnSpPr>
        <p:spPr>
          <a:xfrm rot="5400000" flipV="1">
            <a:off x="8313175" y="4471219"/>
            <a:ext cx="884904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776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group of people dancing in a park&#10;&#10;AI-generated content may be incorrect.">
            <a:extLst>
              <a:ext uri="{FF2B5EF4-FFF2-40B4-BE49-F238E27FC236}">
                <a16:creationId xmlns:a16="http://schemas.microsoft.com/office/drawing/2014/main" id="{9CC9508A-76FC-FF28-71EA-30432EE52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709" b="8972"/>
          <a:stretch>
            <a:fillRect/>
          </a:stretch>
        </p:blipFill>
        <p:spPr>
          <a:xfrm>
            <a:off x="21" y="0"/>
            <a:ext cx="12191979" cy="6858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F3817E-F387-D754-3F0C-8D1B6708483B}"/>
              </a:ext>
            </a:extLst>
          </p:cNvPr>
          <p:cNvSpPr txBox="1"/>
          <p:nvPr/>
        </p:nvSpPr>
        <p:spPr>
          <a:xfrm>
            <a:off x="673650" y="426835"/>
            <a:ext cx="108447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/>
              <a:t>American average fossil energy use = 50 people-power</a:t>
            </a:r>
          </a:p>
        </p:txBody>
      </p:sp>
    </p:spTree>
    <p:extLst>
      <p:ext uri="{BB962C8B-B14F-4D97-AF65-F5344CB8AC3E}">
        <p14:creationId xmlns:p14="http://schemas.microsoft.com/office/powerpoint/2010/main" val="142849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4F38D-1CEA-F693-6DA7-054749FA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2097" y="365125"/>
            <a:ext cx="10515600" cy="1325563"/>
          </a:xfrm>
        </p:spPr>
        <p:txBody>
          <a:bodyPr/>
          <a:lstStyle/>
          <a:p>
            <a:r>
              <a:rPr lang="en-US" dirty="0"/>
              <a:t>Haber Bosch Process Feeds Humanity</a:t>
            </a:r>
          </a:p>
        </p:txBody>
      </p:sp>
      <p:pic>
        <p:nvPicPr>
          <p:cNvPr id="5" name="Content Placeholder 4" descr="A diagram of a machine&#10;&#10;AI-generated content may be incorrect.">
            <a:extLst>
              <a:ext uri="{FF2B5EF4-FFF2-40B4-BE49-F238E27FC236}">
                <a16:creationId xmlns:a16="http://schemas.microsoft.com/office/drawing/2014/main" id="{DCF799F3-3AD0-90E4-82B9-A7588F5C7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0" y="1690688"/>
            <a:ext cx="5715000" cy="1714500"/>
          </a:xfrm>
        </p:spPr>
      </p:pic>
      <p:pic>
        <p:nvPicPr>
          <p:cNvPr id="7" name="Picture 6" descr="A graph of population growth&#10;&#10;AI-generated content may be incorrect.">
            <a:extLst>
              <a:ext uri="{FF2B5EF4-FFF2-40B4-BE49-F238E27FC236}">
                <a16:creationId xmlns:a16="http://schemas.microsoft.com/office/drawing/2014/main" id="{FD305FDA-64A2-D4DA-269C-2048FE54E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150" y="3717290"/>
            <a:ext cx="52197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1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C9021-1E15-3991-1E08-ED23F3AF8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CO2 dissolves into the ocean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B9B437-98F8-0D16-98B3-1F96462B4310}"/>
              </a:ext>
            </a:extLst>
          </p:cNvPr>
          <p:cNvSpPr txBox="1"/>
          <p:nvPr/>
        </p:nvSpPr>
        <p:spPr>
          <a:xfrm>
            <a:off x="2033195" y="1936361"/>
            <a:ext cx="379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</a:t>
            </a:r>
            <a:r>
              <a:rPr lang="en-US" sz="3600" baseline="-25000" dirty="0"/>
              <a:t>2</a:t>
            </a:r>
            <a:r>
              <a:rPr lang="en-US" sz="3600" dirty="0"/>
              <a:t> + CO</a:t>
            </a:r>
            <a:r>
              <a:rPr lang="en-US" sz="3600" baseline="-25000" dirty="0"/>
              <a:t>3</a:t>
            </a:r>
            <a:r>
              <a:rPr lang="en-US" sz="3600" baseline="30000" dirty="0"/>
              <a:t>2-</a:t>
            </a:r>
            <a:r>
              <a:rPr lang="en-US" sz="3600" dirty="0"/>
              <a:t> + H</a:t>
            </a:r>
            <a:r>
              <a:rPr lang="en-US" sz="3600" baseline="-25000" dirty="0"/>
              <a:t>2</a:t>
            </a:r>
            <a:r>
              <a:rPr lang="en-US" sz="3600" dirty="0"/>
              <a:t>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6CD285-3D93-FCC9-2C0A-6994FEEB5283}"/>
              </a:ext>
            </a:extLst>
          </p:cNvPr>
          <p:cNvSpPr txBox="1"/>
          <p:nvPr/>
        </p:nvSpPr>
        <p:spPr>
          <a:xfrm>
            <a:off x="7896113" y="1936361"/>
            <a:ext cx="1830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 HCO</a:t>
            </a:r>
            <a:r>
              <a:rPr lang="en-US" sz="3600" baseline="-25000" dirty="0"/>
              <a:t>3</a:t>
            </a:r>
            <a:r>
              <a:rPr lang="en-US" sz="3600" baseline="30000" dirty="0"/>
              <a:t>-</a:t>
            </a:r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6BE6BC35-FEB7-8D04-F98C-FE21153D8327}"/>
              </a:ext>
            </a:extLst>
          </p:cNvPr>
          <p:cNvSpPr/>
          <p:nvPr/>
        </p:nvSpPr>
        <p:spPr>
          <a:xfrm>
            <a:off x="5556681" y="4975412"/>
            <a:ext cx="695661" cy="1538344"/>
          </a:xfrm>
          <a:prstGeom prst="trapezoid">
            <a:avLst>
              <a:gd name="adj" fmla="val 48196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9F29FB2-59C8-EC01-2C15-ACB11CA1BD7F}"/>
              </a:ext>
            </a:extLst>
          </p:cNvPr>
          <p:cNvCxnSpPr/>
          <p:nvPr/>
        </p:nvCxnSpPr>
        <p:spPr>
          <a:xfrm flipV="1">
            <a:off x="2614108" y="3937299"/>
            <a:ext cx="6519134" cy="20762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F269B0A-E5C8-E343-1ADA-7AD5A122A033}"/>
              </a:ext>
            </a:extLst>
          </p:cNvPr>
          <p:cNvSpPr txBox="1"/>
          <p:nvPr/>
        </p:nvSpPr>
        <p:spPr>
          <a:xfrm>
            <a:off x="2312895" y="5098253"/>
            <a:ext cx="1004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</a:t>
            </a:r>
            <a:r>
              <a:rPr lang="en-US" sz="3600" baseline="-25000" dirty="0"/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934D39-FB7A-BC2B-7AB1-14734F3380CD}"/>
              </a:ext>
            </a:extLst>
          </p:cNvPr>
          <p:cNvSpPr txBox="1"/>
          <p:nvPr/>
        </p:nvSpPr>
        <p:spPr>
          <a:xfrm>
            <a:off x="8174233" y="3263206"/>
            <a:ext cx="1274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</a:t>
            </a:r>
            <a:r>
              <a:rPr lang="en-US" sz="3600" baseline="-25000" dirty="0"/>
              <a:t>3</a:t>
            </a:r>
            <a:r>
              <a:rPr lang="en-US" sz="3600" baseline="30000" dirty="0"/>
              <a:t>2-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0B3C6F3-F27F-9DDD-B8CC-6956BFF349D8}"/>
              </a:ext>
            </a:extLst>
          </p:cNvPr>
          <p:cNvCxnSpPr/>
          <p:nvPr/>
        </p:nvCxnSpPr>
        <p:spPr>
          <a:xfrm>
            <a:off x="6252342" y="2237591"/>
            <a:ext cx="1299526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3841A56-5292-94A5-0B97-59E5331973C5}"/>
              </a:ext>
            </a:extLst>
          </p:cNvPr>
          <p:cNvCxnSpPr/>
          <p:nvPr/>
        </p:nvCxnSpPr>
        <p:spPr>
          <a:xfrm>
            <a:off x="8681421" y="4195482"/>
            <a:ext cx="0" cy="494852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8C80BAF-0C20-16FC-EDE9-DB6E5F18E0B2}"/>
              </a:ext>
            </a:extLst>
          </p:cNvPr>
          <p:cNvCxnSpPr>
            <a:cxnSpLocks/>
          </p:cNvCxnSpPr>
          <p:nvPr/>
        </p:nvCxnSpPr>
        <p:spPr>
          <a:xfrm flipV="1">
            <a:off x="2798780" y="4603401"/>
            <a:ext cx="0" cy="494852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10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72E29-833F-795F-6B81-C5B71BA5F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76DC2-5C0B-B42D-4DC9-7B6A867FE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Limestone as Antacid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FB5E30-FB61-3ACF-A85F-4D61336BB6F6}"/>
              </a:ext>
            </a:extLst>
          </p:cNvPr>
          <p:cNvSpPr txBox="1"/>
          <p:nvPr/>
        </p:nvSpPr>
        <p:spPr>
          <a:xfrm>
            <a:off x="2033195" y="1936361"/>
            <a:ext cx="379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</a:t>
            </a:r>
            <a:r>
              <a:rPr lang="en-US" sz="3600" baseline="-25000" dirty="0"/>
              <a:t>2</a:t>
            </a:r>
            <a:r>
              <a:rPr lang="en-US" sz="3600" dirty="0"/>
              <a:t> + CO</a:t>
            </a:r>
            <a:r>
              <a:rPr lang="en-US" sz="3600" baseline="-25000" dirty="0"/>
              <a:t>3</a:t>
            </a:r>
            <a:r>
              <a:rPr lang="en-US" sz="3600" baseline="30000" dirty="0"/>
              <a:t>2-</a:t>
            </a:r>
            <a:r>
              <a:rPr lang="en-US" sz="3600" dirty="0"/>
              <a:t> + H</a:t>
            </a:r>
            <a:r>
              <a:rPr lang="en-US" sz="3600" baseline="-25000" dirty="0"/>
              <a:t>2</a:t>
            </a:r>
            <a:r>
              <a:rPr lang="en-US" sz="3600" dirty="0"/>
              <a:t>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12A497-3B9D-3492-5A1C-B2C337D513C9}"/>
              </a:ext>
            </a:extLst>
          </p:cNvPr>
          <p:cNvSpPr txBox="1"/>
          <p:nvPr/>
        </p:nvSpPr>
        <p:spPr>
          <a:xfrm>
            <a:off x="7896113" y="1936361"/>
            <a:ext cx="1830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 HCO</a:t>
            </a:r>
            <a:r>
              <a:rPr lang="en-US" sz="3600" baseline="-25000" dirty="0"/>
              <a:t>3</a:t>
            </a:r>
            <a:r>
              <a:rPr lang="en-US" sz="3600" baseline="30000" dirty="0"/>
              <a:t>-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EEE9F0-276C-31BF-52CF-5363416A06EA}"/>
              </a:ext>
            </a:extLst>
          </p:cNvPr>
          <p:cNvCxnSpPr>
            <a:cxnSpLocks/>
          </p:cNvCxnSpPr>
          <p:nvPr/>
        </p:nvCxnSpPr>
        <p:spPr>
          <a:xfrm flipV="1">
            <a:off x="2581835" y="4530805"/>
            <a:ext cx="6422316" cy="8492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D3370A1-F108-62EB-2A50-BE6E5C426ACD}"/>
              </a:ext>
            </a:extLst>
          </p:cNvPr>
          <p:cNvSpPr txBox="1"/>
          <p:nvPr/>
        </p:nvSpPr>
        <p:spPr>
          <a:xfrm>
            <a:off x="2369908" y="4585923"/>
            <a:ext cx="1004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</a:t>
            </a:r>
            <a:r>
              <a:rPr lang="en-US" sz="3600" baseline="-25000" dirty="0"/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1EB99B-CAD8-ABCA-B78B-889A47FD7D23}"/>
              </a:ext>
            </a:extLst>
          </p:cNvPr>
          <p:cNvSpPr txBox="1"/>
          <p:nvPr/>
        </p:nvSpPr>
        <p:spPr>
          <a:xfrm>
            <a:off x="8061276" y="3884474"/>
            <a:ext cx="1274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</a:t>
            </a:r>
            <a:r>
              <a:rPr lang="en-US" sz="3600" baseline="-25000" dirty="0"/>
              <a:t>3</a:t>
            </a:r>
            <a:r>
              <a:rPr lang="en-US" sz="3600" baseline="30000" dirty="0"/>
              <a:t>2-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F0A4B9-E817-21F7-043C-44D04624895A}"/>
              </a:ext>
            </a:extLst>
          </p:cNvPr>
          <p:cNvSpPr txBox="1"/>
          <p:nvPr/>
        </p:nvSpPr>
        <p:spPr>
          <a:xfrm>
            <a:off x="4206161" y="2774286"/>
            <a:ext cx="162358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CaCO</a:t>
            </a:r>
            <a:r>
              <a:rPr lang="en-US" sz="3500" baseline="-25000" dirty="0"/>
              <a:t>3</a:t>
            </a:r>
            <a:r>
              <a:rPr lang="en-US" sz="35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54680B-4300-D3F0-4DEE-1870B69DA75A}"/>
              </a:ext>
            </a:extLst>
          </p:cNvPr>
          <p:cNvSpPr txBox="1"/>
          <p:nvPr/>
        </p:nvSpPr>
        <p:spPr>
          <a:xfrm>
            <a:off x="7868152" y="2762975"/>
            <a:ext cx="2604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Ca</a:t>
            </a:r>
            <a:r>
              <a:rPr lang="en-US" sz="3600" baseline="30000" dirty="0"/>
              <a:t>2+</a:t>
            </a:r>
            <a:r>
              <a:rPr lang="en-US" sz="3600" dirty="0"/>
              <a:t> + CO</a:t>
            </a:r>
            <a:r>
              <a:rPr lang="en-US" sz="3600" baseline="-25000" dirty="0"/>
              <a:t>3</a:t>
            </a:r>
            <a:r>
              <a:rPr lang="en-US" sz="3600" baseline="30000" dirty="0"/>
              <a:t>2-</a:t>
            </a:r>
            <a:endParaRPr lang="en-US" sz="3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4D91A1-E8EF-89CB-583B-6DC5F286936F}"/>
              </a:ext>
            </a:extLst>
          </p:cNvPr>
          <p:cNvCxnSpPr/>
          <p:nvPr/>
        </p:nvCxnSpPr>
        <p:spPr>
          <a:xfrm>
            <a:off x="6252342" y="2237591"/>
            <a:ext cx="1299526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74E93F-32A2-427C-CBB9-507A47499BBB}"/>
              </a:ext>
            </a:extLst>
          </p:cNvPr>
          <p:cNvCxnSpPr>
            <a:cxnSpLocks/>
          </p:cNvCxnSpPr>
          <p:nvPr/>
        </p:nvCxnSpPr>
        <p:spPr>
          <a:xfrm flipV="1">
            <a:off x="8504440" y="4781994"/>
            <a:ext cx="0" cy="494852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6C67989-4690-FC8F-BD25-8FA4D8CCA890}"/>
              </a:ext>
            </a:extLst>
          </p:cNvPr>
          <p:cNvCxnSpPr>
            <a:cxnSpLocks/>
          </p:cNvCxnSpPr>
          <p:nvPr/>
        </p:nvCxnSpPr>
        <p:spPr>
          <a:xfrm>
            <a:off x="2798780" y="4035953"/>
            <a:ext cx="0" cy="494852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933823-3055-65C4-4B01-785FB60B066E}"/>
              </a:ext>
            </a:extLst>
          </p:cNvPr>
          <p:cNvCxnSpPr/>
          <p:nvPr/>
        </p:nvCxnSpPr>
        <p:spPr>
          <a:xfrm>
            <a:off x="6252342" y="3053668"/>
            <a:ext cx="1299526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rapezoid 18">
            <a:extLst>
              <a:ext uri="{FF2B5EF4-FFF2-40B4-BE49-F238E27FC236}">
                <a16:creationId xmlns:a16="http://schemas.microsoft.com/office/drawing/2014/main" id="{5B6E5C2F-A3E2-A8BC-9CFC-D6F1B15C35A2}"/>
              </a:ext>
            </a:extLst>
          </p:cNvPr>
          <p:cNvSpPr/>
          <p:nvPr/>
        </p:nvSpPr>
        <p:spPr>
          <a:xfrm>
            <a:off x="5556681" y="4975412"/>
            <a:ext cx="695661" cy="1538344"/>
          </a:xfrm>
          <a:prstGeom prst="trapezoid">
            <a:avLst>
              <a:gd name="adj" fmla="val 48196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02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58112" y="174586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Helvetica" charset="0"/>
              </a:rPr>
              <a:t>A carbon cycle thermostat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383202" y="1653047"/>
            <a:ext cx="7024643" cy="4243126"/>
            <a:chOff x="280457" y="782765"/>
            <a:chExt cx="8047623" cy="4895914"/>
          </a:xfrm>
        </p:grpSpPr>
        <p:sp>
          <p:nvSpPr>
            <p:cNvPr id="19459" name="Freeform 3"/>
            <p:cNvSpPr>
              <a:spLocks/>
            </p:cNvSpPr>
            <p:nvPr/>
          </p:nvSpPr>
          <p:spPr bwMode="auto">
            <a:xfrm>
              <a:off x="533987" y="2390775"/>
              <a:ext cx="7792452" cy="2527300"/>
            </a:xfrm>
            <a:custGeom>
              <a:avLst/>
              <a:gdLst>
                <a:gd name="T0" fmla="*/ 0 w 4256"/>
                <a:gd name="T1" fmla="*/ 0 h 1592"/>
                <a:gd name="T2" fmla="*/ 624 w 4256"/>
                <a:gd name="T3" fmla="*/ 48 h 1592"/>
                <a:gd name="T4" fmla="*/ 1104 w 4256"/>
                <a:gd name="T5" fmla="*/ 288 h 1592"/>
                <a:gd name="T6" fmla="*/ 1536 w 4256"/>
                <a:gd name="T7" fmla="*/ 672 h 1592"/>
                <a:gd name="T8" fmla="*/ 2160 w 4256"/>
                <a:gd name="T9" fmla="*/ 1296 h 1592"/>
                <a:gd name="T10" fmla="*/ 2880 w 4256"/>
                <a:gd name="T11" fmla="*/ 1536 h 1592"/>
                <a:gd name="T12" fmla="*/ 4032 w 4256"/>
                <a:gd name="T13" fmla="*/ 1584 h 1592"/>
                <a:gd name="T14" fmla="*/ 4224 w 4256"/>
                <a:gd name="T15" fmla="*/ 1584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56" h="1592">
                  <a:moveTo>
                    <a:pt x="0" y="0"/>
                  </a:moveTo>
                  <a:cubicBezTo>
                    <a:pt x="220" y="0"/>
                    <a:pt x="440" y="0"/>
                    <a:pt x="624" y="48"/>
                  </a:cubicBezTo>
                  <a:cubicBezTo>
                    <a:pt x="808" y="96"/>
                    <a:pt x="952" y="184"/>
                    <a:pt x="1104" y="288"/>
                  </a:cubicBezTo>
                  <a:cubicBezTo>
                    <a:pt x="1256" y="392"/>
                    <a:pt x="1360" y="504"/>
                    <a:pt x="1536" y="672"/>
                  </a:cubicBezTo>
                  <a:cubicBezTo>
                    <a:pt x="1712" y="840"/>
                    <a:pt x="1936" y="1152"/>
                    <a:pt x="2160" y="1296"/>
                  </a:cubicBezTo>
                  <a:cubicBezTo>
                    <a:pt x="2384" y="1440"/>
                    <a:pt x="2568" y="1488"/>
                    <a:pt x="2880" y="1536"/>
                  </a:cubicBezTo>
                  <a:cubicBezTo>
                    <a:pt x="3192" y="1584"/>
                    <a:pt x="3808" y="1576"/>
                    <a:pt x="4032" y="1584"/>
                  </a:cubicBezTo>
                  <a:cubicBezTo>
                    <a:pt x="4256" y="1592"/>
                    <a:pt x="4240" y="1588"/>
                    <a:pt x="4224" y="15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0" name="Line 4"/>
            <p:cNvSpPr>
              <a:spLocks noChangeShapeType="1"/>
            </p:cNvSpPr>
            <p:nvPr/>
          </p:nvSpPr>
          <p:spPr bwMode="auto">
            <a:xfrm flipV="1">
              <a:off x="2624138" y="2847974"/>
              <a:ext cx="5651500" cy="74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2159128" y="1877291"/>
              <a:ext cx="4299482" cy="426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Helvetica" charset="0"/>
                </a:rPr>
                <a:t>CaO</a:t>
              </a:r>
              <a:r>
                <a:rPr lang="en-US" baseline="-25000" dirty="0">
                  <a:latin typeface="Helvetica" charset="0"/>
                </a:rPr>
                <a:t> </a:t>
              </a:r>
              <a:r>
                <a:rPr lang="en-US" dirty="0">
                  <a:latin typeface="Helvetica" charset="0"/>
                </a:rPr>
                <a:t>+ CO</a:t>
              </a:r>
              <a:r>
                <a:rPr lang="en-US" baseline="-25000" dirty="0">
                  <a:latin typeface="Helvetica" charset="0"/>
                </a:rPr>
                <a:t>2</a:t>
              </a:r>
              <a:r>
                <a:rPr lang="en-US" dirty="0">
                  <a:latin typeface="Helvetica" charset="0"/>
                </a:rPr>
                <a:t> + water -&gt; Ca</a:t>
              </a:r>
              <a:r>
                <a:rPr lang="en-US" baseline="30000" dirty="0">
                  <a:latin typeface="Helvetica" charset="0"/>
                </a:rPr>
                <a:t>2+</a:t>
              </a:r>
              <a:r>
                <a:rPr lang="en-US" dirty="0">
                  <a:latin typeface="Helvetica" charset="0"/>
                </a:rPr>
                <a:t> + CO</a:t>
              </a:r>
              <a:r>
                <a:rPr lang="en-US" baseline="-25000" dirty="0">
                  <a:latin typeface="Helvetica" charset="0"/>
                </a:rPr>
                <a:t>3</a:t>
              </a:r>
              <a:r>
                <a:rPr lang="en-US" baseline="30000" dirty="0">
                  <a:latin typeface="Helvetica" charset="0"/>
                </a:rPr>
                <a:t>=</a:t>
              </a:r>
              <a:endParaRPr lang="en-US" baseline="-25000" dirty="0">
                <a:latin typeface="Helvetica" charset="0"/>
              </a:endParaRPr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4797779" y="3615987"/>
              <a:ext cx="2868893" cy="426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Helvetica" charset="0"/>
                </a:rPr>
                <a:t>Ca</a:t>
              </a:r>
              <a:r>
                <a:rPr lang="en-US" baseline="30000" dirty="0">
                  <a:latin typeface="Helvetica" charset="0"/>
                </a:rPr>
                <a:t>2+</a:t>
              </a:r>
              <a:r>
                <a:rPr lang="en-US" dirty="0">
                  <a:latin typeface="Helvetica" charset="0"/>
                </a:rPr>
                <a:t> + CO</a:t>
              </a:r>
              <a:r>
                <a:rPr lang="en-US" baseline="-25000" dirty="0">
                  <a:latin typeface="Helvetica" charset="0"/>
                </a:rPr>
                <a:t>3</a:t>
              </a:r>
              <a:r>
                <a:rPr lang="en-US" baseline="30000" dirty="0">
                  <a:latin typeface="Helvetica" charset="0"/>
                </a:rPr>
                <a:t>=</a:t>
              </a:r>
              <a:r>
                <a:rPr lang="en-US" dirty="0">
                  <a:latin typeface="Helvetica" charset="0"/>
                </a:rPr>
                <a:t> -&gt; CaCO</a:t>
              </a:r>
              <a:r>
                <a:rPr lang="en-US" baseline="-25000" dirty="0">
                  <a:latin typeface="Helvetica" charset="0"/>
                </a:rPr>
                <a:t>3</a:t>
              </a:r>
              <a:endParaRPr lang="en-US" dirty="0">
                <a:latin typeface="Helvetica" charset="0"/>
              </a:endParaRPr>
            </a:p>
          </p:txBody>
        </p:sp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 flipH="1">
              <a:off x="7127160" y="4169345"/>
              <a:ext cx="13964" cy="995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4" name="Rectangle 8"/>
            <p:cNvSpPr>
              <a:spLocks noChangeArrowheads="1"/>
            </p:cNvSpPr>
            <p:nvPr/>
          </p:nvSpPr>
          <p:spPr bwMode="auto">
            <a:xfrm>
              <a:off x="6458610" y="5252527"/>
              <a:ext cx="1328117" cy="426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Helvetica" charset="0"/>
                </a:rPr>
                <a:t>Sediment</a:t>
              </a:r>
            </a:p>
          </p:txBody>
        </p:sp>
        <p:sp>
          <p:nvSpPr>
            <p:cNvPr id="19465" name="Rectangle 9"/>
            <p:cNvSpPr>
              <a:spLocks noChangeArrowheads="1"/>
            </p:cNvSpPr>
            <p:nvPr/>
          </p:nvSpPr>
          <p:spPr bwMode="auto">
            <a:xfrm>
              <a:off x="3133119" y="1460182"/>
              <a:ext cx="1558554" cy="426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Helvetica" charset="0"/>
                </a:rPr>
                <a:t>Weathering</a:t>
              </a:r>
            </a:p>
          </p:txBody>
        </p:sp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1403316" y="855885"/>
              <a:ext cx="705562" cy="426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Helvetica" charset="0"/>
                </a:rPr>
                <a:t>CO</a:t>
              </a:r>
              <a:r>
                <a:rPr lang="en-US" baseline="-25000" dirty="0">
                  <a:latin typeface="Helvetica" charset="0"/>
                </a:rPr>
                <a:t>2</a:t>
              </a:r>
              <a:endParaRPr lang="en-US" dirty="0">
                <a:latin typeface="Helvetica" charset="0"/>
              </a:endParaRPr>
            </a:p>
          </p:txBody>
        </p:sp>
        <p:sp>
          <p:nvSpPr>
            <p:cNvPr id="19468" name="Freeform 12"/>
            <p:cNvSpPr>
              <a:spLocks/>
            </p:cNvSpPr>
            <p:nvPr/>
          </p:nvSpPr>
          <p:spPr bwMode="auto">
            <a:xfrm>
              <a:off x="1458813" y="5079267"/>
              <a:ext cx="4789571" cy="331787"/>
            </a:xfrm>
            <a:custGeom>
              <a:avLst/>
              <a:gdLst>
                <a:gd name="T0" fmla="*/ 2245 w 2245"/>
                <a:gd name="T1" fmla="*/ 168 h 178"/>
                <a:gd name="T2" fmla="*/ 933 w 2245"/>
                <a:gd name="T3" fmla="*/ 2 h 178"/>
                <a:gd name="T4" fmla="*/ 0 w 2245"/>
                <a:gd name="T5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5" h="178">
                  <a:moveTo>
                    <a:pt x="2245" y="168"/>
                  </a:moveTo>
                  <a:cubicBezTo>
                    <a:pt x="1776" y="84"/>
                    <a:pt x="1307" y="0"/>
                    <a:pt x="933" y="2"/>
                  </a:cubicBezTo>
                  <a:cubicBezTo>
                    <a:pt x="559" y="4"/>
                    <a:pt x="279" y="91"/>
                    <a:pt x="0" y="17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9" name="Freeform 13"/>
            <p:cNvSpPr>
              <a:spLocks/>
            </p:cNvSpPr>
            <p:nvPr/>
          </p:nvSpPr>
          <p:spPr bwMode="auto">
            <a:xfrm>
              <a:off x="1785937" y="1516063"/>
              <a:ext cx="1439863" cy="3563205"/>
            </a:xfrm>
            <a:custGeom>
              <a:avLst/>
              <a:gdLst>
                <a:gd name="T0" fmla="*/ 907 w 907"/>
                <a:gd name="T1" fmla="*/ 2224 h 2228"/>
                <a:gd name="T2" fmla="*/ 555 w 907"/>
                <a:gd name="T3" fmla="*/ 2192 h 2228"/>
                <a:gd name="T4" fmla="*/ 320 w 907"/>
                <a:gd name="T5" fmla="*/ 2006 h 2228"/>
                <a:gd name="T6" fmla="*/ 117 w 907"/>
                <a:gd name="T7" fmla="*/ 1622 h 2228"/>
                <a:gd name="T8" fmla="*/ 0 w 907"/>
                <a:gd name="T9" fmla="*/ 0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2228">
                  <a:moveTo>
                    <a:pt x="907" y="2224"/>
                  </a:moveTo>
                  <a:cubicBezTo>
                    <a:pt x="780" y="2226"/>
                    <a:pt x="653" y="2228"/>
                    <a:pt x="555" y="2192"/>
                  </a:cubicBezTo>
                  <a:cubicBezTo>
                    <a:pt x="457" y="2156"/>
                    <a:pt x="393" y="2101"/>
                    <a:pt x="320" y="2006"/>
                  </a:cubicBezTo>
                  <a:cubicBezTo>
                    <a:pt x="247" y="1911"/>
                    <a:pt x="170" y="1956"/>
                    <a:pt x="117" y="1622"/>
                  </a:cubicBezTo>
                  <a:cubicBezTo>
                    <a:pt x="64" y="1288"/>
                    <a:pt x="32" y="644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280457" y="3987801"/>
              <a:ext cx="211633" cy="426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dirty="0">
                <a:latin typeface="Helvetica" charset="0"/>
              </a:endParaRPr>
            </a:p>
          </p:txBody>
        </p:sp>
        <p:sp>
          <p:nvSpPr>
            <p:cNvPr id="19471" name="Rectangle 15"/>
            <p:cNvSpPr>
              <a:spLocks noChangeArrowheads="1"/>
            </p:cNvSpPr>
            <p:nvPr/>
          </p:nvSpPr>
          <p:spPr bwMode="auto">
            <a:xfrm>
              <a:off x="2624138" y="4629150"/>
              <a:ext cx="1533798" cy="426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Helvetica" charset="0"/>
                </a:rPr>
                <a:t>Subduction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08666" y="2458387"/>
              <a:ext cx="973684" cy="568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/>
                <a:t>Land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057707" y="2967670"/>
              <a:ext cx="1217930" cy="568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/>
                <a:t>Ocean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167540" y="782765"/>
              <a:ext cx="2160540" cy="568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/>
                <a:t>Atmosphere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23E56C8-0130-56D7-860E-1EE576212FD7}"/>
              </a:ext>
            </a:extLst>
          </p:cNvPr>
          <p:cNvSpPr txBox="1"/>
          <p:nvPr/>
        </p:nvSpPr>
        <p:spPr>
          <a:xfrm>
            <a:off x="2832185" y="5602085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65886-E567-8885-035E-421604373951}"/>
              </a:ext>
            </a:extLst>
          </p:cNvPr>
          <p:cNvSpPr txBox="1"/>
          <p:nvPr/>
        </p:nvSpPr>
        <p:spPr>
          <a:xfrm>
            <a:off x="3851806" y="3475937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CaO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7DFC1159-FCCE-FFA9-08A8-13DAA0D595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13854" y="3031266"/>
            <a:ext cx="12189" cy="8630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5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2196" y="5434538"/>
            <a:ext cx="45493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How did Earth not boil or freeze </a:t>
            </a:r>
          </a:p>
          <a:p>
            <a:pPr algn="ctr"/>
            <a:r>
              <a:rPr lang="en-US" sz="2400" dirty="0"/>
              <a:t>while the sun kept getting hotter?  </a:t>
            </a:r>
          </a:p>
          <a:p>
            <a:pPr algn="ctr"/>
            <a:r>
              <a:rPr lang="en-US" sz="2400" dirty="0"/>
              <a:t>Sagan and Mullin 1972</a:t>
            </a:r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6B25BC3B-F9BF-FFFC-5AAC-2C6F139A2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372" y="524041"/>
            <a:ext cx="6510970" cy="466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DAFB6947-3EEB-861A-FCDC-14E2AEFCD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575" y="3657206"/>
            <a:ext cx="3082602" cy="30826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596" y="298777"/>
            <a:ext cx="4632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Natural Variations in Earth’s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1984" y="4927349"/>
            <a:ext cx="6584495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Tectonic changes drive the thermostat “set point” CO</a:t>
            </a:r>
            <a:r>
              <a:rPr lang="en-US" sz="2200" baseline="-25000" dirty="0"/>
              <a:t>2</a:t>
            </a:r>
            <a:r>
              <a:rPr lang="en-US" sz="2200" dirty="0"/>
              <a:t> </a:t>
            </a:r>
            <a:br>
              <a:rPr lang="en-US" sz="2200" dirty="0"/>
            </a:br>
            <a:r>
              <a:rPr lang="en-US" sz="2200" dirty="0"/>
              <a:t>up and down, hot-house to ice-house climates</a:t>
            </a:r>
          </a:p>
          <a:p>
            <a:endParaRPr lang="en-US" sz="2200" dirty="0"/>
          </a:p>
          <a:p>
            <a:r>
              <a:rPr lang="en-US" sz="2200" dirty="0"/>
              <a:t>Big volcanic eruptions (“large igneous provinces”) </a:t>
            </a:r>
          </a:p>
          <a:p>
            <a:r>
              <a:rPr lang="en-US" sz="2200" dirty="0"/>
              <a:t>vent CO</a:t>
            </a:r>
            <a:r>
              <a:rPr lang="en-US" sz="2200" baseline="-25000" dirty="0"/>
              <a:t>2</a:t>
            </a:r>
            <a:r>
              <a:rPr lang="en-US" sz="2200" dirty="0"/>
              <a:t> to the atmosphere, triggering mass extinctions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822" y="953998"/>
            <a:ext cx="6959599" cy="3586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88250" y="1913468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Eruptions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8310" y="162560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Extinctions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8250" y="3877735"/>
            <a:ext cx="1052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Sea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6175" y="2844803"/>
            <a:ext cx="1293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Hothouse / </a:t>
            </a:r>
            <a:br>
              <a:rPr lang="en-US" dirty="0"/>
            </a:br>
            <a:r>
              <a:rPr lang="en-US" dirty="0"/>
              <a:t>Icehouse</a:t>
            </a:r>
          </a:p>
        </p:txBody>
      </p:sp>
    </p:spTree>
    <p:extLst>
      <p:ext uri="{BB962C8B-B14F-4D97-AF65-F5344CB8AC3E}">
        <p14:creationId xmlns:p14="http://schemas.microsoft.com/office/powerpoint/2010/main" val="4156121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684867"/>
            <a:ext cx="4445000" cy="490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31101" y="1452034"/>
            <a:ext cx="273664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spike in carbon</a:t>
            </a:r>
            <a:br>
              <a:rPr lang="en-US" dirty="0"/>
            </a:br>
            <a:r>
              <a:rPr lang="en-US" dirty="0"/>
              <a:t>(source still uncertain)</a:t>
            </a:r>
          </a:p>
          <a:p>
            <a:endParaRPr lang="en-US" dirty="0"/>
          </a:p>
          <a:p>
            <a:r>
              <a:rPr lang="en-US" dirty="0"/>
              <a:t>Global warming</a:t>
            </a:r>
            <a:br>
              <a:rPr lang="en-US" dirty="0"/>
            </a:br>
            <a:r>
              <a:rPr lang="en-US" dirty="0"/>
              <a:t>(deep ocean)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Persisted for 100,000 years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54034" y="1684867"/>
            <a:ext cx="2624666" cy="11387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754034" y="2484967"/>
            <a:ext cx="2624666" cy="1202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381500" y="4669367"/>
            <a:ext cx="2997200" cy="5249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906933" y="6266934"/>
            <a:ext cx="1411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Zachos</a:t>
            </a:r>
            <a:r>
              <a:rPr lang="en-US" dirty="0"/>
              <a:t>, 2001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0272" y="282371"/>
            <a:ext cx="40408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 global warming analog event</a:t>
            </a:r>
            <a:br>
              <a:rPr lang="en-US" sz="2400" dirty="0"/>
            </a:br>
            <a:r>
              <a:rPr lang="en-US" sz="2400" dirty="0"/>
              <a:t>55 million years ago</a:t>
            </a:r>
          </a:p>
        </p:txBody>
      </p:sp>
    </p:spTree>
    <p:extLst>
      <p:ext uri="{BB962C8B-B14F-4D97-AF65-F5344CB8AC3E}">
        <p14:creationId xmlns:p14="http://schemas.microsoft.com/office/powerpoint/2010/main" val="2414607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29500" y="558801"/>
            <a:ext cx="3486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Glacial / Interglacial Cycles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21EA2-95FB-CAC8-BFB4-512AEBCA9138}"/>
              </a:ext>
            </a:extLst>
          </p:cNvPr>
          <p:cNvSpPr txBox="1"/>
          <p:nvPr/>
        </p:nvSpPr>
        <p:spPr>
          <a:xfrm>
            <a:off x="1012483" y="5883700"/>
            <a:ext cx="7034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400,000 years </a:t>
            </a:r>
          </a:p>
          <a:p>
            <a:pPr algn="ctr"/>
            <a:r>
              <a:rPr lang="en-US" sz="2400" dirty="0"/>
              <a:t>canonical estimate of the thermostat response 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C5FE0E-B6A9-A34A-B638-75662B67E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33" y="1123122"/>
            <a:ext cx="6253367" cy="44189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CFDC81-86D5-B48F-B6F9-F65B3BBFC7AF}"/>
              </a:ext>
            </a:extLst>
          </p:cNvPr>
          <p:cNvSpPr txBox="1"/>
          <p:nvPr/>
        </p:nvSpPr>
        <p:spPr>
          <a:xfrm>
            <a:off x="7496900" y="3059668"/>
            <a:ext cx="137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456D6-7312-C445-4C0D-571C2214E3BB}"/>
              </a:ext>
            </a:extLst>
          </p:cNvPr>
          <p:cNvSpPr txBox="1"/>
          <p:nvPr/>
        </p:nvSpPr>
        <p:spPr>
          <a:xfrm>
            <a:off x="668183" y="4154556"/>
            <a:ext cx="575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B2BAED-4ABC-2061-8DBC-CF078D16A19A}"/>
              </a:ext>
            </a:extLst>
          </p:cNvPr>
          <p:cNvSpPr txBox="1"/>
          <p:nvPr/>
        </p:nvSpPr>
        <p:spPr>
          <a:xfrm>
            <a:off x="7246492" y="4154556"/>
            <a:ext cx="3701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thermostat is not controlling CO2</a:t>
            </a:r>
          </a:p>
          <a:p>
            <a:r>
              <a:rPr lang="en-US" dirty="0"/>
              <a:t> – it’s too slow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67B77B-D6F0-645A-E6D2-F2F22A2B295C}"/>
              </a:ext>
            </a:extLst>
          </p:cNvPr>
          <p:cNvCxnSpPr/>
          <p:nvPr/>
        </p:nvCxnSpPr>
        <p:spPr>
          <a:xfrm>
            <a:off x="2845904" y="5784574"/>
            <a:ext cx="3250096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671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the release of a nuclear explosion&#10;&#10;AI-generated content may be incorrect.">
            <a:extLst>
              <a:ext uri="{FF2B5EF4-FFF2-40B4-BE49-F238E27FC236}">
                <a16:creationId xmlns:a16="http://schemas.microsoft.com/office/drawing/2014/main" id="{5AB79C2C-D3C7-D9EA-A840-CE20149B3D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13"/>
          <a:stretch>
            <a:fillRect/>
          </a:stretch>
        </p:blipFill>
        <p:spPr>
          <a:xfrm>
            <a:off x="1622323" y="1544885"/>
            <a:ext cx="8947354" cy="50328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5B39DF-45A9-3E7A-D15E-9CC71B4F62C9}"/>
              </a:ext>
            </a:extLst>
          </p:cNvPr>
          <p:cNvSpPr txBox="1"/>
          <p:nvPr/>
        </p:nvSpPr>
        <p:spPr>
          <a:xfrm>
            <a:off x="988579" y="444186"/>
            <a:ext cx="5653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Long Tail of Fossil Fuel CO</a:t>
            </a:r>
            <a:r>
              <a:rPr lang="en-US" sz="3200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8164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Untitled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r="177"/>
          <a:stretch/>
        </p:blipFill>
        <p:spPr>
          <a:xfrm>
            <a:off x="1638286" y="1287361"/>
            <a:ext cx="6984117" cy="3578384"/>
          </a:xfrm>
        </p:spPr>
      </p:pic>
      <p:sp>
        <p:nvSpPr>
          <p:cNvPr id="13" name="TextBox 12"/>
          <p:cNvSpPr txBox="1"/>
          <p:nvPr/>
        </p:nvSpPr>
        <p:spPr>
          <a:xfrm>
            <a:off x="6985454" y="6316592"/>
            <a:ext cx="163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Clark et al 2016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250261" y="4865745"/>
            <a:ext cx="5252523" cy="69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590351" y="4935048"/>
            <a:ext cx="25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099854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/>
              <a:t>Carbon / Climate / Ice Sheet model results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02227" y="4919004"/>
            <a:ext cx="643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</a:t>
            </a:r>
            <a:r>
              <a:rPr lang="en-US" dirty="0" err="1"/>
              <a:t>kyr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98742" y="5031485"/>
            <a:ext cx="702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-20 </a:t>
            </a:r>
            <a:r>
              <a:rPr lang="en-US" dirty="0" err="1"/>
              <a:t>kyr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04965" y="5304380"/>
            <a:ext cx="177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Years from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35765" y="1553171"/>
            <a:ext cx="171370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spikes,</a:t>
            </a:r>
            <a:br>
              <a:rPr lang="en-US" dirty="0"/>
            </a:br>
            <a:r>
              <a:rPr lang="en-US" dirty="0"/>
              <a:t>then plateaus</a:t>
            </a:r>
            <a:br>
              <a:rPr lang="en-US" dirty="0"/>
            </a:br>
            <a:r>
              <a:rPr lang="en-US" dirty="0"/>
              <a:t>at new level.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Temperature</a:t>
            </a:r>
            <a:br>
              <a:rPr lang="en-US" dirty="0"/>
            </a:br>
            <a:r>
              <a:rPr lang="en-US" dirty="0"/>
              <a:t>has no spike,</a:t>
            </a:r>
            <a:br>
              <a:rPr lang="en-US" dirty="0"/>
            </a:br>
            <a:r>
              <a:rPr lang="en-US" dirty="0"/>
              <a:t>just the plateau.</a:t>
            </a:r>
          </a:p>
          <a:p>
            <a:endParaRPr lang="en-US" dirty="0"/>
          </a:p>
          <a:p>
            <a:r>
              <a:rPr lang="en-US" dirty="0"/>
              <a:t>Persists longer</a:t>
            </a:r>
            <a:br>
              <a:rPr lang="en-US" dirty="0"/>
            </a:br>
            <a:r>
              <a:rPr lang="en-US" dirty="0"/>
              <a:t>than the </a:t>
            </a:r>
            <a:br>
              <a:rPr lang="en-US" dirty="0"/>
            </a:br>
            <a:r>
              <a:rPr lang="en-US" dirty="0"/>
              <a:t>Holocene</a:t>
            </a:r>
            <a:br>
              <a:rPr lang="en-US" dirty="0"/>
            </a:br>
            <a:r>
              <a:rPr lang="en-US" dirty="0"/>
              <a:t>(agriculture)</a:t>
            </a:r>
          </a:p>
        </p:txBody>
      </p:sp>
    </p:spTree>
    <p:extLst>
      <p:ext uri="{BB962C8B-B14F-4D97-AF65-F5344CB8AC3E}">
        <p14:creationId xmlns:p14="http://schemas.microsoft.com/office/powerpoint/2010/main" val="3272244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6" name="Content Placeholder 5" descr="Untitled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5" r="-1711"/>
          <a:stretch/>
        </p:blipFill>
        <p:spPr>
          <a:xfrm>
            <a:off x="1524002" y="2020869"/>
            <a:ext cx="7260030" cy="2607575"/>
          </a:xfrm>
        </p:spPr>
      </p:pic>
      <p:sp>
        <p:nvSpPr>
          <p:cNvPr id="13" name="TextBox 12"/>
          <p:cNvSpPr txBox="1"/>
          <p:nvPr/>
        </p:nvSpPr>
        <p:spPr>
          <a:xfrm>
            <a:off x="8692506" y="6419334"/>
            <a:ext cx="163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Clark et al 2016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236394" y="4840404"/>
            <a:ext cx="5688407" cy="343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45224" y="4997213"/>
            <a:ext cx="26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8640" y="5043380"/>
            <a:ext cx="670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</a:t>
            </a:r>
            <a:r>
              <a:rPr lang="en-US" dirty="0" err="1"/>
              <a:t>kyr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81200" y="4997214"/>
            <a:ext cx="731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-20 </a:t>
            </a:r>
            <a:r>
              <a:rPr lang="en-US" dirty="0" err="1"/>
              <a:t>kyr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27826" y="5320380"/>
            <a:ext cx="1463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Years from now</a:t>
            </a:r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2099854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/>
              <a:t>Carbon / Climate / Ice Sheet model results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692506" y="2255082"/>
            <a:ext cx="17830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 to 50 m</a:t>
            </a:r>
            <a:br>
              <a:rPr lang="en-US" dirty="0"/>
            </a:br>
            <a:r>
              <a:rPr lang="en-US" dirty="0"/>
              <a:t>sea level </a:t>
            </a:r>
            <a:br>
              <a:rPr lang="en-US" dirty="0"/>
            </a:br>
            <a:r>
              <a:rPr lang="en-US" dirty="0"/>
              <a:t>change.</a:t>
            </a:r>
          </a:p>
          <a:p>
            <a:endParaRPr lang="en-US" dirty="0"/>
          </a:p>
          <a:p>
            <a:r>
              <a:rPr lang="en-US" dirty="0"/>
              <a:t>Loss of most</a:t>
            </a:r>
            <a:br>
              <a:rPr lang="en-US" dirty="0"/>
            </a:br>
            <a:r>
              <a:rPr lang="en-US" dirty="0"/>
              <a:t>land ice.</a:t>
            </a:r>
          </a:p>
          <a:p>
            <a:endParaRPr lang="en-US" dirty="0"/>
          </a:p>
          <a:p>
            <a:r>
              <a:rPr lang="en-US" dirty="0"/>
              <a:t>(A few thousand</a:t>
            </a:r>
            <a:br>
              <a:rPr lang="en-US" dirty="0"/>
            </a:br>
            <a:r>
              <a:rPr lang="en-US" dirty="0"/>
              <a:t>years from now).</a:t>
            </a:r>
          </a:p>
        </p:txBody>
      </p:sp>
    </p:spTree>
    <p:extLst>
      <p:ext uri="{BB962C8B-B14F-4D97-AF65-F5344CB8AC3E}">
        <p14:creationId xmlns:p14="http://schemas.microsoft.com/office/powerpoint/2010/main" val="719922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39460" y="1974850"/>
            <a:ext cx="5571223" cy="3729256"/>
            <a:chOff x="2455863" y="2039938"/>
            <a:chExt cx="5571223" cy="3729256"/>
          </a:xfrm>
        </p:grpSpPr>
        <p:sp>
          <p:nvSpPr>
            <p:cNvPr id="33796" name="Text Box 4"/>
            <p:cNvSpPr txBox="1">
              <a:spLocks noChangeArrowheads="1"/>
            </p:cNvSpPr>
            <p:nvPr/>
          </p:nvSpPr>
          <p:spPr bwMode="auto">
            <a:xfrm>
              <a:off x="7793038" y="5122863"/>
              <a:ext cx="18415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br>
                <a:rPr lang="en-US"/>
              </a:br>
              <a:endParaRPr lang="en-US"/>
            </a:p>
          </p:txBody>
        </p:sp>
        <p:sp>
          <p:nvSpPr>
            <p:cNvPr id="33797" name="Line 5"/>
            <p:cNvSpPr>
              <a:spLocks noChangeShapeType="1"/>
            </p:cNvSpPr>
            <p:nvPr/>
          </p:nvSpPr>
          <p:spPr bwMode="auto">
            <a:xfrm>
              <a:off x="5486400" y="2165350"/>
              <a:ext cx="1588" cy="341788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>
              <a:off x="5437188" y="5583238"/>
              <a:ext cx="49212" cy="15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>
              <a:off x="5437188" y="4903788"/>
              <a:ext cx="49212" cy="15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>
              <a:off x="5437188" y="4222750"/>
              <a:ext cx="49212" cy="158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5437188" y="3541713"/>
              <a:ext cx="49212" cy="15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5437188" y="2844800"/>
              <a:ext cx="49212" cy="158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5437188" y="2165350"/>
              <a:ext cx="49212" cy="158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2481263" y="3541713"/>
              <a:ext cx="4516437" cy="15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 flipV="1">
              <a:off x="2481263" y="3541713"/>
              <a:ext cx="1587" cy="5080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 flipV="1">
              <a:off x="3992563" y="3541713"/>
              <a:ext cx="1587" cy="5080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 flipV="1">
              <a:off x="5486400" y="3541713"/>
              <a:ext cx="1588" cy="5080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6997700" y="3541713"/>
              <a:ext cx="1588" cy="5080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9" name="Freeform 17"/>
            <p:cNvSpPr>
              <a:spLocks/>
            </p:cNvSpPr>
            <p:nvPr/>
          </p:nvSpPr>
          <p:spPr bwMode="auto">
            <a:xfrm>
              <a:off x="6615113" y="2497138"/>
              <a:ext cx="166687" cy="165100"/>
            </a:xfrm>
            <a:custGeom>
              <a:avLst/>
              <a:gdLst>
                <a:gd name="T0" fmla="*/ 105 w 105"/>
                <a:gd name="T1" fmla="*/ 52 h 104"/>
                <a:gd name="T2" fmla="*/ 84 w 105"/>
                <a:gd name="T3" fmla="*/ 94 h 104"/>
                <a:gd name="T4" fmla="*/ 52 w 105"/>
                <a:gd name="T5" fmla="*/ 104 h 104"/>
                <a:gd name="T6" fmla="*/ 52 w 105"/>
                <a:gd name="T7" fmla="*/ 104 h 104"/>
                <a:gd name="T8" fmla="*/ 11 w 105"/>
                <a:gd name="T9" fmla="*/ 94 h 104"/>
                <a:gd name="T10" fmla="*/ 0 w 105"/>
                <a:gd name="T11" fmla="*/ 52 h 104"/>
                <a:gd name="T12" fmla="*/ 0 w 105"/>
                <a:gd name="T13" fmla="*/ 52 h 104"/>
                <a:gd name="T14" fmla="*/ 11 w 105"/>
                <a:gd name="T15" fmla="*/ 21 h 104"/>
                <a:gd name="T16" fmla="*/ 52 w 105"/>
                <a:gd name="T17" fmla="*/ 0 h 104"/>
                <a:gd name="T18" fmla="*/ 52 w 105"/>
                <a:gd name="T19" fmla="*/ 0 h 104"/>
                <a:gd name="T20" fmla="*/ 84 w 105"/>
                <a:gd name="T21" fmla="*/ 21 h 104"/>
                <a:gd name="T22" fmla="*/ 105 w 105"/>
                <a:gd name="T23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4">
                  <a:moveTo>
                    <a:pt x="105" y="52"/>
                  </a:moveTo>
                  <a:lnTo>
                    <a:pt x="84" y="9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11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1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4" y="21"/>
                  </a:lnTo>
                  <a:lnTo>
                    <a:pt x="10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0" name="Freeform 18"/>
            <p:cNvSpPr>
              <a:spLocks/>
            </p:cNvSpPr>
            <p:nvPr/>
          </p:nvSpPr>
          <p:spPr bwMode="auto">
            <a:xfrm>
              <a:off x="5403850" y="3459163"/>
              <a:ext cx="165100" cy="166687"/>
            </a:xfrm>
            <a:custGeom>
              <a:avLst/>
              <a:gdLst>
                <a:gd name="T0" fmla="*/ 104 w 104"/>
                <a:gd name="T1" fmla="*/ 52 h 105"/>
                <a:gd name="T2" fmla="*/ 83 w 104"/>
                <a:gd name="T3" fmla="*/ 94 h 105"/>
                <a:gd name="T4" fmla="*/ 52 w 104"/>
                <a:gd name="T5" fmla="*/ 105 h 105"/>
                <a:gd name="T6" fmla="*/ 52 w 104"/>
                <a:gd name="T7" fmla="*/ 105 h 105"/>
                <a:gd name="T8" fmla="*/ 10 w 104"/>
                <a:gd name="T9" fmla="*/ 94 h 105"/>
                <a:gd name="T10" fmla="*/ 0 w 104"/>
                <a:gd name="T11" fmla="*/ 52 h 105"/>
                <a:gd name="T12" fmla="*/ 0 w 104"/>
                <a:gd name="T13" fmla="*/ 52 h 105"/>
                <a:gd name="T14" fmla="*/ 10 w 104"/>
                <a:gd name="T15" fmla="*/ 21 h 105"/>
                <a:gd name="T16" fmla="*/ 52 w 104"/>
                <a:gd name="T17" fmla="*/ 0 h 105"/>
                <a:gd name="T18" fmla="*/ 52 w 104"/>
                <a:gd name="T19" fmla="*/ 0 h 105"/>
                <a:gd name="T20" fmla="*/ 83 w 104"/>
                <a:gd name="T21" fmla="*/ 21 h 105"/>
                <a:gd name="T22" fmla="*/ 104 w 104"/>
                <a:gd name="T23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05">
                  <a:moveTo>
                    <a:pt x="104" y="52"/>
                  </a:moveTo>
                  <a:lnTo>
                    <a:pt x="83" y="94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10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0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3" y="21"/>
                  </a:lnTo>
                  <a:lnTo>
                    <a:pt x="104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1" name="Freeform 19"/>
            <p:cNvSpPr>
              <a:spLocks/>
            </p:cNvSpPr>
            <p:nvPr/>
          </p:nvSpPr>
          <p:spPr bwMode="auto">
            <a:xfrm>
              <a:off x="6615113" y="2497138"/>
              <a:ext cx="166687" cy="165100"/>
            </a:xfrm>
            <a:custGeom>
              <a:avLst/>
              <a:gdLst>
                <a:gd name="T0" fmla="*/ 105 w 105"/>
                <a:gd name="T1" fmla="*/ 52 h 104"/>
                <a:gd name="T2" fmla="*/ 84 w 105"/>
                <a:gd name="T3" fmla="*/ 94 h 104"/>
                <a:gd name="T4" fmla="*/ 84 w 105"/>
                <a:gd name="T5" fmla="*/ 94 h 104"/>
                <a:gd name="T6" fmla="*/ 52 w 105"/>
                <a:gd name="T7" fmla="*/ 104 h 104"/>
                <a:gd name="T8" fmla="*/ 52 w 105"/>
                <a:gd name="T9" fmla="*/ 104 h 104"/>
                <a:gd name="T10" fmla="*/ 52 w 105"/>
                <a:gd name="T11" fmla="*/ 104 h 104"/>
                <a:gd name="T12" fmla="*/ 52 w 105"/>
                <a:gd name="T13" fmla="*/ 104 h 104"/>
                <a:gd name="T14" fmla="*/ 11 w 105"/>
                <a:gd name="T15" fmla="*/ 94 h 104"/>
                <a:gd name="T16" fmla="*/ 11 w 105"/>
                <a:gd name="T17" fmla="*/ 94 h 104"/>
                <a:gd name="T18" fmla="*/ 0 w 105"/>
                <a:gd name="T19" fmla="*/ 52 h 104"/>
                <a:gd name="T20" fmla="*/ 0 w 105"/>
                <a:gd name="T21" fmla="*/ 52 h 104"/>
                <a:gd name="T22" fmla="*/ 0 w 105"/>
                <a:gd name="T23" fmla="*/ 52 h 104"/>
                <a:gd name="T24" fmla="*/ 0 w 105"/>
                <a:gd name="T25" fmla="*/ 52 h 104"/>
                <a:gd name="T26" fmla="*/ 11 w 105"/>
                <a:gd name="T27" fmla="*/ 21 h 104"/>
                <a:gd name="T28" fmla="*/ 11 w 105"/>
                <a:gd name="T29" fmla="*/ 21 h 104"/>
                <a:gd name="T30" fmla="*/ 52 w 105"/>
                <a:gd name="T31" fmla="*/ 0 h 104"/>
                <a:gd name="T32" fmla="*/ 52 w 105"/>
                <a:gd name="T33" fmla="*/ 0 h 104"/>
                <a:gd name="T34" fmla="*/ 52 w 105"/>
                <a:gd name="T35" fmla="*/ 0 h 104"/>
                <a:gd name="T36" fmla="*/ 52 w 105"/>
                <a:gd name="T37" fmla="*/ 0 h 104"/>
                <a:gd name="T38" fmla="*/ 84 w 105"/>
                <a:gd name="T39" fmla="*/ 21 h 104"/>
                <a:gd name="T40" fmla="*/ 84 w 105"/>
                <a:gd name="T41" fmla="*/ 21 h 104"/>
                <a:gd name="T42" fmla="*/ 105 w 105"/>
                <a:gd name="T43" fmla="*/ 52 h 104"/>
                <a:gd name="T44" fmla="*/ 105 w 105"/>
                <a:gd name="T45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04">
                  <a:moveTo>
                    <a:pt x="105" y="52"/>
                  </a:moveTo>
                  <a:lnTo>
                    <a:pt x="84" y="94"/>
                  </a:lnTo>
                  <a:lnTo>
                    <a:pt x="84" y="9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4" y="21"/>
                  </a:lnTo>
                  <a:lnTo>
                    <a:pt x="84" y="21"/>
                  </a:lnTo>
                  <a:lnTo>
                    <a:pt x="105" y="52"/>
                  </a:lnTo>
                  <a:lnTo>
                    <a:pt x="105" y="52"/>
                  </a:lnTo>
                  <a:close/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auto">
            <a:xfrm>
              <a:off x="5403850" y="3459163"/>
              <a:ext cx="165100" cy="166687"/>
            </a:xfrm>
            <a:custGeom>
              <a:avLst/>
              <a:gdLst>
                <a:gd name="T0" fmla="*/ 104 w 104"/>
                <a:gd name="T1" fmla="*/ 52 h 105"/>
                <a:gd name="T2" fmla="*/ 83 w 104"/>
                <a:gd name="T3" fmla="*/ 94 h 105"/>
                <a:gd name="T4" fmla="*/ 83 w 104"/>
                <a:gd name="T5" fmla="*/ 94 h 105"/>
                <a:gd name="T6" fmla="*/ 52 w 104"/>
                <a:gd name="T7" fmla="*/ 105 h 105"/>
                <a:gd name="T8" fmla="*/ 52 w 104"/>
                <a:gd name="T9" fmla="*/ 105 h 105"/>
                <a:gd name="T10" fmla="*/ 52 w 104"/>
                <a:gd name="T11" fmla="*/ 105 h 105"/>
                <a:gd name="T12" fmla="*/ 52 w 104"/>
                <a:gd name="T13" fmla="*/ 105 h 105"/>
                <a:gd name="T14" fmla="*/ 10 w 104"/>
                <a:gd name="T15" fmla="*/ 94 h 105"/>
                <a:gd name="T16" fmla="*/ 10 w 104"/>
                <a:gd name="T17" fmla="*/ 94 h 105"/>
                <a:gd name="T18" fmla="*/ 0 w 104"/>
                <a:gd name="T19" fmla="*/ 52 h 105"/>
                <a:gd name="T20" fmla="*/ 0 w 104"/>
                <a:gd name="T21" fmla="*/ 52 h 105"/>
                <a:gd name="T22" fmla="*/ 0 w 104"/>
                <a:gd name="T23" fmla="*/ 52 h 105"/>
                <a:gd name="T24" fmla="*/ 0 w 104"/>
                <a:gd name="T25" fmla="*/ 52 h 105"/>
                <a:gd name="T26" fmla="*/ 10 w 104"/>
                <a:gd name="T27" fmla="*/ 21 h 105"/>
                <a:gd name="T28" fmla="*/ 10 w 104"/>
                <a:gd name="T29" fmla="*/ 21 h 105"/>
                <a:gd name="T30" fmla="*/ 52 w 104"/>
                <a:gd name="T31" fmla="*/ 0 h 105"/>
                <a:gd name="T32" fmla="*/ 52 w 104"/>
                <a:gd name="T33" fmla="*/ 0 h 105"/>
                <a:gd name="T34" fmla="*/ 52 w 104"/>
                <a:gd name="T35" fmla="*/ 0 h 105"/>
                <a:gd name="T36" fmla="*/ 52 w 104"/>
                <a:gd name="T37" fmla="*/ 0 h 105"/>
                <a:gd name="T38" fmla="*/ 83 w 104"/>
                <a:gd name="T39" fmla="*/ 21 h 105"/>
                <a:gd name="T40" fmla="*/ 83 w 104"/>
                <a:gd name="T41" fmla="*/ 21 h 105"/>
                <a:gd name="T42" fmla="*/ 104 w 104"/>
                <a:gd name="T43" fmla="*/ 52 h 105"/>
                <a:gd name="T44" fmla="*/ 104 w 104"/>
                <a:gd name="T45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4" h="105">
                  <a:moveTo>
                    <a:pt x="104" y="52"/>
                  </a:moveTo>
                  <a:lnTo>
                    <a:pt x="83" y="94"/>
                  </a:lnTo>
                  <a:lnTo>
                    <a:pt x="83" y="94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10" y="94"/>
                  </a:lnTo>
                  <a:lnTo>
                    <a:pt x="10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104" y="52"/>
                  </a:lnTo>
                  <a:lnTo>
                    <a:pt x="104" y="52"/>
                  </a:lnTo>
                  <a:close/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3" name="Freeform 21"/>
            <p:cNvSpPr>
              <a:spLocks/>
            </p:cNvSpPr>
            <p:nvPr/>
          </p:nvSpPr>
          <p:spPr bwMode="auto">
            <a:xfrm>
              <a:off x="3594100" y="5102225"/>
              <a:ext cx="166688" cy="166688"/>
            </a:xfrm>
            <a:custGeom>
              <a:avLst/>
              <a:gdLst>
                <a:gd name="T0" fmla="*/ 105 w 105"/>
                <a:gd name="T1" fmla="*/ 52 h 105"/>
                <a:gd name="T2" fmla="*/ 84 w 105"/>
                <a:gd name="T3" fmla="*/ 94 h 105"/>
                <a:gd name="T4" fmla="*/ 52 w 105"/>
                <a:gd name="T5" fmla="*/ 105 h 105"/>
                <a:gd name="T6" fmla="*/ 52 w 105"/>
                <a:gd name="T7" fmla="*/ 105 h 105"/>
                <a:gd name="T8" fmla="*/ 10 w 105"/>
                <a:gd name="T9" fmla="*/ 94 h 105"/>
                <a:gd name="T10" fmla="*/ 0 w 105"/>
                <a:gd name="T11" fmla="*/ 52 h 105"/>
                <a:gd name="T12" fmla="*/ 0 w 105"/>
                <a:gd name="T13" fmla="*/ 52 h 105"/>
                <a:gd name="T14" fmla="*/ 10 w 105"/>
                <a:gd name="T15" fmla="*/ 21 h 105"/>
                <a:gd name="T16" fmla="*/ 52 w 105"/>
                <a:gd name="T17" fmla="*/ 0 h 105"/>
                <a:gd name="T18" fmla="*/ 52 w 105"/>
                <a:gd name="T19" fmla="*/ 0 h 105"/>
                <a:gd name="T20" fmla="*/ 84 w 105"/>
                <a:gd name="T21" fmla="*/ 21 h 105"/>
                <a:gd name="T22" fmla="*/ 105 w 105"/>
                <a:gd name="T23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5">
                  <a:moveTo>
                    <a:pt x="105" y="52"/>
                  </a:moveTo>
                  <a:lnTo>
                    <a:pt x="84" y="94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10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0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4" y="21"/>
                  </a:lnTo>
                  <a:lnTo>
                    <a:pt x="10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4" name="Freeform 22"/>
            <p:cNvSpPr>
              <a:spLocks/>
            </p:cNvSpPr>
            <p:nvPr/>
          </p:nvSpPr>
          <p:spPr bwMode="auto">
            <a:xfrm>
              <a:off x="3594100" y="5102225"/>
              <a:ext cx="166688" cy="166688"/>
            </a:xfrm>
            <a:custGeom>
              <a:avLst/>
              <a:gdLst>
                <a:gd name="T0" fmla="*/ 105 w 105"/>
                <a:gd name="T1" fmla="*/ 52 h 105"/>
                <a:gd name="T2" fmla="*/ 84 w 105"/>
                <a:gd name="T3" fmla="*/ 94 h 105"/>
                <a:gd name="T4" fmla="*/ 84 w 105"/>
                <a:gd name="T5" fmla="*/ 94 h 105"/>
                <a:gd name="T6" fmla="*/ 52 w 105"/>
                <a:gd name="T7" fmla="*/ 105 h 105"/>
                <a:gd name="T8" fmla="*/ 52 w 105"/>
                <a:gd name="T9" fmla="*/ 105 h 105"/>
                <a:gd name="T10" fmla="*/ 52 w 105"/>
                <a:gd name="T11" fmla="*/ 105 h 105"/>
                <a:gd name="T12" fmla="*/ 52 w 105"/>
                <a:gd name="T13" fmla="*/ 105 h 105"/>
                <a:gd name="T14" fmla="*/ 10 w 105"/>
                <a:gd name="T15" fmla="*/ 94 h 105"/>
                <a:gd name="T16" fmla="*/ 10 w 105"/>
                <a:gd name="T17" fmla="*/ 94 h 105"/>
                <a:gd name="T18" fmla="*/ 0 w 105"/>
                <a:gd name="T19" fmla="*/ 52 h 105"/>
                <a:gd name="T20" fmla="*/ 0 w 105"/>
                <a:gd name="T21" fmla="*/ 52 h 105"/>
                <a:gd name="T22" fmla="*/ 0 w 105"/>
                <a:gd name="T23" fmla="*/ 52 h 105"/>
                <a:gd name="T24" fmla="*/ 0 w 105"/>
                <a:gd name="T25" fmla="*/ 52 h 105"/>
                <a:gd name="T26" fmla="*/ 10 w 105"/>
                <a:gd name="T27" fmla="*/ 21 h 105"/>
                <a:gd name="T28" fmla="*/ 10 w 105"/>
                <a:gd name="T29" fmla="*/ 21 h 105"/>
                <a:gd name="T30" fmla="*/ 52 w 105"/>
                <a:gd name="T31" fmla="*/ 0 h 105"/>
                <a:gd name="T32" fmla="*/ 52 w 105"/>
                <a:gd name="T33" fmla="*/ 0 h 105"/>
                <a:gd name="T34" fmla="*/ 52 w 105"/>
                <a:gd name="T35" fmla="*/ 0 h 105"/>
                <a:gd name="T36" fmla="*/ 52 w 105"/>
                <a:gd name="T37" fmla="*/ 0 h 105"/>
                <a:gd name="T38" fmla="*/ 84 w 105"/>
                <a:gd name="T39" fmla="*/ 21 h 105"/>
                <a:gd name="T40" fmla="*/ 84 w 105"/>
                <a:gd name="T41" fmla="*/ 21 h 105"/>
                <a:gd name="T42" fmla="*/ 105 w 105"/>
                <a:gd name="T43" fmla="*/ 52 h 105"/>
                <a:gd name="T44" fmla="*/ 105 w 105"/>
                <a:gd name="T45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05">
                  <a:moveTo>
                    <a:pt x="105" y="52"/>
                  </a:moveTo>
                  <a:lnTo>
                    <a:pt x="84" y="94"/>
                  </a:lnTo>
                  <a:lnTo>
                    <a:pt x="84" y="94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10" y="94"/>
                  </a:lnTo>
                  <a:lnTo>
                    <a:pt x="10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4" y="21"/>
                  </a:lnTo>
                  <a:lnTo>
                    <a:pt x="84" y="21"/>
                  </a:lnTo>
                  <a:lnTo>
                    <a:pt x="105" y="52"/>
                  </a:lnTo>
                  <a:lnTo>
                    <a:pt x="105" y="52"/>
                  </a:lnTo>
                  <a:close/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5" name="Rectangle 23"/>
            <p:cNvSpPr>
              <a:spLocks noChangeArrowheads="1"/>
            </p:cNvSpPr>
            <p:nvPr/>
          </p:nvSpPr>
          <p:spPr bwMode="auto">
            <a:xfrm>
              <a:off x="4979988" y="5491163"/>
              <a:ext cx="4064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-150</a:t>
              </a:r>
              <a:endParaRPr lang="en-US"/>
            </a:p>
          </p:txBody>
        </p:sp>
        <p:sp>
          <p:nvSpPr>
            <p:cNvPr id="33816" name="Rectangle 24"/>
            <p:cNvSpPr>
              <a:spLocks noChangeArrowheads="1"/>
            </p:cNvSpPr>
            <p:nvPr/>
          </p:nvSpPr>
          <p:spPr bwMode="auto">
            <a:xfrm>
              <a:off x="4979988" y="4811713"/>
              <a:ext cx="4064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-100</a:t>
              </a:r>
              <a:endParaRPr lang="en-US"/>
            </a:p>
          </p:txBody>
        </p:sp>
        <p:sp>
          <p:nvSpPr>
            <p:cNvPr id="33817" name="Rectangle 25"/>
            <p:cNvSpPr>
              <a:spLocks noChangeArrowheads="1"/>
            </p:cNvSpPr>
            <p:nvPr/>
          </p:nvSpPr>
          <p:spPr bwMode="auto">
            <a:xfrm>
              <a:off x="5095875" y="4130675"/>
              <a:ext cx="2936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-50</a:t>
              </a:r>
              <a:endParaRPr lang="en-US"/>
            </a:p>
          </p:txBody>
        </p:sp>
        <p:sp>
          <p:nvSpPr>
            <p:cNvPr id="33818" name="Rectangle 26"/>
            <p:cNvSpPr>
              <a:spLocks noChangeArrowheads="1"/>
            </p:cNvSpPr>
            <p:nvPr/>
          </p:nvSpPr>
          <p:spPr bwMode="auto">
            <a:xfrm>
              <a:off x="5162550" y="2752725"/>
              <a:ext cx="2254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50</a:t>
              </a:r>
              <a:endParaRPr lang="en-US"/>
            </a:p>
          </p:txBody>
        </p:sp>
        <p:sp>
          <p:nvSpPr>
            <p:cNvPr id="33819" name="Rectangle 27"/>
            <p:cNvSpPr>
              <a:spLocks noChangeArrowheads="1"/>
            </p:cNvSpPr>
            <p:nvPr/>
          </p:nvSpPr>
          <p:spPr bwMode="auto">
            <a:xfrm>
              <a:off x="5045075" y="2073275"/>
              <a:ext cx="33813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100</a:t>
              </a:r>
              <a:endParaRPr lang="en-US"/>
            </a:p>
          </p:txBody>
        </p:sp>
        <p:sp>
          <p:nvSpPr>
            <p:cNvPr id="33820" name="Rectangle 28"/>
            <p:cNvSpPr>
              <a:spLocks noChangeArrowheads="1"/>
            </p:cNvSpPr>
            <p:nvPr/>
          </p:nvSpPr>
          <p:spPr bwMode="auto">
            <a:xfrm>
              <a:off x="2455863" y="3698875"/>
              <a:ext cx="1138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33821" name="Rectangle 29"/>
            <p:cNvSpPr>
              <a:spLocks noChangeArrowheads="1"/>
            </p:cNvSpPr>
            <p:nvPr/>
          </p:nvSpPr>
          <p:spPr bwMode="auto">
            <a:xfrm>
              <a:off x="3900488" y="3698875"/>
              <a:ext cx="2254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10</a:t>
              </a:r>
              <a:endParaRPr lang="en-US"/>
            </a:p>
          </p:txBody>
        </p:sp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5610225" y="3698875"/>
              <a:ext cx="2254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15</a:t>
              </a:r>
              <a:endParaRPr lang="en-US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6954838" y="3698875"/>
              <a:ext cx="2254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20</a:t>
              </a:r>
              <a:endParaRPr lang="en-US"/>
            </a:p>
          </p:txBody>
        </p:sp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2455863" y="3267075"/>
              <a:ext cx="16732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Global Mean T, °C</a:t>
              </a:r>
              <a:endParaRPr lang="en-US"/>
            </a:p>
          </p:txBody>
        </p:sp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3800475" y="2039938"/>
              <a:ext cx="11858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Sea Level, m</a:t>
              </a:r>
              <a:endParaRPr lang="en-US"/>
            </a:p>
          </p:txBody>
        </p:sp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2455863" y="4910138"/>
              <a:ext cx="10604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Last Glacial</a:t>
              </a:r>
              <a:endParaRPr lang="en-US"/>
            </a:p>
          </p:txBody>
        </p:sp>
        <p:sp>
          <p:nvSpPr>
            <p:cNvPr id="33827" name="Rectangle 35"/>
            <p:cNvSpPr>
              <a:spLocks noChangeArrowheads="1"/>
            </p:cNvSpPr>
            <p:nvPr/>
          </p:nvSpPr>
          <p:spPr bwMode="auto">
            <a:xfrm>
              <a:off x="2455863" y="5110163"/>
              <a:ext cx="8896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Maximum</a:t>
              </a:r>
              <a:endParaRPr lang="en-US"/>
            </a:p>
          </p:txBody>
        </p:sp>
        <p:sp>
          <p:nvSpPr>
            <p:cNvPr id="33828" name="Rectangle 36"/>
            <p:cNvSpPr>
              <a:spLocks noChangeArrowheads="1"/>
            </p:cNvSpPr>
            <p:nvPr/>
          </p:nvSpPr>
          <p:spPr bwMode="auto">
            <a:xfrm>
              <a:off x="2455863" y="5308600"/>
              <a:ext cx="28257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20 </a:t>
              </a:r>
              <a:endParaRPr lang="en-US"/>
            </a:p>
          </p:txBody>
        </p:sp>
        <p:sp>
          <p:nvSpPr>
            <p:cNvPr id="33829" name="Rectangle 37"/>
            <p:cNvSpPr>
              <a:spLocks noChangeArrowheads="1"/>
            </p:cNvSpPr>
            <p:nvPr/>
          </p:nvSpPr>
          <p:spPr bwMode="auto">
            <a:xfrm>
              <a:off x="2730500" y="5308600"/>
              <a:ext cx="2714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kyr</a:t>
              </a:r>
              <a:endParaRPr lang="en-US"/>
            </a:p>
          </p:txBody>
        </p:sp>
        <p:sp>
          <p:nvSpPr>
            <p:cNvPr id="33830" name="Rectangle 38"/>
            <p:cNvSpPr>
              <a:spLocks noChangeArrowheads="1"/>
            </p:cNvSpPr>
            <p:nvPr/>
          </p:nvSpPr>
          <p:spPr bwMode="auto">
            <a:xfrm>
              <a:off x="2995613" y="5308600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 ago</a:t>
              </a:r>
              <a:endParaRPr lang="en-US"/>
            </a:p>
          </p:txBody>
        </p:sp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7021513" y="2338388"/>
              <a:ext cx="69410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Eocene</a:t>
              </a:r>
              <a:endParaRPr lang="en-US"/>
            </a:p>
          </p:txBody>
        </p: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7021513" y="2536825"/>
              <a:ext cx="28257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40 </a:t>
              </a:r>
              <a:endParaRPr lang="en-US"/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7294563" y="2536825"/>
              <a:ext cx="3397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Myr</a:t>
              </a:r>
              <a:endParaRPr lang="en-US"/>
            </a:p>
          </p:txBody>
        </p: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7627938" y="2536825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 ago</a:t>
              </a:r>
              <a:endParaRPr lang="en-US"/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 flipV="1">
              <a:off x="3676650" y="5119688"/>
              <a:ext cx="33338" cy="3175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Line 44"/>
            <p:cNvSpPr>
              <a:spLocks noChangeShapeType="1"/>
            </p:cNvSpPr>
            <p:nvPr/>
          </p:nvSpPr>
          <p:spPr bwMode="auto">
            <a:xfrm flipV="1">
              <a:off x="3776663" y="5035550"/>
              <a:ext cx="33337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Line 45"/>
            <p:cNvSpPr>
              <a:spLocks noChangeShapeType="1"/>
            </p:cNvSpPr>
            <p:nvPr/>
          </p:nvSpPr>
          <p:spPr bwMode="auto">
            <a:xfrm flipV="1">
              <a:off x="3876675" y="4937125"/>
              <a:ext cx="33338" cy="3175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8" name="Line 46"/>
            <p:cNvSpPr>
              <a:spLocks noChangeShapeType="1"/>
            </p:cNvSpPr>
            <p:nvPr/>
          </p:nvSpPr>
          <p:spPr bwMode="auto">
            <a:xfrm flipV="1">
              <a:off x="3959225" y="4852988"/>
              <a:ext cx="49213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47"/>
            <p:cNvSpPr>
              <a:spLocks noChangeShapeType="1"/>
            </p:cNvSpPr>
            <p:nvPr/>
          </p:nvSpPr>
          <p:spPr bwMode="auto">
            <a:xfrm flipV="1">
              <a:off x="4059238" y="4754563"/>
              <a:ext cx="49212" cy="3175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48"/>
            <p:cNvSpPr>
              <a:spLocks noChangeShapeType="1"/>
            </p:cNvSpPr>
            <p:nvPr/>
          </p:nvSpPr>
          <p:spPr bwMode="auto">
            <a:xfrm flipV="1">
              <a:off x="4159250" y="4670425"/>
              <a:ext cx="49213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49"/>
            <p:cNvSpPr>
              <a:spLocks noChangeShapeType="1"/>
            </p:cNvSpPr>
            <p:nvPr/>
          </p:nvSpPr>
          <p:spPr bwMode="auto">
            <a:xfrm flipV="1">
              <a:off x="4257675" y="4587875"/>
              <a:ext cx="50800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50"/>
            <p:cNvSpPr>
              <a:spLocks noChangeShapeType="1"/>
            </p:cNvSpPr>
            <p:nvPr/>
          </p:nvSpPr>
          <p:spPr bwMode="auto">
            <a:xfrm flipV="1">
              <a:off x="4357688" y="4487863"/>
              <a:ext cx="49212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51"/>
            <p:cNvSpPr>
              <a:spLocks noChangeShapeType="1"/>
            </p:cNvSpPr>
            <p:nvPr/>
          </p:nvSpPr>
          <p:spPr bwMode="auto">
            <a:xfrm flipV="1">
              <a:off x="4457700" y="4405313"/>
              <a:ext cx="33338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52"/>
            <p:cNvSpPr>
              <a:spLocks noChangeShapeType="1"/>
            </p:cNvSpPr>
            <p:nvPr/>
          </p:nvSpPr>
          <p:spPr bwMode="auto">
            <a:xfrm flipV="1">
              <a:off x="4556125" y="4322763"/>
              <a:ext cx="33338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5" name="Line 53"/>
            <p:cNvSpPr>
              <a:spLocks noChangeShapeType="1"/>
            </p:cNvSpPr>
            <p:nvPr/>
          </p:nvSpPr>
          <p:spPr bwMode="auto">
            <a:xfrm flipV="1">
              <a:off x="4656138" y="4222750"/>
              <a:ext cx="33337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6" name="Line 54"/>
            <p:cNvSpPr>
              <a:spLocks noChangeShapeType="1"/>
            </p:cNvSpPr>
            <p:nvPr/>
          </p:nvSpPr>
          <p:spPr bwMode="auto">
            <a:xfrm flipV="1">
              <a:off x="4756150" y="4140200"/>
              <a:ext cx="33338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7" name="Line 55"/>
            <p:cNvSpPr>
              <a:spLocks noChangeShapeType="1"/>
            </p:cNvSpPr>
            <p:nvPr/>
          </p:nvSpPr>
          <p:spPr bwMode="auto">
            <a:xfrm flipV="1">
              <a:off x="4856163" y="4056063"/>
              <a:ext cx="33337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8" name="Line 56"/>
            <p:cNvSpPr>
              <a:spLocks noChangeShapeType="1"/>
            </p:cNvSpPr>
            <p:nvPr/>
          </p:nvSpPr>
          <p:spPr bwMode="auto">
            <a:xfrm flipV="1">
              <a:off x="4954588" y="3957638"/>
              <a:ext cx="33337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57"/>
            <p:cNvSpPr>
              <a:spLocks noChangeShapeType="1"/>
            </p:cNvSpPr>
            <p:nvPr/>
          </p:nvSpPr>
          <p:spPr bwMode="auto">
            <a:xfrm flipV="1">
              <a:off x="5054600" y="3873500"/>
              <a:ext cx="33338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58"/>
            <p:cNvSpPr>
              <a:spLocks noChangeShapeType="1"/>
            </p:cNvSpPr>
            <p:nvPr/>
          </p:nvSpPr>
          <p:spPr bwMode="auto">
            <a:xfrm flipV="1">
              <a:off x="5154613" y="3790950"/>
              <a:ext cx="33337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59"/>
            <p:cNvSpPr>
              <a:spLocks noChangeShapeType="1"/>
            </p:cNvSpPr>
            <p:nvPr/>
          </p:nvSpPr>
          <p:spPr bwMode="auto">
            <a:xfrm flipV="1">
              <a:off x="5254625" y="3690938"/>
              <a:ext cx="33338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2" name="Line 60"/>
            <p:cNvSpPr>
              <a:spLocks noChangeShapeType="1"/>
            </p:cNvSpPr>
            <p:nvPr/>
          </p:nvSpPr>
          <p:spPr bwMode="auto">
            <a:xfrm flipV="1">
              <a:off x="5353050" y="3608388"/>
              <a:ext cx="33338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61"/>
            <p:cNvSpPr>
              <a:spLocks noChangeShapeType="1"/>
            </p:cNvSpPr>
            <p:nvPr/>
          </p:nvSpPr>
          <p:spPr bwMode="auto">
            <a:xfrm flipV="1">
              <a:off x="5486400" y="3492500"/>
              <a:ext cx="33338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62"/>
            <p:cNvSpPr>
              <a:spLocks noChangeShapeType="1"/>
            </p:cNvSpPr>
            <p:nvPr/>
          </p:nvSpPr>
          <p:spPr bwMode="auto">
            <a:xfrm flipV="1">
              <a:off x="5586413" y="3409950"/>
              <a:ext cx="33337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63"/>
            <p:cNvSpPr>
              <a:spLocks noChangeShapeType="1"/>
            </p:cNvSpPr>
            <p:nvPr/>
          </p:nvSpPr>
          <p:spPr bwMode="auto">
            <a:xfrm flipV="1">
              <a:off x="5686425" y="3343275"/>
              <a:ext cx="49213" cy="158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6" name="Line 64"/>
            <p:cNvSpPr>
              <a:spLocks noChangeShapeType="1"/>
            </p:cNvSpPr>
            <p:nvPr/>
          </p:nvSpPr>
          <p:spPr bwMode="auto">
            <a:xfrm flipV="1">
              <a:off x="5802313" y="3260725"/>
              <a:ext cx="33337" cy="158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7" name="Line 65"/>
            <p:cNvSpPr>
              <a:spLocks noChangeShapeType="1"/>
            </p:cNvSpPr>
            <p:nvPr/>
          </p:nvSpPr>
          <p:spPr bwMode="auto">
            <a:xfrm flipV="1">
              <a:off x="5902325" y="3176588"/>
              <a:ext cx="31750" cy="1746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66"/>
            <p:cNvSpPr>
              <a:spLocks noChangeShapeType="1"/>
            </p:cNvSpPr>
            <p:nvPr/>
          </p:nvSpPr>
          <p:spPr bwMode="auto">
            <a:xfrm flipV="1">
              <a:off x="6000750" y="3094038"/>
              <a:ext cx="50800" cy="1746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67"/>
            <p:cNvSpPr>
              <a:spLocks noChangeShapeType="1"/>
            </p:cNvSpPr>
            <p:nvPr/>
          </p:nvSpPr>
          <p:spPr bwMode="auto">
            <a:xfrm flipV="1">
              <a:off x="6100763" y="3011488"/>
              <a:ext cx="49212" cy="3333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68"/>
            <p:cNvSpPr>
              <a:spLocks noChangeShapeType="1"/>
            </p:cNvSpPr>
            <p:nvPr/>
          </p:nvSpPr>
          <p:spPr bwMode="auto">
            <a:xfrm flipV="1">
              <a:off x="6216650" y="2928938"/>
              <a:ext cx="33338" cy="3175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69"/>
            <p:cNvSpPr>
              <a:spLocks noChangeShapeType="1"/>
            </p:cNvSpPr>
            <p:nvPr/>
          </p:nvSpPr>
          <p:spPr bwMode="auto">
            <a:xfrm flipV="1">
              <a:off x="6316663" y="2844800"/>
              <a:ext cx="33337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70"/>
            <p:cNvSpPr>
              <a:spLocks noChangeShapeType="1"/>
            </p:cNvSpPr>
            <p:nvPr/>
          </p:nvSpPr>
          <p:spPr bwMode="auto">
            <a:xfrm flipV="1">
              <a:off x="6416675" y="2762250"/>
              <a:ext cx="49213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71"/>
            <p:cNvSpPr>
              <a:spLocks noChangeShapeType="1"/>
            </p:cNvSpPr>
            <p:nvPr/>
          </p:nvSpPr>
          <p:spPr bwMode="auto">
            <a:xfrm flipV="1">
              <a:off x="6532563" y="2679700"/>
              <a:ext cx="33337" cy="3333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Freeform 72"/>
            <p:cNvSpPr>
              <a:spLocks/>
            </p:cNvSpPr>
            <p:nvPr/>
          </p:nvSpPr>
          <p:spPr bwMode="auto">
            <a:xfrm>
              <a:off x="6632575" y="2613025"/>
              <a:ext cx="15875" cy="15875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0 h 10"/>
                <a:gd name="T4" fmla="*/ 10 w 10"/>
                <a:gd name="T5" fmla="*/ 0 h 10"/>
                <a:gd name="T6" fmla="*/ 1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5" name="Rectangle 73"/>
            <p:cNvSpPr>
              <a:spLocks noChangeArrowheads="1"/>
            </p:cNvSpPr>
            <p:nvPr/>
          </p:nvSpPr>
          <p:spPr bwMode="auto">
            <a:xfrm>
              <a:off x="4813300" y="3267075"/>
              <a:ext cx="5635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Today</a:t>
              </a:r>
              <a:endParaRPr lang="en-US"/>
            </a:p>
          </p:txBody>
        </p:sp>
        <p:sp>
          <p:nvSpPr>
            <p:cNvPr id="33866" name="Freeform 74"/>
            <p:cNvSpPr>
              <a:spLocks/>
            </p:cNvSpPr>
            <p:nvPr/>
          </p:nvSpPr>
          <p:spPr bwMode="auto">
            <a:xfrm>
              <a:off x="5951538" y="3078163"/>
              <a:ext cx="165100" cy="165100"/>
            </a:xfrm>
            <a:custGeom>
              <a:avLst/>
              <a:gdLst>
                <a:gd name="T0" fmla="*/ 104 w 104"/>
                <a:gd name="T1" fmla="*/ 52 h 104"/>
                <a:gd name="T2" fmla="*/ 84 w 104"/>
                <a:gd name="T3" fmla="*/ 94 h 104"/>
                <a:gd name="T4" fmla="*/ 52 w 104"/>
                <a:gd name="T5" fmla="*/ 104 h 104"/>
                <a:gd name="T6" fmla="*/ 52 w 104"/>
                <a:gd name="T7" fmla="*/ 104 h 104"/>
                <a:gd name="T8" fmla="*/ 10 w 104"/>
                <a:gd name="T9" fmla="*/ 94 h 104"/>
                <a:gd name="T10" fmla="*/ 0 w 104"/>
                <a:gd name="T11" fmla="*/ 52 h 104"/>
                <a:gd name="T12" fmla="*/ 0 w 104"/>
                <a:gd name="T13" fmla="*/ 52 h 104"/>
                <a:gd name="T14" fmla="*/ 10 w 104"/>
                <a:gd name="T15" fmla="*/ 21 h 104"/>
                <a:gd name="T16" fmla="*/ 52 w 104"/>
                <a:gd name="T17" fmla="*/ 0 h 104"/>
                <a:gd name="T18" fmla="*/ 52 w 104"/>
                <a:gd name="T19" fmla="*/ 0 h 104"/>
                <a:gd name="T20" fmla="*/ 84 w 104"/>
                <a:gd name="T21" fmla="*/ 21 h 104"/>
                <a:gd name="T22" fmla="*/ 104 w 104"/>
                <a:gd name="T23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04">
                  <a:moveTo>
                    <a:pt x="104" y="52"/>
                  </a:moveTo>
                  <a:lnTo>
                    <a:pt x="84" y="9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10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0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4" y="21"/>
                  </a:lnTo>
                  <a:lnTo>
                    <a:pt x="104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7" name="Freeform 75"/>
            <p:cNvSpPr>
              <a:spLocks/>
            </p:cNvSpPr>
            <p:nvPr/>
          </p:nvSpPr>
          <p:spPr bwMode="auto">
            <a:xfrm>
              <a:off x="5951538" y="3078163"/>
              <a:ext cx="165100" cy="165100"/>
            </a:xfrm>
            <a:custGeom>
              <a:avLst/>
              <a:gdLst>
                <a:gd name="T0" fmla="*/ 104 w 104"/>
                <a:gd name="T1" fmla="*/ 52 h 104"/>
                <a:gd name="T2" fmla="*/ 84 w 104"/>
                <a:gd name="T3" fmla="*/ 94 h 104"/>
                <a:gd name="T4" fmla="*/ 84 w 104"/>
                <a:gd name="T5" fmla="*/ 94 h 104"/>
                <a:gd name="T6" fmla="*/ 52 w 104"/>
                <a:gd name="T7" fmla="*/ 104 h 104"/>
                <a:gd name="T8" fmla="*/ 52 w 104"/>
                <a:gd name="T9" fmla="*/ 104 h 104"/>
                <a:gd name="T10" fmla="*/ 52 w 104"/>
                <a:gd name="T11" fmla="*/ 104 h 104"/>
                <a:gd name="T12" fmla="*/ 52 w 104"/>
                <a:gd name="T13" fmla="*/ 104 h 104"/>
                <a:gd name="T14" fmla="*/ 10 w 104"/>
                <a:gd name="T15" fmla="*/ 94 h 104"/>
                <a:gd name="T16" fmla="*/ 10 w 104"/>
                <a:gd name="T17" fmla="*/ 94 h 104"/>
                <a:gd name="T18" fmla="*/ 0 w 104"/>
                <a:gd name="T19" fmla="*/ 52 h 104"/>
                <a:gd name="T20" fmla="*/ 0 w 104"/>
                <a:gd name="T21" fmla="*/ 52 h 104"/>
                <a:gd name="T22" fmla="*/ 0 w 104"/>
                <a:gd name="T23" fmla="*/ 52 h 104"/>
                <a:gd name="T24" fmla="*/ 0 w 104"/>
                <a:gd name="T25" fmla="*/ 52 h 104"/>
                <a:gd name="T26" fmla="*/ 10 w 104"/>
                <a:gd name="T27" fmla="*/ 21 h 104"/>
                <a:gd name="T28" fmla="*/ 10 w 104"/>
                <a:gd name="T29" fmla="*/ 21 h 104"/>
                <a:gd name="T30" fmla="*/ 52 w 104"/>
                <a:gd name="T31" fmla="*/ 0 h 104"/>
                <a:gd name="T32" fmla="*/ 52 w 104"/>
                <a:gd name="T33" fmla="*/ 0 h 104"/>
                <a:gd name="T34" fmla="*/ 52 w 104"/>
                <a:gd name="T35" fmla="*/ 0 h 104"/>
                <a:gd name="T36" fmla="*/ 52 w 104"/>
                <a:gd name="T37" fmla="*/ 0 h 104"/>
                <a:gd name="T38" fmla="*/ 84 w 104"/>
                <a:gd name="T39" fmla="*/ 21 h 104"/>
                <a:gd name="T40" fmla="*/ 84 w 104"/>
                <a:gd name="T41" fmla="*/ 21 h 104"/>
                <a:gd name="T42" fmla="*/ 104 w 104"/>
                <a:gd name="T43" fmla="*/ 52 h 104"/>
                <a:gd name="T44" fmla="*/ 104 w 104"/>
                <a:gd name="T45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4" h="104">
                  <a:moveTo>
                    <a:pt x="104" y="52"/>
                  </a:moveTo>
                  <a:lnTo>
                    <a:pt x="84" y="94"/>
                  </a:lnTo>
                  <a:lnTo>
                    <a:pt x="84" y="9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10" y="94"/>
                  </a:lnTo>
                  <a:lnTo>
                    <a:pt x="10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84" y="21"/>
                  </a:lnTo>
                  <a:lnTo>
                    <a:pt x="84" y="21"/>
                  </a:lnTo>
                  <a:lnTo>
                    <a:pt x="104" y="52"/>
                  </a:lnTo>
                  <a:lnTo>
                    <a:pt x="104" y="52"/>
                  </a:lnTo>
                  <a:close/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Rectangle 76"/>
            <p:cNvSpPr>
              <a:spLocks noChangeArrowheads="1"/>
            </p:cNvSpPr>
            <p:nvPr/>
          </p:nvSpPr>
          <p:spPr bwMode="auto">
            <a:xfrm>
              <a:off x="6456363" y="2886075"/>
              <a:ext cx="7838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Pliocene</a:t>
              </a:r>
              <a:endParaRPr lang="en-US"/>
            </a:p>
          </p:txBody>
        </p:sp>
        <p:sp>
          <p:nvSpPr>
            <p:cNvPr id="33869" name="Rectangle 77"/>
            <p:cNvSpPr>
              <a:spLocks noChangeArrowheads="1"/>
            </p:cNvSpPr>
            <p:nvPr/>
          </p:nvSpPr>
          <p:spPr bwMode="auto">
            <a:xfrm>
              <a:off x="6456363" y="3084513"/>
              <a:ext cx="17152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3 </a:t>
              </a:r>
              <a:endParaRPr lang="en-US"/>
            </a:p>
          </p:txBody>
        </p:sp>
        <p:sp>
          <p:nvSpPr>
            <p:cNvPr id="33870" name="Rectangle 78"/>
            <p:cNvSpPr>
              <a:spLocks noChangeArrowheads="1"/>
            </p:cNvSpPr>
            <p:nvPr/>
          </p:nvSpPr>
          <p:spPr bwMode="auto">
            <a:xfrm>
              <a:off x="6615113" y="3084513"/>
              <a:ext cx="3397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Myr</a:t>
              </a:r>
              <a:endParaRPr lang="en-US"/>
            </a:p>
          </p:txBody>
        </p:sp>
        <p:sp>
          <p:nvSpPr>
            <p:cNvPr id="33871" name="Rectangle 79"/>
            <p:cNvSpPr>
              <a:spLocks noChangeArrowheads="1"/>
            </p:cNvSpPr>
            <p:nvPr/>
          </p:nvSpPr>
          <p:spPr bwMode="auto">
            <a:xfrm>
              <a:off x="6946900" y="3084513"/>
              <a:ext cx="3952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Helvetica" charset="0"/>
                </a:rPr>
                <a:t> ago</a:t>
              </a:r>
              <a:endParaRPr lang="en-US"/>
            </a:p>
          </p:txBody>
        </p:sp>
        <p:sp>
          <p:nvSpPr>
            <p:cNvPr id="33872" name="Freeform 80"/>
            <p:cNvSpPr>
              <a:spLocks/>
            </p:cNvSpPr>
            <p:nvPr/>
          </p:nvSpPr>
          <p:spPr bwMode="auto">
            <a:xfrm>
              <a:off x="6337300" y="3425825"/>
              <a:ext cx="165100" cy="166688"/>
            </a:xfrm>
            <a:custGeom>
              <a:avLst/>
              <a:gdLst>
                <a:gd name="T0" fmla="*/ 104 w 104"/>
                <a:gd name="T1" fmla="*/ 52 h 105"/>
                <a:gd name="T2" fmla="*/ 94 w 104"/>
                <a:gd name="T3" fmla="*/ 94 h 105"/>
                <a:gd name="T4" fmla="*/ 52 w 104"/>
                <a:gd name="T5" fmla="*/ 105 h 105"/>
                <a:gd name="T6" fmla="*/ 52 w 104"/>
                <a:gd name="T7" fmla="*/ 105 h 105"/>
                <a:gd name="T8" fmla="*/ 20 w 104"/>
                <a:gd name="T9" fmla="*/ 94 h 105"/>
                <a:gd name="T10" fmla="*/ 0 w 104"/>
                <a:gd name="T11" fmla="*/ 52 h 105"/>
                <a:gd name="T12" fmla="*/ 0 w 104"/>
                <a:gd name="T13" fmla="*/ 52 h 105"/>
                <a:gd name="T14" fmla="*/ 20 w 104"/>
                <a:gd name="T15" fmla="*/ 21 h 105"/>
                <a:gd name="T16" fmla="*/ 52 w 104"/>
                <a:gd name="T17" fmla="*/ 0 h 105"/>
                <a:gd name="T18" fmla="*/ 52 w 104"/>
                <a:gd name="T19" fmla="*/ 0 h 105"/>
                <a:gd name="T20" fmla="*/ 94 w 104"/>
                <a:gd name="T21" fmla="*/ 21 h 105"/>
                <a:gd name="T22" fmla="*/ 104 w 104"/>
                <a:gd name="T23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05">
                  <a:moveTo>
                    <a:pt x="104" y="52"/>
                  </a:moveTo>
                  <a:lnTo>
                    <a:pt x="94" y="94"/>
                  </a:lnTo>
                  <a:lnTo>
                    <a:pt x="52" y="105"/>
                  </a:lnTo>
                  <a:lnTo>
                    <a:pt x="52" y="105"/>
                  </a:lnTo>
                  <a:lnTo>
                    <a:pt x="20" y="9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0" y="21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94" y="21"/>
                  </a:lnTo>
                  <a:lnTo>
                    <a:pt x="10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3" name="Rectangle 81"/>
            <p:cNvSpPr>
              <a:spLocks noChangeArrowheads="1"/>
            </p:cNvSpPr>
            <p:nvPr/>
          </p:nvSpPr>
          <p:spPr bwMode="auto">
            <a:xfrm>
              <a:off x="6142038" y="3683000"/>
              <a:ext cx="48891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  <a:latin typeface="Helvetica" charset="0"/>
                </a:rPr>
                <a:t>IPCC</a:t>
              </a:r>
              <a:endParaRPr lang="en-US"/>
            </a:p>
          </p:txBody>
        </p:sp>
        <p:sp>
          <p:nvSpPr>
            <p:cNvPr id="33874" name="Rectangle 82"/>
            <p:cNvSpPr>
              <a:spLocks noChangeArrowheads="1"/>
            </p:cNvSpPr>
            <p:nvPr/>
          </p:nvSpPr>
          <p:spPr bwMode="auto">
            <a:xfrm>
              <a:off x="5992813" y="3881438"/>
              <a:ext cx="79057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  <a:latin typeface="Helvetica" charset="0"/>
                </a:rPr>
                <a:t>Forecast</a:t>
              </a:r>
              <a:endParaRPr lang="en-US"/>
            </a:p>
          </p:txBody>
        </p:sp>
        <p:sp>
          <p:nvSpPr>
            <p:cNvPr id="33875" name="Rectangle 83"/>
            <p:cNvSpPr>
              <a:spLocks noChangeArrowheads="1"/>
            </p:cNvSpPr>
            <p:nvPr/>
          </p:nvSpPr>
          <p:spPr bwMode="auto">
            <a:xfrm>
              <a:off x="5926138" y="4081463"/>
              <a:ext cx="9366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  <a:latin typeface="Helvetica" charset="0"/>
                </a:rPr>
                <a:t>Year 2100</a:t>
              </a:r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944010" y="694268"/>
            <a:ext cx="47124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Sea Levels and Global Temperatures</a:t>
            </a:r>
            <a:br>
              <a:rPr lang="en-US" sz="2400" dirty="0"/>
            </a:br>
            <a:r>
              <a:rPr lang="en-US" sz="2400" dirty="0"/>
              <a:t>From Geologic Reconstructions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0784" y="2848699"/>
            <a:ext cx="246120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Much lower sea level</a:t>
            </a:r>
            <a:br>
              <a:rPr lang="en-US" dirty="0"/>
            </a:br>
            <a:r>
              <a:rPr lang="en-US" dirty="0"/>
              <a:t>change predicted for</a:t>
            </a:r>
            <a:br>
              <a:rPr lang="en-US" dirty="0"/>
            </a:br>
            <a:r>
              <a:rPr lang="en-US" dirty="0"/>
              <a:t>2100 than past changes,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because ice sheets take</a:t>
            </a:r>
            <a:br>
              <a:rPr lang="en-US" dirty="0"/>
            </a:br>
            <a:r>
              <a:rPr lang="en-US" dirty="0"/>
              <a:t>1000’s of years to melt.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632046" y="3294063"/>
            <a:ext cx="1328738" cy="100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516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B9E8CF4A-193D-8843-175D-8DE5F1C4D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048" y="1360763"/>
            <a:ext cx="3671128" cy="48553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8A46AA-8C88-7543-768D-4613693583AD}"/>
              </a:ext>
            </a:extLst>
          </p:cNvPr>
          <p:cNvSpPr txBox="1"/>
          <p:nvPr/>
        </p:nvSpPr>
        <p:spPr>
          <a:xfrm>
            <a:off x="3478905" y="529766"/>
            <a:ext cx="5234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Loss of human habitat with sea level rise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316A67-9E93-9020-8A5D-16326174DCDB}"/>
              </a:ext>
            </a:extLst>
          </p:cNvPr>
          <p:cNvSpPr txBox="1"/>
          <p:nvPr/>
        </p:nvSpPr>
        <p:spPr>
          <a:xfrm>
            <a:off x="8613820" y="6216126"/>
            <a:ext cx="2715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Archer, Kite, and Lusk 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7124C1-B7C7-4E1B-7782-1F537F3FA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067" y="1578368"/>
            <a:ext cx="5065153" cy="44201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AC80C8-A550-9386-2A41-2498FD23C5EA}"/>
              </a:ext>
            </a:extLst>
          </p:cNvPr>
          <p:cNvSpPr txBox="1"/>
          <p:nvPr/>
        </p:nvSpPr>
        <p:spPr>
          <a:xfrm>
            <a:off x="4636271" y="6194662"/>
            <a:ext cx="163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Clark et al 2016</a:t>
            </a:r>
          </a:p>
        </p:txBody>
      </p:sp>
    </p:spTree>
    <p:extLst>
      <p:ext uri="{BB962C8B-B14F-4D97-AF65-F5344CB8AC3E}">
        <p14:creationId xmlns:p14="http://schemas.microsoft.com/office/powerpoint/2010/main" val="2509813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FB4708-8A7A-B69D-E1E2-9BD6B0E9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85" y="1303672"/>
            <a:ext cx="6867113" cy="50487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9ECF57-F659-2E13-B5BA-92C931585BC5}"/>
              </a:ext>
            </a:extLst>
          </p:cNvPr>
          <p:cNvSpPr txBox="1"/>
          <p:nvPr/>
        </p:nvSpPr>
        <p:spPr>
          <a:xfrm>
            <a:off x="1270206" y="505609"/>
            <a:ext cx="7112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Where the fossil fuel carbon is now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1F9271-A051-8461-972D-FC46F808459D}"/>
              </a:ext>
            </a:extLst>
          </p:cNvPr>
          <p:cNvSpPr txBox="1"/>
          <p:nvPr/>
        </p:nvSpPr>
        <p:spPr>
          <a:xfrm>
            <a:off x="7666404" y="3932213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About half in the ocean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54F826-A4DB-0351-765C-9E680D8BF737}"/>
              </a:ext>
            </a:extLst>
          </p:cNvPr>
          <p:cNvSpPr txBox="1"/>
          <p:nvPr/>
        </p:nvSpPr>
        <p:spPr>
          <a:xfrm>
            <a:off x="7689998" y="5029200"/>
            <a:ext cx="30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Land was a source, </a:t>
            </a:r>
          </a:p>
          <a:p>
            <a:r>
              <a:rPr lang="en-US" dirty="0"/>
              <a:t>Now mysteriously it balances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C6EBBD-6828-44B0-69C9-2A37969162E6}"/>
              </a:ext>
            </a:extLst>
          </p:cNvPr>
          <p:cNvSpPr txBox="1"/>
          <p:nvPr/>
        </p:nvSpPr>
        <p:spPr>
          <a:xfrm>
            <a:off x="10530348" y="6167725"/>
            <a:ext cx="118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Tans 2009</a:t>
            </a:r>
          </a:p>
        </p:txBody>
      </p:sp>
    </p:spTree>
    <p:extLst>
      <p:ext uri="{BB962C8B-B14F-4D97-AF65-F5344CB8AC3E}">
        <p14:creationId xmlns:p14="http://schemas.microsoft.com/office/powerpoint/2010/main" val="636706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arbon dioxide cycle&#10;&#10;AI-generated content may be incorrect.">
            <a:extLst>
              <a:ext uri="{FF2B5EF4-FFF2-40B4-BE49-F238E27FC236}">
                <a16:creationId xmlns:a16="http://schemas.microsoft.com/office/drawing/2014/main" id="{B3834BB2-00B2-E89B-CBBD-6F5C0BBC1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50" y="457200"/>
            <a:ext cx="7023100" cy="5943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B51911-75BB-5D92-07CC-5967C885EABA}"/>
              </a:ext>
            </a:extLst>
          </p:cNvPr>
          <p:cNvSpPr/>
          <p:nvPr/>
        </p:nvSpPr>
        <p:spPr>
          <a:xfrm>
            <a:off x="5250426" y="5943601"/>
            <a:ext cx="2344993" cy="309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34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4A48-B3DE-838D-1733-6DCB59AD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arbon dioxide cycle&#10;&#10;AI-generated content may be incorrect.">
            <a:extLst>
              <a:ext uri="{FF2B5EF4-FFF2-40B4-BE49-F238E27FC236}">
                <a16:creationId xmlns:a16="http://schemas.microsoft.com/office/drawing/2014/main" id="{4FE0D4CA-57B7-1E29-94E4-75FD06EFB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50" y="457200"/>
            <a:ext cx="7023100" cy="5943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E30FA3-B2F1-DA6B-EF61-400E01A7A3D8}"/>
              </a:ext>
            </a:extLst>
          </p:cNvPr>
          <p:cNvSpPr txBox="1"/>
          <p:nvPr/>
        </p:nvSpPr>
        <p:spPr>
          <a:xfrm>
            <a:off x="332693" y="2690335"/>
            <a:ext cx="2615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Fossil fuels</a:t>
            </a:r>
          </a:p>
          <a:p>
            <a:r>
              <a:rPr lang="en-US" sz="2400" dirty="0"/>
              <a:t>Up to 5000 </a:t>
            </a:r>
            <a:r>
              <a:rPr lang="en-US" sz="2400" dirty="0" err="1"/>
              <a:t>Gton</a:t>
            </a:r>
            <a:r>
              <a:rPr lang="en-US" sz="2400" dirty="0"/>
              <a:t> C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E99B72-3261-B360-0229-C7E54DD5E795}"/>
              </a:ext>
            </a:extLst>
          </p:cNvPr>
          <p:cNvCxnSpPr/>
          <p:nvPr/>
        </p:nvCxnSpPr>
        <p:spPr>
          <a:xfrm>
            <a:off x="2947768" y="3105834"/>
            <a:ext cx="2212259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E046B7BB-DBE4-1147-BA2F-99AA221FF04F}"/>
              </a:ext>
            </a:extLst>
          </p:cNvPr>
          <p:cNvSpPr/>
          <p:nvPr/>
        </p:nvSpPr>
        <p:spPr>
          <a:xfrm>
            <a:off x="5250426" y="5943601"/>
            <a:ext cx="2344993" cy="309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91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1451-8652-8078-7E7F-D482D4F15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Cleaning CO</a:t>
            </a:r>
            <a:r>
              <a:rPr lang="en-US" baseline="-25000" dirty="0"/>
              <a:t>2</a:t>
            </a:r>
            <a:r>
              <a:rPr lang="en-US" dirty="0"/>
              <a:t> from the atmosphere</a:t>
            </a:r>
          </a:p>
        </p:txBody>
      </p:sp>
      <p:pic>
        <p:nvPicPr>
          <p:cNvPr id="5" name="Content Placeholder 4" descr="A screenshot of a graph&#10;&#10;AI-generated content may be incorrect.">
            <a:extLst>
              <a:ext uri="{FF2B5EF4-FFF2-40B4-BE49-F238E27FC236}">
                <a16:creationId xmlns:a16="http://schemas.microsoft.com/office/drawing/2014/main" id="{283486E1-7854-5F03-3D91-09C34D5CF7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3448" y="1771837"/>
            <a:ext cx="7649932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EECE0E-D827-F5D2-D2B3-4E4DF1A758CF}"/>
              </a:ext>
            </a:extLst>
          </p:cNvPr>
          <p:cNvSpPr txBox="1"/>
          <p:nvPr/>
        </p:nvSpPr>
        <p:spPr>
          <a:xfrm>
            <a:off x="8251115" y="2782669"/>
            <a:ext cx="2578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350 ppm </a:t>
            </a:r>
          </a:p>
          <a:p>
            <a:r>
              <a:rPr lang="en-US" dirty="0"/>
              <a:t>energy balance restored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B40411-A0E4-DB1B-22BA-5666ECD86876}"/>
              </a:ext>
            </a:extLst>
          </p:cNvPr>
          <p:cNvSpPr txBox="1"/>
          <p:nvPr/>
        </p:nvSpPr>
        <p:spPr>
          <a:xfrm>
            <a:off x="8251115" y="4701091"/>
            <a:ext cx="2132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Decades for </a:t>
            </a:r>
            <a:br>
              <a:rPr lang="en-US" dirty="0"/>
            </a:br>
            <a:r>
              <a:rPr lang="en-US" dirty="0"/>
              <a:t>temperatures to fall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4B055F-E292-B6AF-5EC6-C1A61A2471E1}"/>
              </a:ext>
            </a:extLst>
          </p:cNvPr>
          <p:cNvSpPr txBox="1"/>
          <p:nvPr/>
        </p:nvSpPr>
        <p:spPr>
          <a:xfrm>
            <a:off x="7034981" y="6459794"/>
            <a:ext cx="490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http://</a:t>
            </a:r>
            <a:r>
              <a:rPr lang="en-US" dirty="0" err="1"/>
              <a:t>climatemodels.uchicago.edu</a:t>
            </a:r>
            <a:r>
              <a:rPr lang="en-US" dirty="0"/>
              <a:t>/</a:t>
            </a:r>
            <a:r>
              <a:rPr lang="en-US" dirty="0" err="1"/>
              <a:t>isam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186081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76296-6E49-B9B8-87A3-13DC24166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arbon dioxide cycle&#10;&#10;AI-generated content may be incorrect.">
            <a:extLst>
              <a:ext uri="{FF2B5EF4-FFF2-40B4-BE49-F238E27FC236}">
                <a16:creationId xmlns:a16="http://schemas.microsoft.com/office/drawing/2014/main" id="{5EA08899-ADBA-E451-CB09-948747C27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50" y="457200"/>
            <a:ext cx="7023100" cy="5943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AC9A2C-E9B4-38A5-2AE7-F4D322F79D10}"/>
              </a:ext>
            </a:extLst>
          </p:cNvPr>
          <p:cNvSpPr txBox="1"/>
          <p:nvPr/>
        </p:nvSpPr>
        <p:spPr>
          <a:xfrm>
            <a:off x="1161816" y="2782669"/>
            <a:ext cx="20815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Fossil fuels</a:t>
            </a:r>
          </a:p>
          <a:p>
            <a:r>
              <a:rPr lang="en-US" dirty="0"/>
              <a:t>Cold Turkey now</a:t>
            </a:r>
          </a:p>
          <a:p>
            <a:r>
              <a:rPr lang="en-US" dirty="0"/>
              <a:t>500 </a:t>
            </a:r>
            <a:r>
              <a:rPr lang="en-US" dirty="0" err="1"/>
              <a:t>Gton</a:t>
            </a:r>
            <a:r>
              <a:rPr lang="en-US" dirty="0"/>
              <a:t> C already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7A50A58-E778-04D0-551F-72841D575983}"/>
              </a:ext>
            </a:extLst>
          </p:cNvPr>
          <p:cNvCxnSpPr/>
          <p:nvPr/>
        </p:nvCxnSpPr>
        <p:spPr>
          <a:xfrm>
            <a:off x="2947768" y="3105834"/>
            <a:ext cx="2212259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1A38B76-3193-35EC-2CCE-890CDAD32584}"/>
              </a:ext>
            </a:extLst>
          </p:cNvPr>
          <p:cNvSpPr txBox="1"/>
          <p:nvPr/>
        </p:nvSpPr>
        <p:spPr>
          <a:xfrm>
            <a:off x="9877635" y="2690335"/>
            <a:ext cx="19536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Removal</a:t>
            </a:r>
          </a:p>
          <a:p>
            <a:r>
              <a:rPr lang="en-US" sz="2400" dirty="0"/>
              <a:t>150 </a:t>
            </a:r>
            <a:r>
              <a:rPr lang="en-US" sz="2400" dirty="0" err="1"/>
              <a:t>Gton</a:t>
            </a:r>
            <a:r>
              <a:rPr lang="en-US" sz="2400" dirty="0"/>
              <a:t> C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DC45BE5-E7ED-D31A-9AD6-427015B5093D}"/>
              </a:ext>
            </a:extLst>
          </p:cNvPr>
          <p:cNvCxnSpPr/>
          <p:nvPr/>
        </p:nvCxnSpPr>
        <p:spPr>
          <a:xfrm>
            <a:off x="7395291" y="3093743"/>
            <a:ext cx="2212259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A3E00AB-12FD-6FAC-9871-EF26CEB4C3F3}"/>
              </a:ext>
            </a:extLst>
          </p:cNvPr>
          <p:cNvSpPr/>
          <p:nvPr/>
        </p:nvSpPr>
        <p:spPr>
          <a:xfrm>
            <a:off x="5250426" y="5943601"/>
            <a:ext cx="2344993" cy="309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08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graph&#10;&#10;AI-generated content may be incorrect.">
            <a:extLst>
              <a:ext uri="{FF2B5EF4-FFF2-40B4-BE49-F238E27FC236}">
                <a16:creationId xmlns:a16="http://schemas.microsoft.com/office/drawing/2014/main" id="{14D34DD4-8E61-D533-5EE4-305277ADA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964" y="1764428"/>
            <a:ext cx="7701483" cy="4351338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575C298-78DA-F66D-C211-B1A6F2D7A8B8}"/>
              </a:ext>
            </a:extLst>
          </p:cNvPr>
          <p:cNvSpPr txBox="1">
            <a:spLocks/>
          </p:cNvSpPr>
          <p:nvPr/>
        </p:nvSpPr>
        <p:spPr>
          <a:xfrm>
            <a:off x="843120" y="3552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Cleaning CO</a:t>
            </a:r>
            <a:r>
              <a:rPr lang="en-US" baseline="-25000" dirty="0"/>
              <a:t>2</a:t>
            </a:r>
            <a:r>
              <a:rPr lang="en-US" dirty="0"/>
              <a:t> from the atmosphere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E7AA60-B7DD-A8F5-4853-F4E092BB8ED1}"/>
              </a:ext>
            </a:extLst>
          </p:cNvPr>
          <p:cNvSpPr txBox="1"/>
          <p:nvPr/>
        </p:nvSpPr>
        <p:spPr>
          <a:xfrm>
            <a:off x="8937523" y="4468761"/>
            <a:ext cx="1854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ocean is not</a:t>
            </a:r>
          </a:p>
          <a:p>
            <a:r>
              <a:rPr lang="en-US" dirty="0"/>
              <a:t>degassing much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8E7489-C361-E3F3-1D3E-55E8DB7A422C}"/>
              </a:ext>
            </a:extLst>
          </p:cNvPr>
          <p:cNvCxnSpPr/>
          <p:nvPr/>
        </p:nvCxnSpPr>
        <p:spPr>
          <a:xfrm flipH="1">
            <a:off x="7315200" y="4748981"/>
            <a:ext cx="1504335" cy="4719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541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B84BC-893C-2B96-AD36-05F1F241A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 Sheet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F17CBBC-7CEE-C042-5849-BDA5666B9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493093"/>
              </p:ext>
            </p:extLst>
          </p:nvPr>
        </p:nvGraphicFramePr>
        <p:xfrm>
          <a:off x="1902037" y="2480232"/>
          <a:ext cx="8128000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52035755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5800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amount to clean 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 </a:t>
                      </a:r>
                      <a:r>
                        <a:rPr lang="en-US" dirty="0" err="1"/>
                        <a:t>Gton</a:t>
                      </a:r>
                      <a:r>
                        <a:rPr lang="en-US" dirty="0"/>
                        <a:t>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1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which also equals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560 </a:t>
                      </a:r>
                      <a:r>
                        <a:rPr lang="en-US" dirty="0" err="1"/>
                        <a:t>Gton</a:t>
                      </a:r>
                      <a:r>
                        <a:rPr lang="en-US" dirty="0"/>
                        <a:t> CO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87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 cleanup cost (roughly)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$100 / ton CO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7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U.S. share of emissions to 1850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20-25%</a:t>
                      </a:r>
                    </a:p>
                    <a:p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57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U.S. total cleanup debt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$12 trillion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98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U.S. debt per capita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0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U.S. annual CO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 emission per capita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</a:t>
                      </a:r>
                      <a:r>
                        <a:rPr lang="en-US" dirty="0" err="1"/>
                        <a:t>Gton</a:t>
                      </a:r>
                      <a:r>
                        <a:rPr lang="en-US" dirty="0"/>
                        <a:t> CO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 /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6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U.S. annual per capita debt accumulation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$1300 /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43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936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9995-3904-90DB-8581-A22BDB6A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Compound interest from natural carbon sources</a:t>
            </a:r>
          </a:p>
        </p:txBody>
      </p:sp>
      <p:pic>
        <p:nvPicPr>
          <p:cNvPr id="7" name="Picture 6" descr="A close-up of a cliff&#10;&#10;AI-generated content may be incorrect.">
            <a:extLst>
              <a:ext uri="{FF2B5EF4-FFF2-40B4-BE49-F238E27FC236}">
                <a16:creationId xmlns:a16="http://schemas.microsoft.com/office/drawing/2014/main" id="{743BD01C-2905-AF43-935A-3A0EA02DB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593" y="1607471"/>
            <a:ext cx="6504039" cy="4878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2F4368-3ADA-49D9-924E-000EF3F8FE52}"/>
              </a:ext>
            </a:extLst>
          </p:cNvPr>
          <p:cNvSpPr txBox="1"/>
          <p:nvPr/>
        </p:nvSpPr>
        <p:spPr>
          <a:xfrm>
            <a:off x="8527025" y="1690688"/>
            <a:ext cx="318324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Ancient grass roots </a:t>
            </a:r>
          </a:p>
          <a:p>
            <a:r>
              <a:rPr lang="en-US" dirty="0"/>
              <a:t>frozen in permafrost</a:t>
            </a:r>
          </a:p>
          <a:p>
            <a:endParaRPr lang="en-US" dirty="0"/>
          </a:p>
          <a:p>
            <a:r>
              <a:rPr lang="en-US" dirty="0"/>
              <a:t>100’s </a:t>
            </a:r>
            <a:r>
              <a:rPr lang="en-US" dirty="0" err="1"/>
              <a:t>Gton</a:t>
            </a:r>
            <a:r>
              <a:rPr lang="en-US" dirty="0"/>
              <a:t> C, released as</a:t>
            </a:r>
          </a:p>
          <a:p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and methane</a:t>
            </a:r>
          </a:p>
          <a:p>
            <a:endParaRPr lang="en-US" dirty="0"/>
          </a:p>
          <a:p>
            <a:r>
              <a:rPr lang="en-US" dirty="0"/>
              <a:t>(Also contains lots of mercury,</a:t>
            </a:r>
          </a:p>
          <a:p>
            <a:r>
              <a:rPr lang="en-US" dirty="0"/>
              <a:t>another “forever” pollutant)</a:t>
            </a:r>
          </a:p>
          <a:p>
            <a:endParaRPr lang="en-US" dirty="0"/>
          </a:p>
          <a:p>
            <a:r>
              <a:rPr lang="en-US" dirty="0"/>
              <a:t>(Actually CO</a:t>
            </a:r>
            <a:r>
              <a:rPr lang="en-US" baseline="-25000" dirty="0"/>
              <a:t>2</a:t>
            </a:r>
            <a:r>
              <a:rPr lang="en-US" dirty="0"/>
              <a:t> would be easier</a:t>
            </a:r>
          </a:p>
          <a:p>
            <a:r>
              <a:rPr lang="en-US" dirty="0"/>
              <a:t>to clean up than mercury, </a:t>
            </a:r>
          </a:p>
          <a:p>
            <a:r>
              <a:rPr lang="en-US" dirty="0"/>
              <a:t>because half is still in the air)</a:t>
            </a:r>
          </a:p>
          <a:p>
            <a:endParaRPr lang="en-US" dirty="0"/>
          </a:p>
          <a:p>
            <a:r>
              <a:rPr lang="en-US" dirty="0"/>
              <a:t>Will probably release carbon</a:t>
            </a:r>
            <a:br>
              <a:rPr lang="en-US" dirty="0"/>
            </a:br>
            <a:r>
              <a:rPr lang="en-US" dirty="0"/>
              <a:t>whether we stop or not</a:t>
            </a:r>
          </a:p>
        </p:txBody>
      </p:sp>
    </p:spTree>
    <p:extLst>
      <p:ext uri="{BB962C8B-B14F-4D97-AF65-F5344CB8AC3E}">
        <p14:creationId xmlns:p14="http://schemas.microsoft.com/office/powerpoint/2010/main" val="1127533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6B82AF-2047-40C5-9B0F-3A23E0D0CD22}"/>
              </a:ext>
            </a:extLst>
          </p:cNvPr>
          <p:cNvSpPr txBox="1"/>
          <p:nvPr/>
        </p:nvSpPr>
        <p:spPr>
          <a:xfrm>
            <a:off x="2295059" y="400696"/>
            <a:ext cx="7551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Taking out the CO</a:t>
            </a:r>
            <a:r>
              <a:rPr lang="en-US" sz="4800" baseline="-25000" dirty="0"/>
              <a:t>2</a:t>
            </a:r>
            <a:r>
              <a:rPr lang="en-US" sz="4800" dirty="0"/>
              <a:t> Garbage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C82615-B16D-EABB-5434-D6A157AB88E3}"/>
              </a:ext>
            </a:extLst>
          </p:cNvPr>
          <p:cNvSpPr txBox="1"/>
          <p:nvPr/>
        </p:nvSpPr>
        <p:spPr>
          <a:xfrm>
            <a:off x="1606020" y="1657694"/>
            <a:ext cx="32966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Direct Air Capture </a:t>
            </a:r>
          </a:p>
          <a:p>
            <a:r>
              <a:rPr lang="en-US" sz="3000" dirty="0"/>
              <a:t>and Sequestration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1FEBE2-EE31-FCB7-F210-52462D8B8755}"/>
              </a:ext>
            </a:extLst>
          </p:cNvPr>
          <p:cNvSpPr txBox="1"/>
          <p:nvPr/>
        </p:nvSpPr>
        <p:spPr>
          <a:xfrm>
            <a:off x="3290392" y="3714728"/>
            <a:ext cx="4741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Enhanced Rock Weathering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CC56C0-28D6-DDD8-C4B1-538AB197997B}"/>
              </a:ext>
            </a:extLst>
          </p:cNvPr>
          <p:cNvSpPr txBox="1"/>
          <p:nvPr/>
        </p:nvSpPr>
        <p:spPr>
          <a:xfrm>
            <a:off x="2055979" y="4777177"/>
            <a:ext cx="43417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Ocean Alkalinity Addition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3ADFC-6339-6E39-6877-7A9D93039FFF}"/>
              </a:ext>
            </a:extLst>
          </p:cNvPr>
          <p:cNvSpPr txBox="1"/>
          <p:nvPr/>
        </p:nvSpPr>
        <p:spPr>
          <a:xfrm>
            <a:off x="7462142" y="4777177"/>
            <a:ext cx="2058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Ocean Fertilization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29C4C-F880-CA71-7489-154CF3C36E2E}"/>
              </a:ext>
            </a:extLst>
          </p:cNvPr>
          <p:cNvSpPr txBox="1"/>
          <p:nvPr/>
        </p:nvSpPr>
        <p:spPr>
          <a:xfrm>
            <a:off x="7049729" y="1873046"/>
            <a:ext cx="1278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Plant Trees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8E171-6493-7C6B-6F4F-BE17DF162FBA}"/>
              </a:ext>
            </a:extLst>
          </p:cNvPr>
          <p:cNvSpPr txBox="1"/>
          <p:nvPr/>
        </p:nvSpPr>
        <p:spPr>
          <a:xfrm>
            <a:off x="8491559" y="2588343"/>
            <a:ext cx="1428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Kelp forestry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72F76-11E2-A89C-1A06-8321D7436748}"/>
              </a:ext>
            </a:extLst>
          </p:cNvPr>
          <p:cNvSpPr txBox="1"/>
          <p:nvPr/>
        </p:nvSpPr>
        <p:spPr>
          <a:xfrm>
            <a:off x="5766619" y="2684206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Biochar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821580-BD93-3C8C-7AE2-E9AEC5D38AEE}"/>
              </a:ext>
            </a:extLst>
          </p:cNvPr>
          <p:cNvSpPr txBox="1"/>
          <p:nvPr/>
        </p:nvSpPr>
        <p:spPr>
          <a:xfrm>
            <a:off x="8951048" y="3614089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No-till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2D1879-B66E-20BD-9CC3-DC04DE2B697B}"/>
              </a:ext>
            </a:extLst>
          </p:cNvPr>
          <p:cNvSpPr txBox="1"/>
          <p:nvPr/>
        </p:nvSpPr>
        <p:spPr>
          <a:xfrm>
            <a:off x="3820926" y="5817928"/>
            <a:ext cx="6137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Biomass burning energy with carbon capture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60C85F-2202-64A2-9A11-C6F9FE629BB5}"/>
              </a:ext>
            </a:extLst>
          </p:cNvPr>
          <p:cNvSpPr txBox="1"/>
          <p:nvPr/>
        </p:nvSpPr>
        <p:spPr>
          <a:xfrm>
            <a:off x="1143270" y="3082472"/>
            <a:ext cx="267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Artificial ocean upwelling</a:t>
            </a:r>
          </a:p>
        </p:txBody>
      </p:sp>
    </p:spTree>
    <p:extLst>
      <p:ext uri="{BB962C8B-B14F-4D97-AF65-F5344CB8AC3E}">
        <p14:creationId xmlns:p14="http://schemas.microsoft.com/office/powerpoint/2010/main" val="428728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5865</TotalTime>
  <Words>785</Words>
  <Application>Microsoft Macintosh PowerPoint</Application>
  <PresentationFormat>Widescreen</PresentationFormat>
  <Paragraphs>204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Helvetica</vt:lpstr>
      <vt:lpstr>Office Theme</vt:lpstr>
      <vt:lpstr>Arthur H. Compton Lecture Series:  An Intro to Climate Systems Engineering Part II</vt:lpstr>
      <vt:lpstr>PowerPoint Presentation</vt:lpstr>
      <vt:lpstr>Solid Garbage and Gas Garbage</vt:lpstr>
      <vt:lpstr>PowerPoint Presentation</vt:lpstr>
      <vt:lpstr>PowerPoint Presentation</vt:lpstr>
      <vt:lpstr>Haber Bosch Process Feeds Humanity</vt:lpstr>
      <vt:lpstr>CO2 dissolves into the ocean </vt:lpstr>
      <vt:lpstr>Limestone as Antacid </vt:lpstr>
      <vt:lpstr>A carbon cycle thermostat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Carbon / Climate / Ice Sheet model results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Cleaning CO2 from the atmosphere</vt:lpstr>
      <vt:lpstr>PowerPoint Presentation</vt:lpstr>
      <vt:lpstr>PowerPoint Presentation</vt:lpstr>
      <vt:lpstr>Balance Sheet</vt:lpstr>
      <vt:lpstr>Compound interest from natural carbon 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Archer</dc:creator>
  <cp:lastModifiedBy>David Archer</cp:lastModifiedBy>
  <cp:revision>6</cp:revision>
  <dcterms:created xsi:type="dcterms:W3CDTF">2025-10-07T13:25:55Z</dcterms:created>
  <dcterms:modified xsi:type="dcterms:W3CDTF">2025-10-11T15:11:39Z</dcterms:modified>
</cp:coreProperties>
</file>